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6" r:id="rId1"/>
  </p:sldMasterIdLst>
  <p:notesMasterIdLst>
    <p:notesMasterId r:id="rId41"/>
  </p:notesMasterIdLst>
  <p:sldIdLst>
    <p:sldId id="269" r:id="rId2"/>
    <p:sldId id="311" r:id="rId3"/>
    <p:sldId id="315" r:id="rId4"/>
    <p:sldId id="358" r:id="rId5"/>
    <p:sldId id="359" r:id="rId6"/>
    <p:sldId id="360" r:id="rId7"/>
    <p:sldId id="357" r:id="rId8"/>
    <p:sldId id="362" r:id="rId9"/>
    <p:sldId id="398" r:id="rId10"/>
    <p:sldId id="363" r:id="rId11"/>
    <p:sldId id="364" r:id="rId12"/>
    <p:sldId id="366" r:id="rId13"/>
    <p:sldId id="365" r:id="rId14"/>
    <p:sldId id="367" r:id="rId15"/>
    <p:sldId id="368" r:id="rId16"/>
    <p:sldId id="369" r:id="rId17"/>
    <p:sldId id="370" r:id="rId18"/>
    <p:sldId id="371" r:id="rId19"/>
    <p:sldId id="372" r:id="rId20"/>
    <p:sldId id="380" r:id="rId21"/>
    <p:sldId id="379" r:id="rId22"/>
    <p:sldId id="377" r:id="rId23"/>
    <p:sldId id="381" r:id="rId24"/>
    <p:sldId id="382" r:id="rId25"/>
    <p:sldId id="383" r:id="rId26"/>
    <p:sldId id="384" r:id="rId27"/>
    <p:sldId id="385" r:id="rId28"/>
    <p:sldId id="388" r:id="rId29"/>
    <p:sldId id="386" r:id="rId30"/>
    <p:sldId id="387" r:id="rId31"/>
    <p:sldId id="389" r:id="rId32"/>
    <p:sldId id="390" r:id="rId33"/>
    <p:sldId id="391" r:id="rId34"/>
    <p:sldId id="392" r:id="rId35"/>
    <p:sldId id="393" r:id="rId36"/>
    <p:sldId id="394" r:id="rId37"/>
    <p:sldId id="395" r:id="rId38"/>
    <p:sldId id="396" r:id="rId39"/>
    <p:sldId id="397" r:id="rId40"/>
  </p:sldIdLst>
  <p:sldSz cx="12192000" cy="6858000"/>
  <p:notesSz cx="6858000" cy="9144000"/>
  <p:defaultTextStyle>
    <a:defPPr>
      <a:defRPr lang="en-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3746"/>
    <a:srgbClr val="74BC1E"/>
    <a:srgbClr val="DAD8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41" autoAdjust="0"/>
    <p:restoredTop sz="79671" autoAdjust="0"/>
  </p:normalViewPr>
  <p:slideViewPr>
    <p:cSldViewPr snapToGrid="0" snapToObjects="1">
      <p:cViewPr varScale="1">
        <p:scale>
          <a:sx n="92" d="100"/>
          <a:sy n="92" d="100"/>
        </p:scale>
        <p:origin x="85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tiago Garcia Alvarez" userId="18c0c2ea-144b-4a6c-ae82-6c12de41aa3b" providerId="ADAL" clId="{0D2DDC7C-437E-4182-8338-EC55B6A70D31}"/>
    <pc:docChg chg="delSld modSld">
      <pc:chgData name="Santiago Garcia Alvarez" userId="18c0c2ea-144b-4a6c-ae82-6c12de41aa3b" providerId="ADAL" clId="{0D2DDC7C-437E-4182-8338-EC55B6A70D31}" dt="2023-12-15T08:58:09.626" v="23" actId="20577"/>
      <pc:docMkLst>
        <pc:docMk/>
      </pc:docMkLst>
      <pc:sldChg chg="modSp mod">
        <pc:chgData name="Santiago Garcia Alvarez" userId="18c0c2ea-144b-4a6c-ae82-6c12de41aa3b" providerId="ADAL" clId="{0D2DDC7C-437E-4182-8338-EC55B6A70D31}" dt="2023-12-15T08:58:09.626" v="23" actId="20577"/>
        <pc:sldMkLst>
          <pc:docMk/>
          <pc:sldMk cId="1863757627" sldId="269"/>
        </pc:sldMkLst>
        <pc:spChg chg="mod">
          <ac:chgData name="Santiago Garcia Alvarez" userId="18c0c2ea-144b-4a6c-ae82-6c12de41aa3b" providerId="ADAL" clId="{0D2DDC7C-437E-4182-8338-EC55B6A70D31}" dt="2023-12-15T08:58:09.626" v="23" actId="20577"/>
          <ac:spMkLst>
            <pc:docMk/>
            <pc:sldMk cId="1863757627" sldId="269"/>
            <ac:spMk id="7" creationId="{3AC6A197-CDC5-4F1D-CFD3-6CFBB8E9D53E}"/>
          </ac:spMkLst>
        </pc:spChg>
      </pc:sldChg>
      <pc:sldChg chg="modSp mod">
        <pc:chgData name="Santiago Garcia Alvarez" userId="18c0c2ea-144b-4a6c-ae82-6c12de41aa3b" providerId="ADAL" clId="{0D2DDC7C-437E-4182-8338-EC55B6A70D31}" dt="2023-12-14T19:07:31.271" v="1" actId="20577"/>
        <pc:sldMkLst>
          <pc:docMk/>
          <pc:sldMk cId="2489449747" sldId="311"/>
        </pc:sldMkLst>
        <pc:spChg chg="mod">
          <ac:chgData name="Santiago Garcia Alvarez" userId="18c0c2ea-144b-4a6c-ae82-6c12de41aa3b" providerId="ADAL" clId="{0D2DDC7C-437E-4182-8338-EC55B6A70D31}" dt="2023-12-14T19:07:31.271" v="1" actId="20577"/>
          <ac:spMkLst>
            <pc:docMk/>
            <pc:sldMk cId="2489449747" sldId="311"/>
            <ac:spMk id="9" creationId="{E1AF1564-B458-CC78-5D0F-5F61E9651ED9}"/>
          </ac:spMkLst>
        </pc:spChg>
      </pc:sldChg>
      <pc:sldChg chg="modSp mod">
        <pc:chgData name="Santiago Garcia Alvarez" userId="18c0c2ea-144b-4a6c-ae82-6c12de41aa3b" providerId="ADAL" clId="{0D2DDC7C-437E-4182-8338-EC55B6A70D31}" dt="2023-12-14T19:07:11.946" v="0" actId="20577"/>
        <pc:sldMkLst>
          <pc:docMk/>
          <pc:sldMk cId="1772687967" sldId="315"/>
        </pc:sldMkLst>
        <pc:spChg chg="mod">
          <ac:chgData name="Santiago Garcia Alvarez" userId="18c0c2ea-144b-4a6c-ae82-6c12de41aa3b" providerId="ADAL" clId="{0D2DDC7C-437E-4182-8338-EC55B6A70D31}" dt="2023-12-14T19:07:11.946" v="0" actId="20577"/>
          <ac:spMkLst>
            <pc:docMk/>
            <pc:sldMk cId="1772687967" sldId="315"/>
            <ac:spMk id="44" creationId="{2758A368-3FFB-03F9-9C5A-8D9CF9BA1D51}"/>
          </ac:spMkLst>
        </pc:spChg>
      </pc:sldChg>
      <pc:sldChg chg="del">
        <pc:chgData name="Santiago Garcia Alvarez" userId="18c0c2ea-144b-4a6c-ae82-6c12de41aa3b" providerId="ADAL" clId="{0D2DDC7C-437E-4182-8338-EC55B6A70D31}" dt="2023-12-14T19:08:22.316" v="2" actId="47"/>
        <pc:sldMkLst>
          <pc:docMk/>
          <pc:sldMk cId="2263979709" sldId="361"/>
        </pc:sldMkLst>
      </pc:sldChg>
      <pc:sldChg chg="del">
        <pc:chgData name="Santiago Garcia Alvarez" userId="18c0c2ea-144b-4a6c-ae82-6c12de41aa3b" providerId="ADAL" clId="{0D2DDC7C-437E-4182-8338-EC55B6A70D31}" dt="2023-12-15T08:08:43.995" v="5" actId="47"/>
        <pc:sldMkLst>
          <pc:docMk/>
          <pc:sldMk cId="2473369885" sldId="373"/>
        </pc:sldMkLst>
      </pc:sldChg>
      <pc:sldChg chg="del">
        <pc:chgData name="Santiago Garcia Alvarez" userId="18c0c2ea-144b-4a6c-ae82-6c12de41aa3b" providerId="ADAL" clId="{0D2DDC7C-437E-4182-8338-EC55B6A70D31}" dt="2023-12-15T08:15:42.606" v="15" actId="47"/>
        <pc:sldMkLst>
          <pc:docMk/>
          <pc:sldMk cId="187868723" sldId="374"/>
        </pc:sldMkLst>
      </pc:sldChg>
      <pc:sldChg chg="del">
        <pc:chgData name="Santiago Garcia Alvarez" userId="18c0c2ea-144b-4a6c-ae82-6c12de41aa3b" providerId="ADAL" clId="{0D2DDC7C-437E-4182-8338-EC55B6A70D31}" dt="2023-12-15T08:08:31.903" v="3" actId="47"/>
        <pc:sldMkLst>
          <pc:docMk/>
          <pc:sldMk cId="2299034678" sldId="375"/>
        </pc:sldMkLst>
      </pc:sldChg>
      <pc:sldChg chg="del">
        <pc:chgData name="Santiago Garcia Alvarez" userId="18c0c2ea-144b-4a6c-ae82-6c12de41aa3b" providerId="ADAL" clId="{0D2DDC7C-437E-4182-8338-EC55B6A70D31}" dt="2023-12-15T08:08:36.924" v="4" actId="47"/>
        <pc:sldMkLst>
          <pc:docMk/>
          <pc:sldMk cId="800100258" sldId="376"/>
        </pc:sldMkLst>
      </pc:sldChg>
      <pc:sldChg chg="del">
        <pc:chgData name="Santiago Garcia Alvarez" userId="18c0c2ea-144b-4a6c-ae82-6c12de41aa3b" providerId="ADAL" clId="{0D2DDC7C-437E-4182-8338-EC55B6A70D31}" dt="2023-12-15T08:08:49.421" v="6" actId="47"/>
        <pc:sldMkLst>
          <pc:docMk/>
          <pc:sldMk cId="1890887425" sldId="378"/>
        </pc:sldMkLst>
      </pc:sldChg>
      <pc:sldChg chg="modSp mod">
        <pc:chgData name="Santiago Garcia Alvarez" userId="18c0c2ea-144b-4a6c-ae82-6c12de41aa3b" providerId="ADAL" clId="{0D2DDC7C-437E-4182-8338-EC55B6A70D31}" dt="2023-12-15T08:10:29.605" v="8" actId="6549"/>
        <pc:sldMkLst>
          <pc:docMk/>
          <pc:sldMk cId="2745739952" sldId="382"/>
        </pc:sldMkLst>
        <pc:spChg chg="mod">
          <ac:chgData name="Santiago Garcia Alvarez" userId="18c0c2ea-144b-4a6c-ae82-6c12de41aa3b" providerId="ADAL" clId="{0D2DDC7C-437E-4182-8338-EC55B6A70D31}" dt="2023-12-15T08:10:29.605" v="8" actId="6549"/>
          <ac:spMkLst>
            <pc:docMk/>
            <pc:sldMk cId="2745739952" sldId="382"/>
            <ac:spMk id="5" creationId="{311B865E-E117-8510-752A-305E9638A62C}"/>
          </ac:spMkLst>
        </pc:spChg>
      </pc:sldChg>
      <pc:sldChg chg="del">
        <pc:chgData name="Santiago Garcia Alvarez" userId="18c0c2ea-144b-4a6c-ae82-6c12de41aa3b" providerId="ADAL" clId="{0D2DDC7C-437E-4182-8338-EC55B6A70D31}" dt="2023-12-15T08:08:52.267" v="7" actId="47"/>
        <pc:sldMkLst>
          <pc:docMk/>
          <pc:sldMk cId="4099331613" sldId="399"/>
        </pc:sldMkLst>
      </pc:sldChg>
      <pc:sldChg chg="del">
        <pc:chgData name="Santiago Garcia Alvarez" userId="18c0c2ea-144b-4a6c-ae82-6c12de41aa3b" providerId="ADAL" clId="{0D2DDC7C-437E-4182-8338-EC55B6A70D31}" dt="2023-12-15T08:12:50.714" v="9" actId="47"/>
        <pc:sldMkLst>
          <pc:docMk/>
          <pc:sldMk cId="1354628005" sldId="400"/>
        </pc:sldMkLst>
      </pc:sldChg>
      <pc:sldChg chg="del">
        <pc:chgData name="Santiago Garcia Alvarez" userId="18c0c2ea-144b-4a6c-ae82-6c12de41aa3b" providerId="ADAL" clId="{0D2DDC7C-437E-4182-8338-EC55B6A70D31}" dt="2023-12-15T08:15:17.137" v="10" actId="47"/>
        <pc:sldMkLst>
          <pc:docMk/>
          <pc:sldMk cId="435702025" sldId="401"/>
        </pc:sldMkLst>
      </pc:sldChg>
      <pc:sldChg chg="del">
        <pc:chgData name="Santiago Garcia Alvarez" userId="18c0c2ea-144b-4a6c-ae82-6c12de41aa3b" providerId="ADAL" clId="{0D2DDC7C-437E-4182-8338-EC55B6A70D31}" dt="2023-12-15T08:15:19.583" v="11" actId="47"/>
        <pc:sldMkLst>
          <pc:docMk/>
          <pc:sldMk cId="1400211542" sldId="402"/>
        </pc:sldMkLst>
      </pc:sldChg>
      <pc:sldChg chg="del">
        <pc:chgData name="Santiago Garcia Alvarez" userId="18c0c2ea-144b-4a6c-ae82-6c12de41aa3b" providerId="ADAL" clId="{0D2DDC7C-437E-4182-8338-EC55B6A70D31}" dt="2023-12-15T08:15:21.031" v="12" actId="47"/>
        <pc:sldMkLst>
          <pc:docMk/>
          <pc:sldMk cId="2513888756" sldId="403"/>
        </pc:sldMkLst>
      </pc:sldChg>
      <pc:sldChg chg="del">
        <pc:chgData name="Santiago Garcia Alvarez" userId="18c0c2ea-144b-4a6c-ae82-6c12de41aa3b" providerId="ADAL" clId="{0D2DDC7C-437E-4182-8338-EC55B6A70D31}" dt="2023-12-15T08:15:22.943" v="13" actId="47"/>
        <pc:sldMkLst>
          <pc:docMk/>
          <pc:sldMk cId="4247542735" sldId="404"/>
        </pc:sldMkLst>
      </pc:sldChg>
      <pc:sldChg chg="del">
        <pc:chgData name="Santiago Garcia Alvarez" userId="18c0c2ea-144b-4a6c-ae82-6c12de41aa3b" providerId="ADAL" clId="{0D2DDC7C-437E-4182-8338-EC55B6A70D31}" dt="2023-12-15T08:15:24.499" v="14" actId="47"/>
        <pc:sldMkLst>
          <pc:docMk/>
          <pc:sldMk cId="3866700859" sldId="40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6035E8-B1BA-438C-BED4-24D8610F6630}" type="datetimeFigureOut">
              <a:rPr lang="es-ES" smtClean="0"/>
              <a:t>23/01/2024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3FB3B1-61C1-4DB9-8E72-2DC80C100DB3}" type="slidenum">
              <a:rPr lang="es-ES" smtClean="0"/>
              <a:t>‹Nº›</a:t>
            </a:fld>
            <a:endParaRPr lang="es-ES"/>
          </a:p>
        </p:txBody>
      </p:sp>
    </p:spTree>
    <p:extLst>
      <p:ext uri="{BB962C8B-B14F-4D97-AF65-F5344CB8AC3E}">
        <p14:creationId xmlns:p14="http://schemas.microsoft.com/office/powerpoint/2010/main" val="1596428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desgriarweb.ayesa.link/griarweb/gestorDeDeclaraciones/inicio/index.js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743FB3B1-61C1-4DB9-8E72-2DC80C100DB3}" type="slidenum">
              <a:rPr lang="es-ES" smtClean="0"/>
              <a:t>2</a:t>
            </a:fld>
            <a:endParaRPr lang="es-ES"/>
          </a:p>
        </p:txBody>
      </p:sp>
    </p:spTree>
    <p:extLst>
      <p:ext uri="{BB962C8B-B14F-4D97-AF65-F5344CB8AC3E}">
        <p14:creationId xmlns:p14="http://schemas.microsoft.com/office/powerpoint/2010/main" val="1058733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p:txBody>
      </p:sp>
      <p:sp>
        <p:nvSpPr>
          <p:cNvPr id="4" name="Marcador de número de diapositiva 3"/>
          <p:cNvSpPr>
            <a:spLocks noGrp="1"/>
          </p:cNvSpPr>
          <p:nvPr>
            <p:ph type="sldNum" sz="quarter" idx="5"/>
          </p:nvPr>
        </p:nvSpPr>
        <p:spPr/>
        <p:txBody>
          <a:bodyPr/>
          <a:lstStyle/>
          <a:p>
            <a:fld id="{743FB3B1-61C1-4DB9-8E72-2DC80C100DB3}" type="slidenum">
              <a:rPr lang="es-ES" smtClean="0"/>
              <a:t>11</a:t>
            </a:fld>
            <a:endParaRPr lang="es-ES" dirty="0"/>
          </a:p>
        </p:txBody>
      </p:sp>
    </p:spTree>
    <p:extLst>
      <p:ext uri="{BB962C8B-B14F-4D97-AF65-F5344CB8AC3E}">
        <p14:creationId xmlns:p14="http://schemas.microsoft.com/office/powerpoint/2010/main" val="27693306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p:txBody>
      </p:sp>
      <p:sp>
        <p:nvSpPr>
          <p:cNvPr id="4" name="Marcador de número de diapositiva 3"/>
          <p:cNvSpPr>
            <a:spLocks noGrp="1"/>
          </p:cNvSpPr>
          <p:nvPr>
            <p:ph type="sldNum" sz="quarter" idx="5"/>
          </p:nvPr>
        </p:nvSpPr>
        <p:spPr/>
        <p:txBody>
          <a:bodyPr/>
          <a:lstStyle/>
          <a:p>
            <a:fld id="{743FB3B1-61C1-4DB9-8E72-2DC80C100DB3}" type="slidenum">
              <a:rPr lang="es-ES" smtClean="0"/>
              <a:t>12</a:t>
            </a:fld>
            <a:endParaRPr lang="es-ES" dirty="0"/>
          </a:p>
        </p:txBody>
      </p:sp>
    </p:spTree>
    <p:extLst>
      <p:ext uri="{BB962C8B-B14F-4D97-AF65-F5344CB8AC3E}">
        <p14:creationId xmlns:p14="http://schemas.microsoft.com/office/powerpoint/2010/main" val="36347055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p:txBody>
      </p:sp>
      <p:sp>
        <p:nvSpPr>
          <p:cNvPr id="4" name="Marcador de número de diapositiva 3"/>
          <p:cNvSpPr>
            <a:spLocks noGrp="1"/>
          </p:cNvSpPr>
          <p:nvPr>
            <p:ph type="sldNum" sz="quarter" idx="5"/>
          </p:nvPr>
        </p:nvSpPr>
        <p:spPr/>
        <p:txBody>
          <a:bodyPr/>
          <a:lstStyle/>
          <a:p>
            <a:fld id="{743FB3B1-61C1-4DB9-8E72-2DC80C100DB3}" type="slidenum">
              <a:rPr lang="es-ES" smtClean="0"/>
              <a:t>13</a:t>
            </a:fld>
            <a:endParaRPr lang="es-ES" dirty="0"/>
          </a:p>
        </p:txBody>
      </p:sp>
    </p:spTree>
    <p:extLst>
      <p:ext uri="{BB962C8B-B14F-4D97-AF65-F5344CB8AC3E}">
        <p14:creationId xmlns:p14="http://schemas.microsoft.com/office/powerpoint/2010/main" val="22307828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p:txBody>
      </p:sp>
      <p:sp>
        <p:nvSpPr>
          <p:cNvPr id="4" name="Marcador de número de diapositiva 3"/>
          <p:cNvSpPr>
            <a:spLocks noGrp="1"/>
          </p:cNvSpPr>
          <p:nvPr>
            <p:ph type="sldNum" sz="quarter" idx="5"/>
          </p:nvPr>
        </p:nvSpPr>
        <p:spPr/>
        <p:txBody>
          <a:bodyPr/>
          <a:lstStyle/>
          <a:p>
            <a:fld id="{743FB3B1-61C1-4DB9-8E72-2DC80C100DB3}" type="slidenum">
              <a:rPr lang="es-ES" smtClean="0"/>
              <a:t>14</a:t>
            </a:fld>
            <a:endParaRPr lang="es-ES" dirty="0"/>
          </a:p>
        </p:txBody>
      </p:sp>
    </p:spTree>
    <p:extLst>
      <p:ext uri="{BB962C8B-B14F-4D97-AF65-F5344CB8AC3E}">
        <p14:creationId xmlns:p14="http://schemas.microsoft.com/office/powerpoint/2010/main" val="25163402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p:txBody>
      </p:sp>
      <p:sp>
        <p:nvSpPr>
          <p:cNvPr id="4" name="Marcador de número de diapositiva 3"/>
          <p:cNvSpPr>
            <a:spLocks noGrp="1"/>
          </p:cNvSpPr>
          <p:nvPr>
            <p:ph type="sldNum" sz="quarter" idx="5"/>
          </p:nvPr>
        </p:nvSpPr>
        <p:spPr/>
        <p:txBody>
          <a:bodyPr/>
          <a:lstStyle/>
          <a:p>
            <a:fld id="{743FB3B1-61C1-4DB9-8E72-2DC80C100DB3}" type="slidenum">
              <a:rPr lang="es-ES" smtClean="0"/>
              <a:t>15</a:t>
            </a:fld>
            <a:endParaRPr lang="es-ES" dirty="0"/>
          </a:p>
        </p:txBody>
      </p:sp>
    </p:spTree>
    <p:extLst>
      <p:ext uri="{BB962C8B-B14F-4D97-AF65-F5344CB8AC3E}">
        <p14:creationId xmlns:p14="http://schemas.microsoft.com/office/powerpoint/2010/main" val="5652723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p:txBody>
      </p:sp>
      <p:sp>
        <p:nvSpPr>
          <p:cNvPr id="4" name="Marcador de número de diapositiva 3"/>
          <p:cNvSpPr>
            <a:spLocks noGrp="1"/>
          </p:cNvSpPr>
          <p:nvPr>
            <p:ph type="sldNum" sz="quarter" idx="5"/>
          </p:nvPr>
        </p:nvSpPr>
        <p:spPr/>
        <p:txBody>
          <a:bodyPr/>
          <a:lstStyle/>
          <a:p>
            <a:fld id="{743FB3B1-61C1-4DB9-8E72-2DC80C100DB3}" type="slidenum">
              <a:rPr lang="es-ES" smtClean="0"/>
              <a:t>16</a:t>
            </a:fld>
            <a:endParaRPr lang="es-ES" dirty="0"/>
          </a:p>
        </p:txBody>
      </p:sp>
    </p:spTree>
    <p:extLst>
      <p:ext uri="{BB962C8B-B14F-4D97-AF65-F5344CB8AC3E}">
        <p14:creationId xmlns:p14="http://schemas.microsoft.com/office/powerpoint/2010/main" val="29224677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p:txBody>
      </p:sp>
      <p:sp>
        <p:nvSpPr>
          <p:cNvPr id="4" name="Marcador de número de diapositiva 3"/>
          <p:cNvSpPr>
            <a:spLocks noGrp="1"/>
          </p:cNvSpPr>
          <p:nvPr>
            <p:ph type="sldNum" sz="quarter" idx="5"/>
          </p:nvPr>
        </p:nvSpPr>
        <p:spPr/>
        <p:txBody>
          <a:bodyPr/>
          <a:lstStyle/>
          <a:p>
            <a:fld id="{743FB3B1-61C1-4DB9-8E72-2DC80C100DB3}" type="slidenum">
              <a:rPr lang="es-ES" smtClean="0"/>
              <a:t>17</a:t>
            </a:fld>
            <a:endParaRPr lang="es-ES" dirty="0"/>
          </a:p>
        </p:txBody>
      </p:sp>
    </p:spTree>
    <p:extLst>
      <p:ext uri="{BB962C8B-B14F-4D97-AF65-F5344CB8AC3E}">
        <p14:creationId xmlns:p14="http://schemas.microsoft.com/office/powerpoint/2010/main" val="38797559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rtl="0" fontAlgn="base"/>
            <a:r>
              <a:rPr lang="es-ES" sz="1800" b="0" i="0" u="none" strike="noStrike" dirty="0">
                <a:solidFill>
                  <a:srgbClr val="008000"/>
                </a:solidFill>
                <a:effectLst/>
                <a:latin typeface="Verdana" panose="020B0604030504040204" pitchFamily="34" charset="0"/>
              </a:rPr>
              <a:t>El sistema permite establecer que un documento o declaración, admita que se adjunte y presente telemáticamente la documentación complementaria requerida.</a:t>
            </a:r>
            <a:r>
              <a:rPr lang="en-US" sz="1800" b="0" i="0" dirty="0">
                <a:solidFill>
                  <a:srgbClr val="008000"/>
                </a:solidFill>
                <a:effectLst/>
                <a:latin typeface="Verdana" panose="020B0604030504040204" pitchFamily="34" charset="0"/>
              </a:rPr>
              <a:t>​</a:t>
            </a:r>
            <a:endParaRPr lang="en-US" b="0" i="0" dirty="0">
              <a:solidFill>
                <a:srgbClr val="000000"/>
              </a:solidFill>
              <a:effectLst/>
              <a:latin typeface="Segoe UI" panose="020B0502040204020203" pitchFamily="34" charset="0"/>
            </a:endParaRPr>
          </a:p>
          <a:p>
            <a:pPr algn="just" rtl="0" fontAlgn="base"/>
            <a:r>
              <a:rPr lang="es-ES" sz="1800" b="0" i="0" dirty="0">
                <a:solidFill>
                  <a:srgbClr val="008000"/>
                </a:solidFill>
                <a:effectLst/>
                <a:latin typeface="Verdana" panose="020B0604030504040204" pitchFamily="34" charset="0"/>
              </a:rPr>
              <a:t>​</a:t>
            </a:r>
            <a:endParaRPr lang="es-ES" b="0" i="0" dirty="0">
              <a:solidFill>
                <a:srgbClr val="000000"/>
              </a:solidFill>
              <a:effectLst/>
              <a:latin typeface="Segoe UI" panose="020B0502040204020203" pitchFamily="34" charset="0"/>
            </a:endParaRPr>
          </a:p>
          <a:p>
            <a:pPr algn="just" rtl="0" fontAlgn="base"/>
            <a:r>
              <a:rPr lang="es-ES" sz="1800" b="0" i="0" u="none" strike="noStrike" dirty="0">
                <a:solidFill>
                  <a:srgbClr val="008000"/>
                </a:solidFill>
                <a:effectLst/>
                <a:latin typeface="Verdana" panose="020B0604030504040204" pitchFamily="34" charset="0"/>
              </a:rPr>
              <a:t>Al seleccionar la acción adjuntar documentación, se mostrará en pantalla la relación de tipos de documentos que pueden o deben adjuntarse, además de una descripción detallada del tipo de documento. Por cada tipo de documento se informará de su obligatoriedad y los formatos ficheros admitidos.</a:t>
            </a:r>
            <a:r>
              <a:rPr lang="en-US" sz="1800" b="0" i="0" dirty="0">
                <a:solidFill>
                  <a:srgbClr val="008000"/>
                </a:solidFill>
                <a:effectLst/>
                <a:latin typeface="Verdana" panose="020B0604030504040204" pitchFamily="34" charset="0"/>
              </a:rPr>
              <a:t>​</a:t>
            </a:r>
            <a:endParaRPr lang="en-US" b="0" i="0" dirty="0">
              <a:solidFill>
                <a:srgbClr val="000000"/>
              </a:solidFill>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p:txBody>
      </p:sp>
      <p:sp>
        <p:nvSpPr>
          <p:cNvPr id="4" name="Marcador de número de diapositiva 3"/>
          <p:cNvSpPr>
            <a:spLocks noGrp="1"/>
          </p:cNvSpPr>
          <p:nvPr>
            <p:ph type="sldNum" sz="quarter" idx="5"/>
          </p:nvPr>
        </p:nvSpPr>
        <p:spPr/>
        <p:txBody>
          <a:bodyPr/>
          <a:lstStyle/>
          <a:p>
            <a:fld id="{743FB3B1-61C1-4DB9-8E72-2DC80C100DB3}" type="slidenum">
              <a:rPr lang="es-ES" smtClean="0"/>
              <a:t>18</a:t>
            </a:fld>
            <a:endParaRPr lang="es-ES" dirty="0"/>
          </a:p>
        </p:txBody>
      </p:sp>
    </p:spTree>
    <p:extLst>
      <p:ext uri="{BB962C8B-B14F-4D97-AF65-F5344CB8AC3E}">
        <p14:creationId xmlns:p14="http://schemas.microsoft.com/office/powerpoint/2010/main" val="26230656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p:txBody>
      </p:sp>
      <p:sp>
        <p:nvSpPr>
          <p:cNvPr id="4" name="Marcador de número de diapositiva 3"/>
          <p:cNvSpPr>
            <a:spLocks noGrp="1"/>
          </p:cNvSpPr>
          <p:nvPr>
            <p:ph type="sldNum" sz="quarter" idx="5"/>
          </p:nvPr>
        </p:nvSpPr>
        <p:spPr/>
        <p:txBody>
          <a:bodyPr/>
          <a:lstStyle/>
          <a:p>
            <a:fld id="{743FB3B1-61C1-4DB9-8E72-2DC80C100DB3}" type="slidenum">
              <a:rPr lang="es-ES" smtClean="0"/>
              <a:t>19</a:t>
            </a:fld>
            <a:endParaRPr lang="es-ES" dirty="0"/>
          </a:p>
        </p:txBody>
      </p:sp>
    </p:spTree>
    <p:extLst>
      <p:ext uri="{BB962C8B-B14F-4D97-AF65-F5344CB8AC3E}">
        <p14:creationId xmlns:p14="http://schemas.microsoft.com/office/powerpoint/2010/main" val="2184003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p:txBody>
      </p:sp>
      <p:sp>
        <p:nvSpPr>
          <p:cNvPr id="4" name="Marcador de número de diapositiva 3"/>
          <p:cNvSpPr>
            <a:spLocks noGrp="1"/>
          </p:cNvSpPr>
          <p:nvPr>
            <p:ph type="sldNum" sz="quarter" idx="5"/>
          </p:nvPr>
        </p:nvSpPr>
        <p:spPr/>
        <p:txBody>
          <a:bodyPr/>
          <a:lstStyle/>
          <a:p>
            <a:fld id="{743FB3B1-61C1-4DB9-8E72-2DC80C100DB3}" type="slidenum">
              <a:rPr lang="es-ES" smtClean="0"/>
              <a:t>20</a:t>
            </a:fld>
            <a:endParaRPr lang="es-ES" dirty="0"/>
          </a:p>
        </p:txBody>
      </p:sp>
    </p:spTree>
    <p:extLst>
      <p:ext uri="{BB962C8B-B14F-4D97-AF65-F5344CB8AC3E}">
        <p14:creationId xmlns:p14="http://schemas.microsoft.com/office/powerpoint/2010/main" val="2669323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743FB3B1-61C1-4DB9-8E72-2DC80C100DB3}" type="slidenum">
              <a:rPr lang="es-ES" smtClean="0"/>
              <a:t>3</a:t>
            </a:fld>
            <a:endParaRPr lang="es-ES"/>
          </a:p>
        </p:txBody>
      </p:sp>
    </p:spTree>
    <p:extLst>
      <p:ext uri="{BB962C8B-B14F-4D97-AF65-F5344CB8AC3E}">
        <p14:creationId xmlns:p14="http://schemas.microsoft.com/office/powerpoint/2010/main" val="7823992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p:txBody>
      </p:sp>
      <p:sp>
        <p:nvSpPr>
          <p:cNvPr id="4" name="Marcador de número de diapositiva 3"/>
          <p:cNvSpPr>
            <a:spLocks noGrp="1"/>
          </p:cNvSpPr>
          <p:nvPr>
            <p:ph type="sldNum" sz="quarter" idx="5"/>
          </p:nvPr>
        </p:nvSpPr>
        <p:spPr/>
        <p:txBody>
          <a:bodyPr/>
          <a:lstStyle/>
          <a:p>
            <a:fld id="{743FB3B1-61C1-4DB9-8E72-2DC80C100DB3}" type="slidenum">
              <a:rPr lang="es-ES" smtClean="0"/>
              <a:t>21</a:t>
            </a:fld>
            <a:endParaRPr lang="es-ES" dirty="0"/>
          </a:p>
        </p:txBody>
      </p:sp>
    </p:spTree>
    <p:extLst>
      <p:ext uri="{BB962C8B-B14F-4D97-AF65-F5344CB8AC3E}">
        <p14:creationId xmlns:p14="http://schemas.microsoft.com/office/powerpoint/2010/main" val="19099725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p:txBody>
      </p:sp>
      <p:sp>
        <p:nvSpPr>
          <p:cNvPr id="4" name="Marcador de número de diapositiva 3"/>
          <p:cNvSpPr>
            <a:spLocks noGrp="1"/>
          </p:cNvSpPr>
          <p:nvPr>
            <p:ph type="sldNum" sz="quarter" idx="5"/>
          </p:nvPr>
        </p:nvSpPr>
        <p:spPr/>
        <p:txBody>
          <a:bodyPr/>
          <a:lstStyle/>
          <a:p>
            <a:fld id="{743FB3B1-61C1-4DB9-8E72-2DC80C100DB3}" type="slidenum">
              <a:rPr lang="es-ES" smtClean="0"/>
              <a:t>22</a:t>
            </a:fld>
            <a:endParaRPr lang="es-ES" dirty="0"/>
          </a:p>
        </p:txBody>
      </p:sp>
    </p:spTree>
    <p:extLst>
      <p:ext uri="{BB962C8B-B14F-4D97-AF65-F5344CB8AC3E}">
        <p14:creationId xmlns:p14="http://schemas.microsoft.com/office/powerpoint/2010/main" val="8379010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p:txBody>
      </p:sp>
      <p:sp>
        <p:nvSpPr>
          <p:cNvPr id="4" name="Marcador de número de diapositiva 3"/>
          <p:cNvSpPr>
            <a:spLocks noGrp="1"/>
          </p:cNvSpPr>
          <p:nvPr>
            <p:ph type="sldNum" sz="quarter" idx="5"/>
          </p:nvPr>
        </p:nvSpPr>
        <p:spPr/>
        <p:txBody>
          <a:bodyPr/>
          <a:lstStyle/>
          <a:p>
            <a:fld id="{743FB3B1-61C1-4DB9-8E72-2DC80C100DB3}" type="slidenum">
              <a:rPr lang="es-ES" smtClean="0"/>
              <a:t>23</a:t>
            </a:fld>
            <a:endParaRPr lang="es-ES" dirty="0"/>
          </a:p>
        </p:txBody>
      </p:sp>
    </p:spTree>
    <p:extLst>
      <p:ext uri="{BB962C8B-B14F-4D97-AF65-F5344CB8AC3E}">
        <p14:creationId xmlns:p14="http://schemas.microsoft.com/office/powerpoint/2010/main" val="35173872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p:txBody>
      </p:sp>
      <p:sp>
        <p:nvSpPr>
          <p:cNvPr id="4" name="Marcador de número de diapositiva 3"/>
          <p:cNvSpPr>
            <a:spLocks noGrp="1"/>
          </p:cNvSpPr>
          <p:nvPr>
            <p:ph type="sldNum" sz="quarter" idx="5"/>
          </p:nvPr>
        </p:nvSpPr>
        <p:spPr/>
        <p:txBody>
          <a:bodyPr/>
          <a:lstStyle/>
          <a:p>
            <a:fld id="{743FB3B1-61C1-4DB9-8E72-2DC80C100DB3}" type="slidenum">
              <a:rPr lang="es-ES" smtClean="0"/>
              <a:t>24</a:t>
            </a:fld>
            <a:endParaRPr lang="es-ES" dirty="0"/>
          </a:p>
        </p:txBody>
      </p:sp>
    </p:spTree>
    <p:extLst>
      <p:ext uri="{BB962C8B-B14F-4D97-AF65-F5344CB8AC3E}">
        <p14:creationId xmlns:p14="http://schemas.microsoft.com/office/powerpoint/2010/main" val="16329357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p:txBody>
      </p:sp>
      <p:sp>
        <p:nvSpPr>
          <p:cNvPr id="4" name="Marcador de número de diapositiva 3"/>
          <p:cNvSpPr>
            <a:spLocks noGrp="1"/>
          </p:cNvSpPr>
          <p:nvPr>
            <p:ph type="sldNum" sz="quarter" idx="5"/>
          </p:nvPr>
        </p:nvSpPr>
        <p:spPr/>
        <p:txBody>
          <a:bodyPr/>
          <a:lstStyle/>
          <a:p>
            <a:fld id="{743FB3B1-61C1-4DB9-8E72-2DC80C100DB3}" type="slidenum">
              <a:rPr lang="es-ES" smtClean="0"/>
              <a:t>25</a:t>
            </a:fld>
            <a:endParaRPr lang="es-ES" dirty="0"/>
          </a:p>
        </p:txBody>
      </p:sp>
    </p:spTree>
    <p:extLst>
      <p:ext uri="{BB962C8B-B14F-4D97-AF65-F5344CB8AC3E}">
        <p14:creationId xmlns:p14="http://schemas.microsoft.com/office/powerpoint/2010/main" val="15023514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p:txBody>
      </p:sp>
      <p:sp>
        <p:nvSpPr>
          <p:cNvPr id="4" name="Marcador de número de diapositiva 3"/>
          <p:cNvSpPr>
            <a:spLocks noGrp="1"/>
          </p:cNvSpPr>
          <p:nvPr>
            <p:ph type="sldNum" sz="quarter" idx="5"/>
          </p:nvPr>
        </p:nvSpPr>
        <p:spPr/>
        <p:txBody>
          <a:bodyPr/>
          <a:lstStyle/>
          <a:p>
            <a:fld id="{743FB3B1-61C1-4DB9-8E72-2DC80C100DB3}" type="slidenum">
              <a:rPr lang="es-ES" smtClean="0"/>
              <a:t>26</a:t>
            </a:fld>
            <a:endParaRPr lang="es-ES" dirty="0"/>
          </a:p>
        </p:txBody>
      </p:sp>
    </p:spTree>
    <p:extLst>
      <p:ext uri="{BB962C8B-B14F-4D97-AF65-F5344CB8AC3E}">
        <p14:creationId xmlns:p14="http://schemas.microsoft.com/office/powerpoint/2010/main" val="11409554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p:txBody>
      </p:sp>
      <p:sp>
        <p:nvSpPr>
          <p:cNvPr id="4" name="Marcador de número de diapositiva 3"/>
          <p:cNvSpPr>
            <a:spLocks noGrp="1"/>
          </p:cNvSpPr>
          <p:nvPr>
            <p:ph type="sldNum" sz="quarter" idx="5"/>
          </p:nvPr>
        </p:nvSpPr>
        <p:spPr/>
        <p:txBody>
          <a:bodyPr/>
          <a:lstStyle/>
          <a:p>
            <a:fld id="{743FB3B1-61C1-4DB9-8E72-2DC80C100DB3}" type="slidenum">
              <a:rPr lang="es-ES" smtClean="0"/>
              <a:t>27</a:t>
            </a:fld>
            <a:endParaRPr lang="es-ES" dirty="0"/>
          </a:p>
        </p:txBody>
      </p:sp>
    </p:spTree>
    <p:extLst>
      <p:ext uri="{BB962C8B-B14F-4D97-AF65-F5344CB8AC3E}">
        <p14:creationId xmlns:p14="http://schemas.microsoft.com/office/powerpoint/2010/main" val="7802575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Pasarela de Pago</a:t>
            </a:r>
            <a:r>
              <a:rPr lang="es-ES" dirty="0"/>
              <a:t>s: </a:t>
            </a:r>
            <a:r>
              <a:rPr lang="es-ES" dirty="0" err="1"/>
              <a:t>lataforma</a:t>
            </a:r>
            <a:r>
              <a:rPr lang="es-ES" dirty="0"/>
              <a:t> de pagos con las distintas Entidades Financieras.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err="1"/>
              <a:t>Admine</a:t>
            </a:r>
            <a:r>
              <a:rPr lang="es-ES" dirty="0" err="1"/>
              <a:t>:Modulo</a:t>
            </a:r>
            <a:r>
              <a:rPr lang="es-ES" dirty="0"/>
              <a:t> encargado de centralizar las entradas y salidas de los ciudadanos hacia/desde la administración: recepción de solicitudes,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documentos adjuntos, anulación de solicitudes, traslados de resoluciones a los ciudadanos,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Su misión es la recepción, construcción, transformación y firma de documentos, depósito en RDF, registro telemático, pagos a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través de la pasarela, comunicación de situación de expedientes a RGP y generación de Acuses de Recibo y Traslados, firmarlos y</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colocarlos en </a:t>
            </a:r>
            <a:r>
              <a:rPr lang="es-ES" dirty="0" err="1"/>
              <a:t>Rdf</a:t>
            </a:r>
            <a:r>
              <a:rPr lang="es-ES" dirty="0"/>
              <a:t>, así como todo tipo de notificaciones, e-mail, </a:t>
            </a:r>
            <a:r>
              <a:rPr lang="es-ES" dirty="0" err="1"/>
              <a:t>sms</a:t>
            </a:r>
            <a:r>
              <a:rPr lang="es-ES" dirty="0"/>
              <a:t> ...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Tiene dos partes, una primera formada por Servicios Web para recogida de información y consulta posterior de resultados y otra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visual (</a:t>
            </a:r>
            <a:r>
              <a:rPr lang="es-ES" dirty="0" err="1"/>
              <a:t>servlet</a:t>
            </a:r>
            <a:r>
              <a:rPr lang="es-ES" dirty="0"/>
              <a:t>) que se encarga de las firmas y el proceso posterior.</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Para procesos automatizados sin firma en cliente, todo el proceso se realiza desde Servicios Web.</a:t>
            </a:r>
          </a:p>
        </p:txBody>
      </p:sp>
      <p:sp>
        <p:nvSpPr>
          <p:cNvPr id="4" name="Marcador de número de diapositiva 3"/>
          <p:cNvSpPr>
            <a:spLocks noGrp="1"/>
          </p:cNvSpPr>
          <p:nvPr>
            <p:ph type="sldNum" sz="quarter" idx="5"/>
          </p:nvPr>
        </p:nvSpPr>
        <p:spPr/>
        <p:txBody>
          <a:bodyPr/>
          <a:lstStyle/>
          <a:p>
            <a:fld id="{743FB3B1-61C1-4DB9-8E72-2DC80C100DB3}" type="slidenum">
              <a:rPr lang="es-ES" smtClean="0"/>
              <a:t>28</a:t>
            </a:fld>
            <a:endParaRPr lang="es-ES" dirty="0"/>
          </a:p>
        </p:txBody>
      </p:sp>
    </p:spTree>
    <p:extLst>
      <p:ext uri="{BB962C8B-B14F-4D97-AF65-F5344CB8AC3E}">
        <p14:creationId xmlns:p14="http://schemas.microsoft.com/office/powerpoint/2010/main" val="1391008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p:txBody>
      </p:sp>
      <p:sp>
        <p:nvSpPr>
          <p:cNvPr id="4" name="Marcador de número de diapositiva 3"/>
          <p:cNvSpPr>
            <a:spLocks noGrp="1"/>
          </p:cNvSpPr>
          <p:nvPr>
            <p:ph type="sldNum" sz="quarter" idx="5"/>
          </p:nvPr>
        </p:nvSpPr>
        <p:spPr/>
        <p:txBody>
          <a:bodyPr/>
          <a:lstStyle/>
          <a:p>
            <a:fld id="{743FB3B1-61C1-4DB9-8E72-2DC80C100DB3}" type="slidenum">
              <a:rPr lang="es-ES" smtClean="0"/>
              <a:t>29</a:t>
            </a:fld>
            <a:endParaRPr lang="es-ES" dirty="0"/>
          </a:p>
        </p:txBody>
      </p:sp>
    </p:spTree>
    <p:extLst>
      <p:ext uri="{BB962C8B-B14F-4D97-AF65-F5344CB8AC3E}">
        <p14:creationId xmlns:p14="http://schemas.microsoft.com/office/powerpoint/2010/main" val="7186721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p:txBody>
      </p:sp>
      <p:sp>
        <p:nvSpPr>
          <p:cNvPr id="4" name="Marcador de número de diapositiva 3"/>
          <p:cNvSpPr>
            <a:spLocks noGrp="1"/>
          </p:cNvSpPr>
          <p:nvPr>
            <p:ph type="sldNum" sz="quarter" idx="5"/>
          </p:nvPr>
        </p:nvSpPr>
        <p:spPr/>
        <p:txBody>
          <a:bodyPr/>
          <a:lstStyle/>
          <a:p>
            <a:fld id="{743FB3B1-61C1-4DB9-8E72-2DC80C100DB3}" type="slidenum">
              <a:rPr lang="es-ES" smtClean="0"/>
              <a:t>30</a:t>
            </a:fld>
            <a:endParaRPr lang="es-ES" dirty="0"/>
          </a:p>
        </p:txBody>
      </p:sp>
    </p:spTree>
    <p:extLst>
      <p:ext uri="{BB962C8B-B14F-4D97-AF65-F5344CB8AC3E}">
        <p14:creationId xmlns:p14="http://schemas.microsoft.com/office/powerpoint/2010/main" val="2269799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10 modelos</a:t>
            </a:r>
          </a:p>
        </p:txBody>
      </p:sp>
      <p:sp>
        <p:nvSpPr>
          <p:cNvPr id="4" name="Marcador de número de diapositiva 3"/>
          <p:cNvSpPr>
            <a:spLocks noGrp="1"/>
          </p:cNvSpPr>
          <p:nvPr>
            <p:ph type="sldNum" sz="quarter" idx="5"/>
          </p:nvPr>
        </p:nvSpPr>
        <p:spPr/>
        <p:txBody>
          <a:bodyPr/>
          <a:lstStyle/>
          <a:p>
            <a:fld id="{743FB3B1-61C1-4DB9-8E72-2DC80C100DB3}" type="slidenum">
              <a:rPr lang="es-ES" smtClean="0"/>
              <a:t>4</a:t>
            </a:fld>
            <a:endParaRPr lang="es-ES"/>
          </a:p>
        </p:txBody>
      </p:sp>
    </p:spTree>
    <p:extLst>
      <p:ext uri="{BB962C8B-B14F-4D97-AF65-F5344CB8AC3E}">
        <p14:creationId xmlns:p14="http://schemas.microsoft.com/office/powerpoint/2010/main" val="2571844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p:txBody>
      </p:sp>
      <p:sp>
        <p:nvSpPr>
          <p:cNvPr id="4" name="Marcador de número de diapositiva 3"/>
          <p:cNvSpPr>
            <a:spLocks noGrp="1"/>
          </p:cNvSpPr>
          <p:nvPr>
            <p:ph type="sldNum" sz="quarter" idx="5"/>
          </p:nvPr>
        </p:nvSpPr>
        <p:spPr/>
        <p:txBody>
          <a:bodyPr/>
          <a:lstStyle/>
          <a:p>
            <a:fld id="{743FB3B1-61C1-4DB9-8E72-2DC80C100DB3}" type="slidenum">
              <a:rPr lang="es-ES" smtClean="0"/>
              <a:t>31</a:t>
            </a:fld>
            <a:endParaRPr lang="es-ES" dirty="0"/>
          </a:p>
        </p:txBody>
      </p:sp>
    </p:spTree>
    <p:extLst>
      <p:ext uri="{BB962C8B-B14F-4D97-AF65-F5344CB8AC3E}">
        <p14:creationId xmlns:p14="http://schemas.microsoft.com/office/powerpoint/2010/main" val="191191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p:txBody>
      </p:sp>
      <p:sp>
        <p:nvSpPr>
          <p:cNvPr id="4" name="Marcador de número de diapositiva 3"/>
          <p:cNvSpPr>
            <a:spLocks noGrp="1"/>
          </p:cNvSpPr>
          <p:nvPr>
            <p:ph type="sldNum" sz="quarter" idx="5"/>
          </p:nvPr>
        </p:nvSpPr>
        <p:spPr/>
        <p:txBody>
          <a:bodyPr/>
          <a:lstStyle/>
          <a:p>
            <a:fld id="{743FB3B1-61C1-4DB9-8E72-2DC80C100DB3}" type="slidenum">
              <a:rPr lang="es-ES" smtClean="0"/>
              <a:t>32</a:t>
            </a:fld>
            <a:endParaRPr lang="es-ES" dirty="0"/>
          </a:p>
        </p:txBody>
      </p:sp>
    </p:spTree>
    <p:extLst>
      <p:ext uri="{BB962C8B-B14F-4D97-AF65-F5344CB8AC3E}">
        <p14:creationId xmlns:p14="http://schemas.microsoft.com/office/powerpoint/2010/main" val="21713558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p:txBody>
      </p:sp>
      <p:sp>
        <p:nvSpPr>
          <p:cNvPr id="4" name="Marcador de número de diapositiva 3"/>
          <p:cNvSpPr>
            <a:spLocks noGrp="1"/>
          </p:cNvSpPr>
          <p:nvPr>
            <p:ph type="sldNum" sz="quarter" idx="5"/>
          </p:nvPr>
        </p:nvSpPr>
        <p:spPr/>
        <p:txBody>
          <a:bodyPr/>
          <a:lstStyle/>
          <a:p>
            <a:fld id="{743FB3B1-61C1-4DB9-8E72-2DC80C100DB3}" type="slidenum">
              <a:rPr lang="es-ES" smtClean="0"/>
              <a:t>33</a:t>
            </a:fld>
            <a:endParaRPr lang="es-ES" dirty="0"/>
          </a:p>
        </p:txBody>
      </p:sp>
    </p:spTree>
    <p:extLst>
      <p:ext uri="{BB962C8B-B14F-4D97-AF65-F5344CB8AC3E}">
        <p14:creationId xmlns:p14="http://schemas.microsoft.com/office/powerpoint/2010/main" val="28028891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p:txBody>
      </p:sp>
      <p:sp>
        <p:nvSpPr>
          <p:cNvPr id="4" name="Marcador de número de diapositiva 3"/>
          <p:cNvSpPr>
            <a:spLocks noGrp="1"/>
          </p:cNvSpPr>
          <p:nvPr>
            <p:ph type="sldNum" sz="quarter" idx="5"/>
          </p:nvPr>
        </p:nvSpPr>
        <p:spPr/>
        <p:txBody>
          <a:bodyPr/>
          <a:lstStyle/>
          <a:p>
            <a:fld id="{743FB3B1-61C1-4DB9-8E72-2DC80C100DB3}" type="slidenum">
              <a:rPr lang="es-ES" smtClean="0"/>
              <a:t>34</a:t>
            </a:fld>
            <a:endParaRPr lang="es-ES" dirty="0"/>
          </a:p>
        </p:txBody>
      </p:sp>
    </p:spTree>
    <p:extLst>
      <p:ext uri="{BB962C8B-B14F-4D97-AF65-F5344CB8AC3E}">
        <p14:creationId xmlns:p14="http://schemas.microsoft.com/office/powerpoint/2010/main" val="31055514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p:txBody>
      </p:sp>
      <p:sp>
        <p:nvSpPr>
          <p:cNvPr id="4" name="Marcador de número de diapositiva 3"/>
          <p:cNvSpPr>
            <a:spLocks noGrp="1"/>
          </p:cNvSpPr>
          <p:nvPr>
            <p:ph type="sldNum" sz="quarter" idx="5"/>
          </p:nvPr>
        </p:nvSpPr>
        <p:spPr/>
        <p:txBody>
          <a:bodyPr/>
          <a:lstStyle/>
          <a:p>
            <a:fld id="{743FB3B1-61C1-4DB9-8E72-2DC80C100DB3}" type="slidenum">
              <a:rPr lang="es-ES" smtClean="0"/>
              <a:t>35</a:t>
            </a:fld>
            <a:endParaRPr lang="es-ES" dirty="0"/>
          </a:p>
        </p:txBody>
      </p:sp>
    </p:spTree>
    <p:extLst>
      <p:ext uri="{BB962C8B-B14F-4D97-AF65-F5344CB8AC3E}">
        <p14:creationId xmlns:p14="http://schemas.microsoft.com/office/powerpoint/2010/main" val="25360231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p:txBody>
      </p:sp>
      <p:sp>
        <p:nvSpPr>
          <p:cNvPr id="4" name="Marcador de número de diapositiva 3"/>
          <p:cNvSpPr>
            <a:spLocks noGrp="1"/>
          </p:cNvSpPr>
          <p:nvPr>
            <p:ph type="sldNum" sz="quarter" idx="5"/>
          </p:nvPr>
        </p:nvSpPr>
        <p:spPr/>
        <p:txBody>
          <a:bodyPr/>
          <a:lstStyle/>
          <a:p>
            <a:fld id="{743FB3B1-61C1-4DB9-8E72-2DC80C100DB3}" type="slidenum">
              <a:rPr lang="es-ES" smtClean="0"/>
              <a:t>36</a:t>
            </a:fld>
            <a:endParaRPr lang="es-ES" dirty="0"/>
          </a:p>
        </p:txBody>
      </p:sp>
    </p:spTree>
    <p:extLst>
      <p:ext uri="{BB962C8B-B14F-4D97-AF65-F5344CB8AC3E}">
        <p14:creationId xmlns:p14="http://schemas.microsoft.com/office/powerpoint/2010/main" val="32600305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p:txBody>
      </p:sp>
      <p:sp>
        <p:nvSpPr>
          <p:cNvPr id="4" name="Marcador de número de diapositiva 3"/>
          <p:cNvSpPr>
            <a:spLocks noGrp="1"/>
          </p:cNvSpPr>
          <p:nvPr>
            <p:ph type="sldNum" sz="quarter" idx="5"/>
          </p:nvPr>
        </p:nvSpPr>
        <p:spPr/>
        <p:txBody>
          <a:bodyPr/>
          <a:lstStyle/>
          <a:p>
            <a:fld id="{743FB3B1-61C1-4DB9-8E72-2DC80C100DB3}" type="slidenum">
              <a:rPr lang="es-ES" smtClean="0"/>
              <a:t>37</a:t>
            </a:fld>
            <a:endParaRPr lang="es-ES" dirty="0"/>
          </a:p>
        </p:txBody>
      </p:sp>
    </p:spTree>
    <p:extLst>
      <p:ext uri="{BB962C8B-B14F-4D97-AF65-F5344CB8AC3E}">
        <p14:creationId xmlns:p14="http://schemas.microsoft.com/office/powerpoint/2010/main" val="19685934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p:txBody>
      </p:sp>
      <p:sp>
        <p:nvSpPr>
          <p:cNvPr id="4" name="Marcador de número de diapositiva 3"/>
          <p:cNvSpPr>
            <a:spLocks noGrp="1"/>
          </p:cNvSpPr>
          <p:nvPr>
            <p:ph type="sldNum" sz="quarter" idx="5"/>
          </p:nvPr>
        </p:nvSpPr>
        <p:spPr/>
        <p:txBody>
          <a:bodyPr/>
          <a:lstStyle/>
          <a:p>
            <a:fld id="{743FB3B1-61C1-4DB9-8E72-2DC80C100DB3}" type="slidenum">
              <a:rPr lang="es-ES" smtClean="0"/>
              <a:t>38</a:t>
            </a:fld>
            <a:endParaRPr lang="es-ES" dirty="0"/>
          </a:p>
        </p:txBody>
      </p:sp>
    </p:spTree>
    <p:extLst>
      <p:ext uri="{BB962C8B-B14F-4D97-AF65-F5344CB8AC3E}">
        <p14:creationId xmlns:p14="http://schemas.microsoft.com/office/powerpoint/2010/main" val="7099798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p:txBody>
      </p:sp>
      <p:sp>
        <p:nvSpPr>
          <p:cNvPr id="4" name="Marcador de número de diapositiva 3"/>
          <p:cNvSpPr>
            <a:spLocks noGrp="1"/>
          </p:cNvSpPr>
          <p:nvPr>
            <p:ph type="sldNum" sz="quarter" idx="5"/>
          </p:nvPr>
        </p:nvSpPr>
        <p:spPr/>
        <p:txBody>
          <a:bodyPr/>
          <a:lstStyle/>
          <a:p>
            <a:fld id="{743FB3B1-61C1-4DB9-8E72-2DC80C100DB3}" type="slidenum">
              <a:rPr lang="es-ES" smtClean="0"/>
              <a:t>39</a:t>
            </a:fld>
            <a:endParaRPr lang="es-ES" dirty="0"/>
          </a:p>
        </p:txBody>
      </p:sp>
    </p:spTree>
    <p:extLst>
      <p:ext uri="{BB962C8B-B14F-4D97-AF65-F5344CB8AC3E}">
        <p14:creationId xmlns:p14="http://schemas.microsoft.com/office/powerpoint/2010/main" val="599002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9 -&gt; 19 modelos tributarios</a:t>
            </a:r>
          </a:p>
        </p:txBody>
      </p:sp>
      <p:sp>
        <p:nvSpPr>
          <p:cNvPr id="4" name="Marcador de número de diapositiva 3"/>
          <p:cNvSpPr>
            <a:spLocks noGrp="1"/>
          </p:cNvSpPr>
          <p:nvPr>
            <p:ph type="sldNum" sz="quarter" idx="5"/>
          </p:nvPr>
        </p:nvSpPr>
        <p:spPr/>
        <p:txBody>
          <a:bodyPr/>
          <a:lstStyle/>
          <a:p>
            <a:fld id="{743FB3B1-61C1-4DB9-8E72-2DC80C100DB3}" type="slidenum">
              <a:rPr lang="es-ES" smtClean="0"/>
              <a:t>5</a:t>
            </a:fld>
            <a:endParaRPr lang="es-ES"/>
          </a:p>
        </p:txBody>
      </p:sp>
    </p:spTree>
    <p:extLst>
      <p:ext uri="{BB962C8B-B14F-4D97-AF65-F5344CB8AC3E}">
        <p14:creationId xmlns:p14="http://schemas.microsoft.com/office/powerpoint/2010/main" val="3990723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10</a:t>
            </a:r>
          </a:p>
        </p:txBody>
      </p:sp>
      <p:sp>
        <p:nvSpPr>
          <p:cNvPr id="4" name="Marcador de número de diapositiva 3"/>
          <p:cNvSpPr>
            <a:spLocks noGrp="1"/>
          </p:cNvSpPr>
          <p:nvPr>
            <p:ph type="sldNum" sz="quarter" idx="5"/>
          </p:nvPr>
        </p:nvSpPr>
        <p:spPr/>
        <p:txBody>
          <a:bodyPr/>
          <a:lstStyle/>
          <a:p>
            <a:fld id="{743FB3B1-61C1-4DB9-8E72-2DC80C100DB3}" type="slidenum">
              <a:rPr lang="es-ES" smtClean="0"/>
              <a:t>6</a:t>
            </a:fld>
            <a:endParaRPr lang="es-ES" dirty="0"/>
          </a:p>
        </p:txBody>
      </p:sp>
    </p:spTree>
    <p:extLst>
      <p:ext uri="{BB962C8B-B14F-4D97-AF65-F5344CB8AC3E}">
        <p14:creationId xmlns:p14="http://schemas.microsoft.com/office/powerpoint/2010/main" val="1740586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Formularios diseñados con gran similitud con el documento en papel (https://griar-des.larioja.org/griarweb/modelos/modelo600/600.jsp)</a:t>
            </a:r>
          </a:p>
          <a:p>
            <a:r>
              <a:rPr lang="es-ES" dirty="0"/>
              <a:t>Excepto los relacionados con el Impuesto de Sucesiones y Donaciones y SPS que tienen una aplicación web propia.</a:t>
            </a:r>
          </a:p>
          <a:p>
            <a:pPr algn="l" rtl="0" fontAlgn="base">
              <a:buFont typeface="Arial" panose="020B0604020202020204" pitchFamily="34" charset="0"/>
              <a:buChar char="•"/>
            </a:pPr>
            <a:r>
              <a:rPr lang="es-ES" sz="1800" b="1" i="0" u="none" strike="noStrike" dirty="0">
                <a:solidFill>
                  <a:srgbClr val="008000"/>
                </a:solidFill>
                <a:effectLst/>
                <a:latin typeface="Verdana" panose="020B0604030504040204" pitchFamily="34" charset="0"/>
              </a:rPr>
              <a:t>Gestión de errores</a:t>
            </a:r>
            <a:r>
              <a:rPr lang="en-US" sz="1800" b="0" i="0" dirty="0">
                <a:solidFill>
                  <a:srgbClr val="008000"/>
                </a:solidFill>
                <a:effectLst/>
                <a:latin typeface="Verdana" panose="020B0604030504040204" pitchFamily="34" charset="0"/>
              </a:rPr>
              <a:t>​</a:t>
            </a:r>
            <a:endParaRPr lang="en-US" b="0" i="0" dirty="0">
              <a:solidFill>
                <a:srgbClr val="000000"/>
              </a:solidFill>
              <a:effectLst/>
              <a:latin typeface="Arial" panose="020B0604020202020204" pitchFamily="34" charset="0"/>
            </a:endParaRPr>
          </a:p>
          <a:p>
            <a:pPr lvl="1" algn="l" rtl="0" fontAlgn="base">
              <a:buFont typeface="Arial" panose="020B0604020202020204" pitchFamily="34" charset="0"/>
              <a:buChar char="•"/>
            </a:pPr>
            <a:r>
              <a:rPr lang="es-ES" sz="1800" b="1" i="0" u="none" strike="noStrike" dirty="0">
                <a:solidFill>
                  <a:srgbClr val="008000"/>
                </a:solidFill>
                <a:effectLst/>
                <a:latin typeface="Verdana" panose="020B0604030504040204" pitchFamily="34" charset="0"/>
              </a:rPr>
              <a:t>Listado de errores encontrados.</a:t>
            </a:r>
            <a:r>
              <a:rPr lang="en-US" sz="1800" b="0" i="0" dirty="0">
                <a:solidFill>
                  <a:srgbClr val="008000"/>
                </a:solidFill>
                <a:effectLst/>
                <a:latin typeface="Verdana" panose="020B0604030504040204" pitchFamily="34" charset="0"/>
              </a:rPr>
              <a:t>​</a:t>
            </a:r>
            <a:endParaRPr lang="en-US" b="0" i="0" dirty="0">
              <a:solidFill>
                <a:srgbClr val="000000"/>
              </a:solidFill>
              <a:effectLst/>
              <a:latin typeface="Arial" panose="020B0604020202020204" pitchFamily="34" charset="0"/>
            </a:endParaRPr>
          </a:p>
          <a:p>
            <a:pPr lvl="1" algn="l" rtl="0" fontAlgn="base">
              <a:buFont typeface="Arial" panose="020B0604020202020204" pitchFamily="34" charset="0"/>
              <a:buChar char="•"/>
            </a:pPr>
            <a:r>
              <a:rPr lang="es-ES" sz="1800" b="1" i="0" u="none" strike="noStrike" dirty="0">
                <a:solidFill>
                  <a:srgbClr val="008000"/>
                </a:solidFill>
                <a:effectLst/>
                <a:latin typeface="Verdana" panose="020B0604030504040204" pitchFamily="34" charset="0"/>
              </a:rPr>
              <a:t>Vínculo hacia las casillas erróneas.</a:t>
            </a:r>
            <a:r>
              <a:rPr lang="en-US" sz="1800" b="0" i="0" dirty="0">
                <a:solidFill>
                  <a:srgbClr val="008000"/>
                </a:solidFill>
                <a:effectLst/>
                <a:latin typeface="Verdana" panose="020B0604030504040204" pitchFamily="34" charset="0"/>
              </a:rPr>
              <a:t>​</a:t>
            </a:r>
            <a:endParaRPr lang="en-US" b="0" i="0" dirty="0">
              <a:solidFill>
                <a:srgbClr val="000000"/>
              </a:solidFill>
              <a:effectLst/>
              <a:latin typeface="Arial" panose="020B0604020202020204" pitchFamily="34" charset="0"/>
            </a:endParaRPr>
          </a:p>
          <a:p>
            <a:pPr lvl="1" algn="l" rtl="0" fontAlgn="base">
              <a:buFont typeface="Arial" panose="020B0604020202020204" pitchFamily="34" charset="0"/>
              <a:buChar char="•"/>
            </a:pPr>
            <a:r>
              <a:rPr lang="es-ES" sz="1800" b="1" i="0" u="none" strike="noStrike" dirty="0">
                <a:solidFill>
                  <a:srgbClr val="008000"/>
                </a:solidFill>
                <a:effectLst/>
                <a:latin typeface="Verdana" panose="020B0604030504040204" pitchFamily="34" charset="0"/>
              </a:rPr>
              <a:t>Casillas erróneas identificadas con fondo amarillo y marco rojo</a:t>
            </a:r>
            <a:r>
              <a:rPr lang="en-US" sz="1800" b="0" i="0" dirty="0">
                <a:solidFill>
                  <a:srgbClr val="008000"/>
                </a:solidFill>
                <a:effectLst/>
                <a:latin typeface="Verdana" panose="020B0604030504040204" pitchFamily="34" charset="0"/>
              </a:rPr>
              <a:t>​</a:t>
            </a:r>
            <a:endParaRPr lang="en-US" b="0" i="0" dirty="0">
              <a:solidFill>
                <a:srgbClr val="000000"/>
              </a:solidFill>
              <a:effectLst/>
              <a:latin typeface="Arial" panose="020B0604020202020204" pitchFamily="34" charset="0"/>
            </a:endParaRPr>
          </a:p>
          <a:p>
            <a:pPr lvl="1" algn="l" rtl="0" fontAlgn="base">
              <a:buFont typeface="Arial" panose="020B0604020202020204" pitchFamily="34" charset="0"/>
              <a:buChar char="•"/>
            </a:pPr>
            <a:r>
              <a:rPr lang="es-ES" sz="1800" b="1" i="0" u="none" strike="noStrike" dirty="0">
                <a:solidFill>
                  <a:srgbClr val="008000"/>
                </a:solidFill>
                <a:effectLst/>
                <a:latin typeface="Verdana" panose="020B0604030504040204" pitchFamily="34" charset="0"/>
              </a:rPr>
              <a:t>Texto alternativo con la descripción del error</a:t>
            </a:r>
            <a:r>
              <a:rPr lang="en-US" sz="1800" b="0" i="0" dirty="0">
                <a:solidFill>
                  <a:srgbClr val="008000"/>
                </a:solidFill>
                <a:effectLst/>
                <a:latin typeface="Verdana" panose="020B0604030504040204" pitchFamily="34" charset="0"/>
              </a:rPr>
              <a:t>​</a:t>
            </a:r>
          </a:p>
          <a:p>
            <a:pPr algn="l" rtl="0" fontAlgn="base">
              <a:buFont typeface="Arial" panose="020B0604020202020204" pitchFamily="34" charset="0"/>
              <a:buChar char="•"/>
            </a:pPr>
            <a:r>
              <a:rPr lang="es-ES" sz="1800" b="1" i="0" u="none" strike="noStrike" dirty="0">
                <a:solidFill>
                  <a:srgbClr val="008000"/>
                </a:solidFill>
                <a:effectLst/>
                <a:latin typeface="Verdana" panose="020B0604030504040204" pitchFamily="34" charset="0"/>
              </a:rPr>
              <a:t>Acciones. Resultado Correcto</a:t>
            </a:r>
            <a:r>
              <a:rPr lang="es-ES" sz="1800" b="0" i="0" dirty="0">
                <a:solidFill>
                  <a:srgbClr val="008000"/>
                </a:solidFill>
                <a:effectLst/>
                <a:latin typeface="Verdana" panose="020B0604030504040204" pitchFamily="34" charset="0"/>
              </a:rPr>
              <a:t>​</a:t>
            </a:r>
            <a:endParaRPr lang="es-ES" b="0" i="0" dirty="0">
              <a:solidFill>
                <a:srgbClr val="000000"/>
              </a:solidFill>
              <a:effectLst/>
              <a:latin typeface="Arial" panose="020B0604020202020204" pitchFamily="34" charset="0"/>
            </a:endParaRPr>
          </a:p>
          <a:p>
            <a:pPr lvl="1" algn="l" rtl="0" fontAlgn="base">
              <a:buFont typeface="Arial" panose="020B0604020202020204" pitchFamily="34" charset="0"/>
              <a:buChar char="•"/>
            </a:pPr>
            <a:r>
              <a:rPr lang="es-ES" sz="1800" b="1" i="0" u="none" strike="noStrike" dirty="0">
                <a:solidFill>
                  <a:srgbClr val="008000"/>
                </a:solidFill>
                <a:effectLst/>
                <a:latin typeface="Verdana" panose="020B0604030504040204" pitchFamily="34" charset="0"/>
              </a:rPr>
              <a:t>Imprimir Borrador.</a:t>
            </a:r>
            <a:r>
              <a:rPr lang="en-US" sz="1800" b="0" i="0" dirty="0">
                <a:solidFill>
                  <a:srgbClr val="008000"/>
                </a:solidFill>
                <a:effectLst/>
                <a:latin typeface="Verdana" panose="020B0604030504040204" pitchFamily="34" charset="0"/>
              </a:rPr>
              <a:t>​</a:t>
            </a:r>
            <a:endParaRPr lang="en-US" b="0" i="0" dirty="0">
              <a:solidFill>
                <a:srgbClr val="000000"/>
              </a:solidFill>
              <a:effectLst/>
              <a:latin typeface="Arial" panose="020B0604020202020204" pitchFamily="34" charset="0"/>
            </a:endParaRPr>
          </a:p>
          <a:p>
            <a:pPr lvl="1" algn="l" rtl="0" fontAlgn="base">
              <a:buFont typeface="Arial" panose="020B0604020202020204" pitchFamily="34" charset="0"/>
              <a:buChar char="•"/>
            </a:pPr>
            <a:r>
              <a:rPr lang="es-ES" sz="1800" b="1" i="0" u="none" strike="noStrike" dirty="0">
                <a:solidFill>
                  <a:srgbClr val="008000"/>
                </a:solidFill>
                <a:effectLst/>
                <a:latin typeface="Verdana" panose="020B0604030504040204" pitchFamily="34" charset="0"/>
              </a:rPr>
              <a:t>Imprimir Impreso.</a:t>
            </a:r>
            <a:r>
              <a:rPr lang="en-US" sz="1800" b="0" i="0" dirty="0">
                <a:solidFill>
                  <a:srgbClr val="008000"/>
                </a:solidFill>
                <a:effectLst/>
                <a:latin typeface="Verdana" panose="020B0604030504040204" pitchFamily="34" charset="0"/>
              </a:rPr>
              <a:t>​</a:t>
            </a:r>
            <a:endParaRPr lang="en-US" b="0" i="0" dirty="0">
              <a:solidFill>
                <a:srgbClr val="000000"/>
              </a:solidFill>
              <a:effectLst/>
              <a:latin typeface="Arial" panose="020B0604020202020204" pitchFamily="34" charset="0"/>
            </a:endParaRPr>
          </a:p>
          <a:p>
            <a:pPr lvl="1" algn="l" rtl="0" fontAlgn="base">
              <a:buFont typeface="Arial" panose="020B0604020202020204" pitchFamily="34" charset="0"/>
              <a:buChar char="•"/>
            </a:pPr>
            <a:r>
              <a:rPr lang="es-ES" sz="1800" b="1" i="0" u="none" strike="noStrike" dirty="0">
                <a:solidFill>
                  <a:srgbClr val="008000"/>
                </a:solidFill>
                <a:effectLst/>
                <a:latin typeface="Verdana" panose="020B0604030504040204" pitchFamily="34" charset="0"/>
              </a:rPr>
              <a:t>Pagar y/o Presentar Telemáticamente.</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s-ES" sz="1800" b="1" i="0" u="none" strike="noStrike" dirty="0">
                <a:solidFill>
                  <a:srgbClr val="008000"/>
                </a:solidFill>
                <a:effectLst/>
                <a:latin typeface="Verdana" panose="020B0604030504040204" pitchFamily="34" charset="0"/>
              </a:rPr>
              <a:t>Características específicas en algunos modelos</a:t>
            </a:r>
            <a:r>
              <a:rPr lang="es-ES" sz="1800" b="0" i="0" u="none" strike="noStrike" dirty="0">
                <a:solidFill>
                  <a:srgbClr val="008000"/>
                </a:solidFill>
                <a:effectLst/>
                <a:latin typeface="Times New Roman" panose="02020603050405020304" pitchFamily="18" charset="0"/>
              </a:rPr>
              <a:t>  </a:t>
            </a:r>
            <a:r>
              <a:rPr lang="en-US" sz="1800" b="0" i="0" dirty="0">
                <a:solidFill>
                  <a:srgbClr val="008000"/>
                </a:solidFill>
                <a:effectLst/>
                <a:latin typeface="Times New Roman" panose="02020603050405020304" pitchFamily="18" charset="0"/>
              </a:rPr>
              <a:t>​</a:t>
            </a:r>
            <a:endParaRPr lang="es-ES" b="0" i="0" dirty="0">
              <a:solidFill>
                <a:srgbClr val="000000"/>
              </a:solidFill>
              <a:effectLst/>
              <a:latin typeface="Arial" panose="020B0604020202020204" pitchFamily="34" charset="0"/>
            </a:endParaRPr>
          </a:p>
          <a:p>
            <a:pPr lvl="1" algn="l" rtl="0" fontAlgn="base">
              <a:buFont typeface="Arial" panose="020B0604020202020204" pitchFamily="34" charset="0"/>
              <a:buChar char="•"/>
            </a:pPr>
            <a:r>
              <a:rPr lang="es-ES" sz="1800" b="1" i="0" u="none" strike="noStrike" dirty="0">
                <a:solidFill>
                  <a:srgbClr val="008000"/>
                </a:solidFill>
                <a:effectLst/>
                <a:latin typeface="Verdana" panose="020B0604030504040204" pitchFamily="34" charset="0"/>
              </a:rPr>
              <a:t>Acceso con certificado digital</a:t>
            </a:r>
            <a:r>
              <a:rPr lang="en-US" sz="1800" b="0" i="0" dirty="0">
                <a:solidFill>
                  <a:srgbClr val="008000"/>
                </a:solidFill>
                <a:effectLst/>
                <a:latin typeface="Verdana" panose="020B0604030504040204" pitchFamily="34" charset="0"/>
              </a:rPr>
              <a:t>​</a:t>
            </a:r>
            <a:endParaRPr lang="en-US" b="0" i="0" dirty="0">
              <a:solidFill>
                <a:srgbClr val="000000"/>
              </a:solidFill>
              <a:effectLst/>
              <a:latin typeface="Arial" panose="020B0604020202020204" pitchFamily="34" charset="0"/>
            </a:endParaRPr>
          </a:p>
          <a:p>
            <a:pPr lvl="1" algn="l" rtl="0" fontAlgn="base">
              <a:buFont typeface="Arial" panose="020B0604020202020204" pitchFamily="34" charset="0"/>
              <a:buChar char="•"/>
            </a:pPr>
            <a:r>
              <a:rPr lang="es-ES" sz="1800" b="1" i="0" u="none" strike="noStrike" dirty="0">
                <a:solidFill>
                  <a:srgbClr val="008000"/>
                </a:solidFill>
                <a:effectLst/>
                <a:latin typeface="Verdana" panose="020B0604030504040204" pitchFamily="34" charset="0"/>
              </a:rPr>
              <a:t>Importación de declaraciones formato XML (600 y 620)</a:t>
            </a:r>
            <a:r>
              <a:rPr lang="en-US" sz="1800" b="0" i="0" dirty="0">
                <a:solidFill>
                  <a:srgbClr val="008000"/>
                </a:solidFill>
                <a:effectLst/>
                <a:latin typeface="Verdana" panose="020B0604030504040204" pitchFamily="34" charset="0"/>
              </a:rPr>
              <a:t>​</a:t>
            </a:r>
            <a:endParaRPr lang="en-US" b="0" i="0" dirty="0">
              <a:solidFill>
                <a:srgbClr val="000000"/>
              </a:solidFill>
              <a:effectLst/>
              <a:latin typeface="Arial" panose="020B0604020202020204" pitchFamily="34" charset="0"/>
            </a:endParaRPr>
          </a:p>
          <a:p>
            <a:pPr lvl="1" algn="l" rtl="0" fontAlgn="base">
              <a:buFont typeface="Arial" panose="020B0604020202020204" pitchFamily="34" charset="0"/>
              <a:buChar char="•"/>
            </a:pPr>
            <a:r>
              <a:rPr lang="es-ES" sz="1800" b="1" i="0" u="none" strike="noStrike" dirty="0">
                <a:solidFill>
                  <a:srgbClr val="008000"/>
                </a:solidFill>
                <a:effectLst/>
                <a:latin typeface="Verdana" panose="020B0604030504040204" pitchFamily="34" charset="0"/>
              </a:rPr>
              <a:t>Carga de datos desde ficheros TXT o CSV para informaciones repetitivas (modelo 603 y J20)</a:t>
            </a:r>
            <a:r>
              <a:rPr lang="en-US" sz="1800" b="0" i="0" dirty="0">
                <a:solidFill>
                  <a:srgbClr val="008000"/>
                </a:solidFill>
                <a:effectLst/>
                <a:latin typeface="Verdana" panose="020B0604030504040204" pitchFamily="34" charset="0"/>
              </a:rPr>
              <a:t>​</a:t>
            </a:r>
            <a:endParaRPr lang="en-US" b="0" i="0" dirty="0">
              <a:solidFill>
                <a:srgbClr val="000000"/>
              </a:solidFill>
              <a:effectLst/>
              <a:latin typeface="Arial" panose="020B0604020202020204" pitchFamily="34" charset="0"/>
            </a:endParaRPr>
          </a:p>
          <a:p>
            <a:pPr lvl="1" algn="l" rtl="0" fontAlgn="base">
              <a:buFont typeface="Arial" panose="020B0604020202020204" pitchFamily="34" charset="0"/>
              <a:buChar char="•"/>
            </a:pPr>
            <a:r>
              <a:rPr lang="es-ES" sz="1800" b="1" i="0" u="none" strike="noStrike" dirty="0">
                <a:solidFill>
                  <a:srgbClr val="008000"/>
                </a:solidFill>
                <a:effectLst/>
                <a:latin typeface="Verdana" panose="020B0604030504040204" pitchFamily="34" charset="0"/>
              </a:rPr>
              <a:t>Precarga de datos provenientes de declaraciones anteriores (600).</a:t>
            </a:r>
            <a:r>
              <a:rPr lang="en-US" sz="1800" b="0" i="0" dirty="0">
                <a:solidFill>
                  <a:srgbClr val="008000"/>
                </a:solidFill>
                <a:effectLst/>
                <a:latin typeface="Verdana" panose="020B0604030504040204" pitchFamily="34" charset="0"/>
              </a:rPr>
              <a:t>​</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s-ES" sz="1800" b="1" i="0" u="none" strike="noStrike" dirty="0">
                <a:solidFill>
                  <a:srgbClr val="008000"/>
                </a:solidFill>
                <a:effectLst/>
                <a:latin typeface="Verdana" panose="020B0604030504040204" pitchFamily="34" charset="0"/>
              </a:rPr>
              <a:t>Precarga de datos provenientes de ayuda a la confección en GRIAR (600, 620, SUCDON). Asistencia al ciudadano.</a:t>
            </a:r>
            <a:r>
              <a:rPr lang="en-US" sz="1800" b="0" i="0" dirty="0">
                <a:solidFill>
                  <a:srgbClr val="008000"/>
                </a:solidFill>
                <a:effectLst/>
                <a:latin typeface="Verdana" panose="020B0604030504040204" pitchFamily="34" charset="0"/>
              </a:rPr>
              <a:t>​</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s-ES" sz="1800" b="1" i="0" u="none" strike="noStrike" dirty="0">
                <a:solidFill>
                  <a:srgbClr val="008000"/>
                </a:solidFill>
                <a:effectLst/>
                <a:latin typeface="Verdana" panose="020B0604030504040204" pitchFamily="34" charset="0"/>
              </a:rPr>
              <a:t>Configuración dinámica según concepto y fecha de devengo (modelo 600)</a:t>
            </a:r>
            <a:r>
              <a:rPr lang="es-ES" sz="1800" b="0" i="0" dirty="0">
                <a:solidFill>
                  <a:srgbClr val="008000"/>
                </a:solidFill>
                <a:effectLst/>
                <a:latin typeface="Verdana" panose="020B0604030504040204" pitchFamily="34" charset="0"/>
              </a:rPr>
              <a:t>​</a:t>
            </a:r>
            <a:endParaRPr lang="es-ES" b="0" i="0" dirty="0">
              <a:solidFill>
                <a:srgbClr val="000000"/>
              </a:solidFill>
              <a:effectLst/>
              <a:latin typeface="Arial" panose="020B0604020202020204" pitchFamily="34" charset="0"/>
            </a:endParaRPr>
          </a:p>
          <a:p>
            <a:pPr lvl="0" algn="l" rtl="0" fontAlgn="base">
              <a:buFont typeface="Arial" panose="020B0604020202020204" pitchFamily="34" charset="0"/>
              <a:buChar char="•"/>
            </a:pPr>
            <a:endParaRPr lang="en-US" b="0" i="0" dirty="0">
              <a:solidFill>
                <a:srgbClr val="000000"/>
              </a:solidFill>
              <a:effectLst/>
              <a:latin typeface="Arial" panose="020B0604020202020204" pitchFamily="34" charset="0"/>
            </a:endParaRPr>
          </a:p>
          <a:p>
            <a:endParaRPr lang="es-ES" dirty="0"/>
          </a:p>
          <a:p>
            <a:endParaRPr lang="es-ES" dirty="0"/>
          </a:p>
          <a:p>
            <a:endParaRPr lang="es-ES" dirty="0"/>
          </a:p>
        </p:txBody>
      </p:sp>
      <p:sp>
        <p:nvSpPr>
          <p:cNvPr id="4" name="Marcador de número de diapositiva 3"/>
          <p:cNvSpPr>
            <a:spLocks noGrp="1"/>
          </p:cNvSpPr>
          <p:nvPr>
            <p:ph type="sldNum" sz="quarter" idx="5"/>
          </p:nvPr>
        </p:nvSpPr>
        <p:spPr/>
        <p:txBody>
          <a:bodyPr/>
          <a:lstStyle/>
          <a:p>
            <a:fld id="{743FB3B1-61C1-4DB9-8E72-2DC80C100DB3}" type="slidenum">
              <a:rPr lang="es-ES" smtClean="0"/>
              <a:t>7</a:t>
            </a:fld>
            <a:endParaRPr lang="es-ES" dirty="0"/>
          </a:p>
        </p:txBody>
      </p:sp>
    </p:spTree>
    <p:extLst>
      <p:ext uri="{BB962C8B-B14F-4D97-AF65-F5344CB8AC3E}">
        <p14:creationId xmlns:p14="http://schemas.microsoft.com/office/powerpoint/2010/main" val="3218570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Programa específico para la confección del impuesto de sucesiones y donaciones y la solicitud de prórroga del Impuesto de Sucesiones.</a:t>
            </a:r>
          </a:p>
          <a:p>
            <a:endParaRPr lang="es-ES" dirty="0"/>
          </a:p>
        </p:txBody>
      </p:sp>
      <p:sp>
        <p:nvSpPr>
          <p:cNvPr id="4" name="Marcador de número de diapositiva 3"/>
          <p:cNvSpPr>
            <a:spLocks noGrp="1"/>
          </p:cNvSpPr>
          <p:nvPr>
            <p:ph type="sldNum" sz="quarter" idx="5"/>
          </p:nvPr>
        </p:nvSpPr>
        <p:spPr/>
        <p:txBody>
          <a:bodyPr/>
          <a:lstStyle/>
          <a:p>
            <a:fld id="{743FB3B1-61C1-4DB9-8E72-2DC80C100DB3}" type="slidenum">
              <a:rPr lang="es-ES" smtClean="0"/>
              <a:t>8</a:t>
            </a:fld>
            <a:endParaRPr lang="es-ES" dirty="0"/>
          </a:p>
        </p:txBody>
      </p:sp>
    </p:spTree>
    <p:extLst>
      <p:ext uri="{BB962C8B-B14F-4D97-AF65-F5344CB8AC3E}">
        <p14:creationId xmlns:p14="http://schemas.microsoft.com/office/powerpoint/2010/main" val="2049246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Programa específico para la confección del impuesto de sucesiones y donaciones y la solicitud de prórroga del Impuesto de Sucesiones.</a:t>
            </a:r>
          </a:p>
          <a:p>
            <a:endParaRPr lang="es-ES" dirty="0"/>
          </a:p>
        </p:txBody>
      </p:sp>
      <p:sp>
        <p:nvSpPr>
          <p:cNvPr id="4" name="Marcador de número de diapositiva 3"/>
          <p:cNvSpPr>
            <a:spLocks noGrp="1"/>
          </p:cNvSpPr>
          <p:nvPr>
            <p:ph type="sldNum" sz="quarter" idx="5"/>
          </p:nvPr>
        </p:nvSpPr>
        <p:spPr/>
        <p:txBody>
          <a:bodyPr/>
          <a:lstStyle/>
          <a:p>
            <a:fld id="{743FB3B1-61C1-4DB9-8E72-2DC80C100DB3}" type="slidenum">
              <a:rPr lang="es-ES" smtClean="0"/>
              <a:t>9</a:t>
            </a:fld>
            <a:endParaRPr lang="es-ES" dirty="0"/>
          </a:p>
        </p:txBody>
      </p:sp>
    </p:spTree>
    <p:extLst>
      <p:ext uri="{BB962C8B-B14F-4D97-AF65-F5344CB8AC3E}">
        <p14:creationId xmlns:p14="http://schemas.microsoft.com/office/powerpoint/2010/main" val="2129134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0" i="0" dirty="0">
                <a:solidFill>
                  <a:srgbClr val="212529"/>
                </a:solidFill>
                <a:effectLst/>
                <a:latin typeface="Riojana-regular"/>
              </a:rPr>
              <a:t>La </a:t>
            </a:r>
            <a:r>
              <a:rPr lang="es-ES" b="1" i="0" u="none" strike="noStrike" dirty="0">
                <a:solidFill>
                  <a:srgbClr val="00563F"/>
                </a:solidFill>
                <a:effectLst/>
                <a:latin typeface="Riojana-regular"/>
                <a:hlinkClick r:id="rId3"/>
              </a:rPr>
              <a:t>Plataforma de Gestión de Documentos</a:t>
            </a:r>
            <a:r>
              <a:rPr lang="es-ES" b="1" i="0" u="none" strike="noStrike" dirty="0">
                <a:solidFill>
                  <a:srgbClr val="00563F"/>
                </a:solidFill>
                <a:effectLst/>
                <a:latin typeface="Riojana-regular"/>
              </a:rPr>
              <a:t> (https://griar-des.larioja.org/griarweb/gestorDeDeclaraciones/inicio/index.jsf)</a:t>
            </a:r>
            <a:r>
              <a:rPr lang="es-ES" b="0" i="0" dirty="0">
                <a:solidFill>
                  <a:srgbClr val="212529"/>
                </a:solidFill>
                <a:effectLst/>
                <a:latin typeface="Riojana-regular"/>
              </a:rPr>
              <a:t> es un servicio destinado a mejorar los instrumentos destinados a facilitar el cumplimiento de las obligaciones tributarias. Está orientado principalmente a usuarios que, debido al volumen de presentaciones que realizan, requieren agilidad y gestión masiva de documentos. Facilita el proceso completo de presentación telemática de un documento: Confección, pago y presentación telemática; y ofrece las operaciones de importación (ficheros </a:t>
            </a:r>
            <a:r>
              <a:rPr lang="es-ES" b="0" i="0" dirty="0" err="1">
                <a:solidFill>
                  <a:srgbClr val="212529"/>
                </a:solidFill>
                <a:effectLst/>
                <a:latin typeface="Riojana-regular"/>
              </a:rPr>
              <a:t>xml</a:t>
            </a:r>
            <a:r>
              <a:rPr lang="es-ES" b="0" i="0" dirty="0">
                <a:solidFill>
                  <a:srgbClr val="212529"/>
                </a:solidFill>
                <a:effectLst/>
                <a:latin typeface="Riojana-regular"/>
              </a:rPr>
              <a:t>), confección de documentos, duplicar documentos, impresión de documentos, expedición de diligencias, repositorio de documentos,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0" i="0" dirty="0">
              <a:solidFill>
                <a:srgbClr val="212529"/>
              </a:solidFill>
              <a:effectLst/>
              <a:latin typeface="Riojana-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b="0" i="0" dirty="0">
                <a:solidFill>
                  <a:srgbClr val="212529"/>
                </a:solidFill>
                <a:effectLst/>
                <a:latin typeface="Riojana-regular"/>
              </a:rPr>
              <a:t>El acceso es siempre con Certificado digital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0" i="0" dirty="0">
                <a:solidFill>
                  <a:srgbClr val="212529"/>
                </a:solidFill>
                <a:effectLst/>
                <a:latin typeface="Riojana-regular"/>
              </a:rPr>
              <a:t>Perfil particular: Sólo se permite certificados de persona física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0" i="0" dirty="0">
                <a:solidFill>
                  <a:srgbClr val="212529"/>
                </a:solidFill>
                <a:effectLst/>
                <a:latin typeface="Riojana-regular"/>
              </a:rPr>
              <a:t>Perfil de apoderado: </a:t>
            </a:r>
            <a:r>
              <a:rPr lang="es-ES" b="0" i="0" dirty="0" err="1">
                <a:solidFill>
                  <a:srgbClr val="212529"/>
                </a:solidFill>
                <a:effectLst/>
                <a:latin typeface="Riojana-regular"/>
              </a:rPr>
              <a:t>Cert</a:t>
            </a:r>
            <a:r>
              <a:rPr lang="es-ES" b="0" i="0" dirty="0">
                <a:solidFill>
                  <a:srgbClr val="212529"/>
                </a:solidFill>
                <a:effectLst/>
                <a:latin typeface="Riojana-regular"/>
              </a:rPr>
              <a:t>. De PF o PJ</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0" i="0" dirty="0" err="1">
                <a:solidFill>
                  <a:srgbClr val="212529"/>
                </a:solidFill>
                <a:effectLst/>
                <a:latin typeface="Riojana-regular"/>
              </a:rPr>
              <a:t>Gestoria</a:t>
            </a:r>
            <a:r>
              <a:rPr lang="es-ES" b="0" i="0" dirty="0">
                <a:solidFill>
                  <a:srgbClr val="212529"/>
                </a:solidFill>
                <a:effectLst/>
                <a:latin typeface="Riojana-regular"/>
              </a:rPr>
              <a:t> Profesional: </a:t>
            </a:r>
            <a:r>
              <a:rPr lang="es-ES" b="0" i="0" dirty="0" err="1">
                <a:solidFill>
                  <a:srgbClr val="212529"/>
                </a:solidFill>
                <a:effectLst/>
                <a:latin typeface="Riojana-regular"/>
              </a:rPr>
              <a:t>Cert</a:t>
            </a:r>
            <a:r>
              <a:rPr lang="es-ES" b="0" i="0" dirty="0">
                <a:solidFill>
                  <a:srgbClr val="212529"/>
                </a:solidFill>
                <a:effectLst/>
                <a:latin typeface="Riojana-regular"/>
              </a:rPr>
              <a:t>. De PF o PJ</a:t>
            </a:r>
            <a:endParaRPr lang="es-ES" dirty="0"/>
          </a:p>
        </p:txBody>
      </p:sp>
      <p:sp>
        <p:nvSpPr>
          <p:cNvPr id="4" name="Marcador de número de diapositiva 3"/>
          <p:cNvSpPr>
            <a:spLocks noGrp="1"/>
          </p:cNvSpPr>
          <p:nvPr>
            <p:ph type="sldNum" sz="quarter" idx="5"/>
          </p:nvPr>
        </p:nvSpPr>
        <p:spPr/>
        <p:txBody>
          <a:bodyPr/>
          <a:lstStyle/>
          <a:p>
            <a:fld id="{743FB3B1-61C1-4DB9-8E72-2DC80C100DB3}" type="slidenum">
              <a:rPr lang="es-ES" smtClean="0"/>
              <a:t>10</a:t>
            </a:fld>
            <a:endParaRPr lang="es-ES" dirty="0"/>
          </a:p>
        </p:txBody>
      </p:sp>
    </p:spTree>
    <p:extLst>
      <p:ext uri="{BB962C8B-B14F-4D97-AF65-F5344CB8AC3E}">
        <p14:creationId xmlns:p14="http://schemas.microsoft.com/office/powerpoint/2010/main" val="13163584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a de título">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B75F8EA-E892-AE44-ADFE-3A59AC5D47E4}"/>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312775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ACDD0B-D142-0F4D-82CB-12C90BBF21F8}"/>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30199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446B4F-9C5F-9646-93B3-C499F0B2E944}"/>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5572684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3F2132-8422-A94C-83AB-BE7A106B65A4}"/>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449461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8D8027-85ED-084E-A3CE-7D81DD92F7F4}"/>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659209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64DC71-A54F-1946-985C-E6464A6E7B43}"/>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60879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524C47-1106-A04A-848D-F2445046D65D}"/>
              </a:ext>
            </a:extLst>
          </p:cNvPr>
          <p:cNvPicPr>
            <a:picLocks noChangeAspect="1"/>
          </p:cNvPicPr>
          <p:nvPr/>
        </p:nvPicPr>
        <p:blipFill>
          <a:blip r:embed="rId2"/>
          <a:stretch>
            <a:fillRect/>
          </a:stretch>
        </p:blipFill>
        <p:spPr>
          <a:xfrm>
            <a:off x="0" y="0"/>
            <a:ext cx="12192000" cy="6858000"/>
          </a:xfrm>
          <a:prstGeom prst="rect">
            <a:avLst/>
          </a:prstGeom>
        </p:spPr>
      </p:pic>
      <p:pic>
        <p:nvPicPr>
          <p:cNvPr id="2" name="Picture 2">
            <a:extLst>
              <a:ext uri="{FF2B5EF4-FFF2-40B4-BE49-F238E27FC236}">
                <a16:creationId xmlns:a16="http://schemas.microsoft.com/office/drawing/2014/main" id="{76E8E207-1959-D505-6F43-415AB12A61D4}"/>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228047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ACDD0B-D142-0F4D-82CB-12C90BBF21F8}"/>
              </a:ext>
            </a:extLst>
          </p:cNvPr>
          <p:cNvPicPr>
            <a:picLocks noChangeAspect="1"/>
          </p:cNvPicPr>
          <p:nvPr/>
        </p:nvPicPr>
        <p:blipFill>
          <a:blip r:embed="rId2"/>
          <a:stretch>
            <a:fillRect/>
          </a:stretch>
        </p:blipFill>
        <p:spPr>
          <a:xfrm>
            <a:off x="0" y="0"/>
            <a:ext cx="12192000" cy="6858000"/>
          </a:xfrm>
          <a:prstGeom prst="rect">
            <a:avLst/>
          </a:prstGeom>
        </p:spPr>
      </p:pic>
      <p:pic>
        <p:nvPicPr>
          <p:cNvPr id="2" name="Picture 2">
            <a:extLst>
              <a:ext uri="{FF2B5EF4-FFF2-40B4-BE49-F238E27FC236}">
                <a16:creationId xmlns:a16="http://schemas.microsoft.com/office/drawing/2014/main" id="{58CD8D07-933F-4808-C729-ABD6FAE530D9}"/>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503185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446B4F-9C5F-9646-93B3-C499F0B2E944}"/>
              </a:ext>
            </a:extLst>
          </p:cNvPr>
          <p:cNvPicPr>
            <a:picLocks noChangeAspect="1"/>
          </p:cNvPicPr>
          <p:nvPr/>
        </p:nvPicPr>
        <p:blipFill>
          <a:blip r:embed="rId2"/>
          <a:stretch>
            <a:fillRect/>
          </a:stretch>
        </p:blipFill>
        <p:spPr>
          <a:xfrm>
            <a:off x="0" y="0"/>
            <a:ext cx="12192000" cy="6858000"/>
          </a:xfrm>
          <a:prstGeom prst="rect">
            <a:avLst/>
          </a:prstGeom>
        </p:spPr>
      </p:pic>
      <p:pic>
        <p:nvPicPr>
          <p:cNvPr id="2" name="Picture 2">
            <a:extLst>
              <a:ext uri="{FF2B5EF4-FFF2-40B4-BE49-F238E27FC236}">
                <a16:creationId xmlns:a16="http://schemas.microsoft.com/office/drawing/2014/main" id="{064562F5-AEC7-8991-A3C8-BF8FC2050CD2}"/>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788381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3F2132-8422-A94C-83AB-BE7A106B65A4}"/>
              </a:ext>
            </a:extLst>
          </p:cNvPr>
          <p:cNvPicPr>
            <a:picLocks noChangeAspect="1"/>
          </p:cNvPicPr>
          <p:nvPr/>
        </p:nvPicPr>
        <p:blipFill>
          <a:blip r:embed="rId2"/>
          <a:stretch>
            <a:fillRect/>
          </a:stretch>
        </p:blipFill>
        <p:spPr>
          <a:xfrm>
            <a:off x="0" y="0"/>
            <a:ext cx="12192000" cy="6858000"/>
          </a:xfrm>
          <a:prstGeom prst="rect">
            <a:avLst/>
          </a:prstGeom>
        </p:spPr>
      </p:pic>
      <p:pic>
        <p:nvPicPr>
          <p:cNvPr id="2" name="Picture 2">
            <a:extLst>
              <a:ext uri="{FF2B5EF4-FFF2-40B4-BE49-F238E27FC236}">
                <a16:creationId xmlns:a16="http://schemas.microsoft.com/office/drawing/2014/main" id="{327B0B58-8CF5-8901-8880-60FF95D8509A}"/>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72415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8D8027-85ED-084E-A3CE-7D81DD92F7F4}"/>
              </a:ext>
            </a:extLst>
          </p:cNvPr>
          <p:cNvPicPr>
            <a:picLocks noChangeAspect="1"/>
          </p:cNvPicPr>
          <p:nvPr/>
        </p:nvPicPr>
        <p:blipFill>
          <a:blip r:embed="rId2"/>
          <a:stretch>
            <a:fillRect/>
          </a:stretch>
        </p:blipFill>
        <p:spPr>
          <a:xfrm>
            <a:off x="0" y="0"/>
            <a:ext cx="12192000" cy="6858000"/>
          </a:xfrm>
          <a:prstGeom prst="rect">
            <a:avLst/>
          </a:prstGeom>
        </p:spPr>
      </p:pic>
      <p:pic>
        <p:nvPicPr>
          <p:cNvPr id="4" name="Imagen 3">
            <a:extLst>
              <a:ext uri="{FF2B5EF4-FFF2-40B4-BE49-F238E27FC236}">
                <a16:creationId xmlns:a16="http://schemas.microsoft.com/office/drawing/2014/main" id="{404B65EF-588E-F06A-3181-CC0722CDCE3A}"/>
              </a:ext>
            </a:extLst>
          </p:cNvPr>
          <p:cNvPicPr>
            <a:picLocks noChangeAspect="1"/>
          </p:cNvPicPr>
          <p:nvPr userDrawn="1"/>
        </p:nvPicPr>
        <p:blipFill rotWithShape="1">
          <a:blip r:embed="rId3"/>
          <a:srcRect l="774" t="5709" r="924" b="-1"/>
          <a:stretch/>
        </p:blipFill>
        <p:spPr bwMode="auto">
          <a:xfrm>
            <a:off x="558266" y="6015744"/>
            <a:ext cx="2743200" cy="48751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68798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7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64DC71-A54F-1946-985C-E6464A6E7B43}"/>
              </a:ext>
            </a:extLst>
          </p:cNvPr>
          <p:cNvPicPr>
            <a:picLocks noChangeAspect="1"/>
          </p:cNvPicPr>
          <p:nvPr/>
        </p:nvPicPr>
        <p:blipFill>
          <a:blip r:embed="rId2"/>
          <a:stretch>
            <a:fillRect/>
          </a:stretch>
        </p:blipFill>
        <p:spPr>
          <a:xfrm>
            <a:off x="0" y="0"/>
            <a:ext cx="12192000" cy="6858000"/>
          </a:xfrm>
          <a:prstGeom prst="rect">
            <a:avLst/>
          </a:prstGeom>
        </p:spPr>
      </p:pic>
      <p:pic>
        <p:nvPicPr>
          <p:cNvPr id="2" name="Picture 2">
            <a:extLst>
              <a:ext uri="{FF2B5EF4-FFF2-40B4-BE49-F238E27FC236}">
                <a16:creationId xmlns:a16="http://schemas.microsoft.com/office/drawing/2014/main" id="{E805F67B-4BAC-45E9-2AE7-8CADA07F35A6}"/>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67217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B75F8EA-E892-AE44-ADFE-3A59AC5D47E4}"/>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262884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524C47-1106-A04A-848D-F2445046D65D}"/>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459097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B7723F-6F34-6740-AC9F-3853BBF3F4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AR"/>
          </a:p>
        </p:txBody>
      </p:sp>
      <p:sp>
        <p:nvSpPr>
          <p:cNvPr id="3" name="Text Placeholder 2">
            <a:extLst>
              <a:ext uri="{FF2B5EF4-FFF2-40B4-BE49-F238E27FC236}">
                <a16:creationId xmlns:a16="http://schemas.microsoft.com/office/drawing/2014/main" id="{F478B328-F086-2642-8230-8164B90705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AR"/>
          </a:p>
        </p:txBody>
      </p:sp>
      <p:sp>
        <p:nvSpPr>
          <p:cNvPr id="4" name="Date Placeholder 3">
            <a:extLst>
              <a:ext uri="{FF2B5EF4-FFF2-40B4-BE49-F238E27FC236}">
                <a16:creationId xmlns:a16="http://schemas.microsoft.com/office/drawing/2014/main" id="{AF379F92-FAD0-1B46-92FE-9468898931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262386-07F4-D241-B03B-D5A04DFE736E}" type="datetimeFigureOut">
              <a:rPr lang="en-AR" smtClean="0"/>
              <a:t>01/23/2024</a:t>
            </a:fld>
            <a:endParaRPr lang="en-AR"/>
          </a:p>
        </p:txBody>
      </p:sp>
      <p:sp>
        <p:nvSpPr>
          <p:cNvPr id="5" name="Footer Placeholder 4">
            <a:extLst>
              <a:ext uri="{FF2B5EF4-FFF2-40B4-BE49-F238E27FC236}">
                <a16:creationId xmlns:a16="http://schemas.microsoft.com/office/drawing/2014/main" id="{80FB6F14-8DE5-534B-A6A4-D43CAB0AFC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R"/>
          </a:p>
        </p:txBody>
      </p:sp>
      <p:sp>
        <p:nvSpPr>
          <p:cNvPr id="6" name="Slide Number Placeholder 5">
            <a:extLst>
              <a:ext uri="{FF2B5EF4-FFF2-40B4-BE49-F238E27FC236}">
                <a16:creationId xmlns:a16="http://schemas.microsoft.com/office/drawing/2014/main" id="{F8A4845A-9104-AA45-BF30-9AF91FEFB8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ED7918-1718-0B42-BDFB-A45EEA95AA5F}" type="slidenum">
              <a:rPr lang="en-AR" smtClean="0"/>
              <a:t>‹Nº›</a:t>
            </a:fld>
            <a:endParaRPr lang="en-AR"/>
          </a:p>
        </p:txBody>
      </p:sp>
    </p:spTree>
    <p:extLst>
      <p:ext uri="{BB962C8B-B14F-4D97-AF65-F5344CB8AC3E}">
        <p14:creationId xmlns:p14="http://schemas.microsoft.com/office/powerpoint/2010/main" val="345037612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49" r:id="rId8"/>
    <p:sldLayoutId id="2147483657" r:id="rId9"/>
    <p:sldLayoutId id="2147483658" r:id="rId10"/>
    <p:sldLayoutId id="2147483659" r:id="rId11"/>
    <p:sldLayoutId id="2147483654" r:id="rId12"/>
    <p:sldLayoutId id="2147483655" r:id="rId13"/>
    <p:sldLayoutId id="214748365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emf"/><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11.emf"/><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11.emf"/><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11.emf"/><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7.png"/><Relationship Id="rId7"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emf"/><Relationship Id="rId10" Type="http://schemas.openxmlformats.org/officeDocument/2006/relationships/image" Target="../media/image28.png"/><Relationship Id="rId4" Type="http://schemas.openxmlformats.org/officeDocument/2006/relationships/image" Target="../media/image10.png"/><Relationship Id="rId9"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11.emf"/><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7.png"/><Relationship Id="rId7"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11.emf"/><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11.emf"/><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35.png"/><Relationship Id="rId4" Type="http://schemas.openxmlformats.org/officeDocument/2006/relationships/image" Target="../media/image11.emf"/></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36.png"/><Relationship Id="rId4" Type="http://schemas.openxmlformats.org/officeDocument/2006/relationships/image" Target="../media/image11.emf"/></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37.png"/><Relationship Id="rId4" Type="http://schemas.openxmlformats.org/officeDocument/2006/relationships/image" Target="../media/image11.emf"/></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11.emf"/><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38.png"/><Relationship Id="rId4" Type="http://schemas.openxmlformats.org/officeDocument/2006/relationships/image" Target="../media/image11.emf"/></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39.png"/><Relationship Id="rId4" Type="http://schemas.openxmlformats.org/officeDocument/2006/relationships/image" Target="../media/image11.emf"/></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40.png"/><Relationship Id="rId5" Type="http://schemas.openxmlformats.org/officeDocument/2006/relationships/image" Target="../media/image11.emf"/><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11.emf"/><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11.emf"/><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41.png"/><Relationship Id="rId5" Type="http://schemas.openxmlformats.org/officeDocument/2006/relationships/image" Target="../media/image11.emf"/><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11.emf"/><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11.emf"/><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7.png"/><Relationship Id="rId7"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11.emf"/><Relationship Id="rId4" Type="http://schemas.openxmlformats.org/officeDocument/2006/relationships/image" Target="../media/image10.png"/><Relationship Id="rId9" Type="http://schemas.openxmlformats.org/officeDocument/2006/relationships/image" Target="../media/image45.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image" Target="../media/image11.emf"/><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11.emf"/><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6.xml"/><Relationship Id="rId5" Type="http://schemas.openxmlformats.org/officeDocument/2006/relationships/image" Target="../media/image11.emf"/><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image" Target="../media/image46.png"/><Relationship Id="rId5" Type="http://schemas.openxmlformats.org/officeDocument/2006/relationships/image" Target="../media/image11.emf"/><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image" Target="../media/image47.png"/><Relationship Id="rId5" Type="http://schemas.openxmlformats.org/officeDocument/2006/relationships/image" Target="../media/image11.emf"/><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image" Target="../media/image48.png"/><Relationship Id="rId5" Type="http://schemas.openxmlformats.org/officeDocument/2006/relationships/image" Target="../media/image11.emf"/><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image" Target="../media/image49.png"/><Relationship Id="rId5" Type="http://schemas.openxmlformats.org/officeDocument/2006/relationships/image" Target="../media/image11.emf"/><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6.xml"/><Relationship Id="rId5" Type="http://schemas.openxmlformats.org/officeDocument/2006/relationships/image" Target="../media/image11.emf"/><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6.xml"/><Relationship Id="rId5" Type="http://schemas.openxmlformats.org/officeDocument/2006/relationships/image" Target="../media/image11.emf"/><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6.xml"/><Relationship Id="rId5" Type="http://schemas.openxmlformats.org/officeDocument/2006/relationships/image" Target="../media/image11.emf"/><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6.xml"/><Relationship Id="rId5" Type="http://schemas.openxmlformats.org/officeDocument/2006/relationships/image" Target="../media/image11.emf"/><Relationship Id="rId4" Type="http://schemas.openxmlformats.org/officeDocument/2006/relationships/image" Target="../media/image10.png"/></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6.xml"/><Relationship Id="rId5" Type="http://schemas.openxmlformats.org/officeDocument/2006/relationships/image" Target="../media/image11.emf"/><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1.emf"/><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1.emf"/><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1.emf"/><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7.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hyperlink" Target="https://griar-des.larioja.org/griarweb/modelos/modelo600/600.jsp" TargetMode="External"/><Relationship Id="rId11" Type="http://schemas.openxmlformats.org/officeDocument/2006/relationships/image" Target="../media/image16.png"/><Relationship Id="rId5" Type="http://schemas.openxmlformats.org/officeDocument/2006/relationships/image" Target="../media/image11.emf"/><Relationship Id="rId10" Type="http://schemas.openxmlformats.org/officeDocument/2006/relationships/image" Target="../media/image15.png"/><Relationship Id="rId4" Type="http://schemas.openxmlformats.org/officeDocument/2006/relationships/image" Target="../media/image10.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1.emf"/><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1.emf"/><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74BC1E"/>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C5DF720-5866-D839-C16E-972AAE8AE83F}"/>
              </a:ext>
            </a:extLst>
          </p:cNvPr>
          <p:cNvPicPr>
            <a:picLocks noChangeAspect="1"/>
          </p:cNvPicPr>
          <p:nvPr/>
        </p:nvPicPr>
        <p:blipFill>
          <a:blip r:embed="rId2"/>
          <a:stretch>
            <a:fillRect/>
          </a:stretch>
        </p:blipFill>
        <p:spPr>
          <a:xfrm>
            <a:off x="9624150" y="5976954"/>
            <a:ext cx="1723723" cy="435553"/>
          </a:xfrm>
          <a:prstGeom prst="rect">
            <a:avLst/>
          </a:prstGeom>
        </p:spPr>
      </p:pic>
      <p:sp>
        <p:nvSpPr>
          <p:cNvPr id="6" name="TextBox 3">
            <a:extLst>
              <a:ext uri="{FF2B5EF4-FFF2-40B4-BE49-F238E27FC236}">
                <a16:creationId xmlns:a16="http://schemas.microsoft.com/office/drawing/2014/main" id="{3BF49F5E-8B52-45C5-B8C1-935CDA5BD9E2}"/>
              </a:ext>
            </a:extLst>
          </p:cNvPr>
          <p:cNvSpPr txBox="1"/>
          <p:nvPr/>
        </p:nvSpPr>
        <p:spPr>
          <a:xfrm>
            <a:off x="876230" y="1035275"/>
            <a:ext cx="10059625" cy="1754326"/>
          </a:xfrm>
          <a:prstGeom prst="rect">
            <a:avLst/>
          </a:prstGeom>
          <a:noFill/>
        </p:spPr>
        <p:txBody>
          <a:bodyPr wrap="square" rtlCol="0">
            <a:spAutoFit/>
          </a:bodyPr>
          <a:lstStyle/>
          <a:p>
            <a:r>
              <a:rPr lang="es-ES" sz="5400" dirty="0">
                <a:solidFill>
                  <a:schemeClr val="bg1"/>
                </a:solidFill>
                <a:latin typeface="Riojana Book" pitchFamily="2" charset="77"/>
              </a:rPr>
              <a:t>Gestión De Recursos e Ingresos Autonómicos De La Rioja</a:t>
            </a:r>
            <a:r>
              <a:rPr lang="en-US" sz="5400" dirty="0">
                <a:solidFill>
                  <a:schemeClr val="bg1"/>
                </a:solidFill>
                <a:latin typeface="Riojana Book" pitchFamily="2" charset="77"/>
              </a:rPr>
              <a:t> (GRIAR)</a:t>
            </a:r>
            <a:endParaRPr lang="en-AR" sz="5400" b="1" dirty="0">
              <a:solidFill>
                <a:schemeClr val="bg1"/>
              </a:solidFill>
              <a:latin typeface="Riojana SemiBold" pitchFamily="2" charset="77"/>
            </a:endParaRPr>
          </a:p>
        </p:txBody>
      </p:sp>
      <p:sp>
        <p:nvSpPr>
          <p:cNvPr id="7" name="TextBox 4">
            <a:extLst>
              <a:ext uri="{FF2B5EF4-FFF2-40B4-BE49-F238E27FC236}">
                <a16:creationId xmlns:a16="http://schemas.microsoft.com/office/drawing/2014/main" id="{3AC6A197-CDC5-4F1D-CFD3-6CFBB8E9D53E}"/>
              </a:ext>
            </a:extLst>
          </p:cNvPr>
          <p:cNvSpPr txBox="1"/>
          <p:nvPr/>
        </p:nvSpPr>
        <p:spPr>
          <a:xfrm>
            <a:off x="876230" y="2736502"/>
            <a:ext cx="9671697" cy="523220"/>
          </a:xfrm>
          <a:prstGeom prst="rect">
            <a:avLst/>
          </a:prstGeom>
          <a:noFill/>
        </p:spPr>
        <p:txBody>
          <a:bodyPr wrap="square" lIns="91440" tIns="45720" rIns="91440" bIns="45720" rtlCol="0" anchor="t">
            <a:spAutoFit/>
          </a:bodyPr>
          <a:lstStyle/>
          <a:p>
            <a:r>
              <a:rPr lang="es-ES" sz="2800" dirty="0">
                <a:solidFill>
                  <a:schemeClr val="bg1"/>
                </a:solidFill>
                <a:latin typeface="Riojana Book"/>
              </a:rPr>
              <a:t>Presentación Gestores. Oficina Virtual</a:t>
            </a:r>
          </a:p>
        </p:txBody>
      </p:sp>
      <p:pic>
        <p:nvPicPr>
          <p:cNvPr id="11" name="Imagen 10">
            <a:extLst>
              <a:ext uri="{FF2B5EF4-FFF2-40B4-BE49-F238E27FC236}">
                <a16:creationId xmlns:a16="http://schemas.microsoft.com/office/drawing/2014/main" id="{F1C5C49E-586D-9B3F-F538-3953E5E452B2}"/>
              </a:ext>
            </a:extLst>
          </p:cNvPr>
          <p:cNvPicPr>
            <a:picLocks noChangeAspect="1"/>
          </p:cNvPicPr>
          <p:nvPr/>
        </p:nvPicPr>
        <p:blipFill rotWithShape="1">
          <a:blip r:embed="rId3"/>
          <a:srcRect l="774" t="5709" r="924" b="-1"/>
          <a:stretch/>
        </p:blipFill>
        <p:spPr bwMode="auto">
          <a:xfrm>
            <a:off x="463665" y="5846793"/>
            <a:ext cx="4282375" cy="761049"/>
          </a:xfrm>
          <a:prstGeom prst="rect">
            <a:avLst/>
          </a:prstGeom>
          <a:solidFill>
            <a:srgbClr val="74BC1E"/>
          </a:solidFill>
          <a:ln>
            <a:noFill/>
          </a:ln>
          <a:extLst>
            <a:ext uri="{53640926-AAD7-44D8-BBD7-CCE9431645EC}">
              <a14:shadowObscured xmlns:a14="http://schemas.microsoft.com/office/drawing/2010/main"/>
            </a:ext>
          </a:extLst>
        </p:spPr>
      </p:pic>
      <p:sp>
        <p:nvSpPr>
          <p:cNvPr id="13" name="CuadroTexto 12">
            <a:extLst>
              <a:ext uri="{FF2B5EF4-FFF2-40B4-BE49-F238E27FC236}">
                <a16:creationId xmlns:a16="http://schemas.microsoft.com/office/drawing/2014/main" id="{96BF5DB8-5AB7-7850-D82E-81328C6E43D4}"/>
              </a:ext>
            </a:extLst>
          </p:cNvPr>
          <p:cNvSpPr txBox="1"/>
          <p:nvPr/>
        </p:nvSpPr>
        <p:spPr>
          <a:xfrm>
            <a:off x="876230" y="3573546"/>
            <a:ext cx="9200643" cy="646331"/>
          </a:xfrm>
          <a:prstGeom prst="rect">
            <a:avLst/>
          </a:prstGeom>
          <a:noFill/>
        </p:spPr>
        <p:txBody>
          <a:bodyPr wrap="square">
            <a:spAutoFit/>
          </a:bodyPr>
          <a:lstStyle/>
          <a:p>
            <a:r>
              <a:rPr lang="es-ES" dirty="0">
                <a:latin typeface="Riojana"/>
              </a:rPr>
              <a:t>Proyecto cofinanciado por el Fondo Europeo de Desarrollo Regional (FEDER) como respuesta de la Unión Europea a la pandemia COVID -19</a:t>
            </a:r>
          </a:p>
        </p:txBody>
      </p:sp>
      <p:pic>
        <p:nvPicPr>
          <p:cNvPr id="16" name="Imagen 15" descr="Logotipo&#10;&#10;Descripción generada automáticamente">
            <a:extLst>
              <a:ext uri="{FF2B5EF4-FFF2-40B4-BE49-F238E27FC236}">
                <a16:creationId xmlns:a16="http://schemas.microsoft.com/office/drawing/2014/main" id="{586F83CA-6573-D490-0514-EB799373BE46}"/>
              </a:ext>
            </a:extLst>
          </p:cNvPr>
          <p:cNvPicPr>
            <a:picLocks noChangeAspect="1"/>
          </p:cNvPicPr>
          <p:nvPr/>
        </p:nvPicPr>
        <p:blipFill>
          <a:blip r:embed="rId4"/>
          <a:stretch>
            <a:fillRect/>
          </a:stretch>
        </p:blipFill>
        <p:spPr>
          <a:xfrm>
            <a:off x="10563172" y="6424842"/>
            <a:ext cx="784701" cy="353239"/>
          </a:xfrm>
          <a:prstGeom prst="rect">
            <a:avLst/>
          </a:prstGeom>
        </p:spPr>
      </p:pic>
    </p:spTree>
    <p:extLst>
      <p:ext uri="{BB962C8B-B14F-4D97-AF65-F5344CB8AC3E}">
        <p14:creationId xmlns:p14="http://schemas.microsoft.com/office/powerpoint/2010/main" val="1863757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310055BF-7CF1-0DE8-BE59-EC3802FF0D7E}"/>
              </a:ext>
            </a:extLst>
          </p:cNvPr>
          <p:cNvSpPr txBox="1"/>
          <p:nvPr/>
        </p:nvSpPr>
        <p:spPr>
          <a:xfrm>
            <a:off x="576632" y="537074"/>
            <a:ext cx="2991525" cy="230832"/>
          </a:xfrm>
          <a:prstGeom prst="rect">
            <a:avLst/>
          </a:prstGeom>
          <a:noFill/>
        </p:spPr>
        <p:txBody>
          <a:bodyPr wrap="none" rtlCol="0">
            <a:spAutoFit/>
          </a:bodyPr>
          <a:lstStyle/>
          <a:p>
            <a:r>
              <a:rPr lang="es-ES" sz="900" b="1" dirty="0">
                <a:solidFill>
                  <a:srgbClr val="243746"/>
                </a:solidFill>
                <a:effectLst/>
                <a:latin typeface="Riojana" pitchFamily="2" charset="77"/>
              </a:rPr>
              <a:t> ©La Rioja</a:t>
            </a:r>
            <a:r>
              <a:rPr lang="es-ES" sz="900" dirty="0">
                <a:solidFill>
                  <a:srgbClr val="243746"/>
                </a:solidFill>
                <a:effectLst/>
                <a:latin typeface="Riojana" pitchFamily="2" charset="77"/>
              </a:rPr>
              <a:t>  |  Información y Asistencia a los Contribuyentes</a:t>
            </a:r>
          </a:p>
        </p:txBody>
      </p:sp>
      <p:pic>
        <p:nvPicPr>
          <p:cNvPr id="13" name="Imagen 12">
            <a:extLst>
              <a:ext uri="{FF2B5EF4-FFF2-40B4-BE49-F238E27FC236}">
                <a16:creationId xmlns:a16="http://schemas.microsoft.com/office/drawing/2014/main" id="{9B00F74E-D808-EF22-3738-30FCFD01B131}"/>
              </a:ext>
            </a:extLst>
          </p:cNvPr>
          <p:cNvPicPr>
            <a:picLocks noChangeAspect="1"/>
          </p:cNvPicPr>
          <p:nvPr/>
        </p:nvPicPr>
        <p:blipFill rotWithShape="1">
          <a:blip r:embed="rId3"/>
          <a:srcRect l="774" t="5709" r="924" b="-1"/>
          <a:stretch/>
        </p:blipFill>
        <p:spPr bwMode="auto">
          <a:xfrm>
            <a:off x="382385" y="6096951"/>
            <a:ext cx="4282375" cy="761049"/>
          </a:xfrm>
          <a:prstGeom prst="rect">
            <a:avLst/>
          </a:prstGeom>
          <a:solidFill>
            <a:srgbClr val="74BC1E"/>
          </a:solidFill>
          <a:ln>
            <a:noFill/>
          </a:ln>
          <a:extLst>
            <a:ext uri="{53640926-AAD7-44D8-BBD7-CCE9431645EC}">
              <a14:shadowObscured xmlns:a14="http://schemas.microsoft.com/office/drawing/2010/main"/>
            </a:ext>
          </a:extLst>
        </p:spPr>
      </p:pic>
      <p:pic>
        <p:nvPicPr>
          <p:cNvPr id="15" name="Imagen 14" descr="Logotipo&#10;&#10;Descripción generada automáticamente">
            <a:extLst>
              <a:ext uri="{FF2B5EF4-FFF2-40B4-BE49-F238E27FC236}">
                <a16:creationId xmlns:a16="http://schemas.microsoft.com/office/drawing/2014/main" id="{7DEA34F1-1989-CCCF-A3D9-AF082F052E98}"/>
              </a:ext>
            </a:extLst>
          </p:cNvPr>
          <p:cNvPicPr>
            <a:picLocks noChangeAspect="1"/>
          </p:cNvPicPr>
          <p:nvPr/>
        </p:nvPicPr>
        <p:blipFill>
          <a:blip r:embed="rId4"/>
          <a:stretch>
            <a:fillRect/>
          </a:stretch>
        </p:blipFill>
        <p:spPr>
          <a:xfrm>
            <a:off x="11037359" y="6280395"/>
            <a:ext cx="772256" cy="347637"/>
          </a:xfrm>
          <a:prstGeom prst="rect">
            <a:avLst/>
          </a:prstGeom>
        </p:spPr>
      </p:pic>
      <p:pic>
        <p:nvPicPr>
          <p:cNvPr id="16" name="Imagen 15">
            <a:extLst>
              <a:ext uri="{FF2B5EF4-FFF2-40B4-BE49-F238E27FC236}">
                <a16:creationId xmlns:a16="http://schemas.microsoft.com/office/drawing/2014/main" id="{3E72C59F-CAA3-D8C9-734C-C7DEB2341CD2}"/>
              </a:ext>
            </a:extLst>
          </p:cNvPr>
          <p:cNvPicPr>
            <a:picLocks noChangeAspect="1"/>
          </p:cNvPicPr>
          <p:nvPr/>
        </p:nvPicPr>
        <p:blipFill>
          <a:blip r:embed="rId5"/>
          <a:stretch>
            <a:fillRect/>
          </a:stretch>
        </p:blipFill>
        <p:spPr>
          <a:xfrm>
            <a:off x="10433826" y="5942918"/>
            <a:ext cx="1375789" cy="347637"/>
          </a:xfrm>
          <a:prstGeom prst="rect">
            <a:avLst/>
          </a:prstGeom>
        </p:spPr>
      </p:pic>
      <p:sp>
        <p:nvSpPr>
          <p:cNvPr id="18" name="TextBox 1">
            <a:extLst>
              <a:ext uri="{FF2B5EF4-FFF2-40B4-BE49-F238E27FC236}">
                <a16:creationId xmlns:a16="http://schemas.microsoft.com/office/drawing/2014/main" id="{AB17F3A3-4159-3899-8370-7D748F36A7D7}"/>
              </a:ext>
            </a:extLst>
          </p:cNvPr>
          <p:cNvSpPr txBox="1"/>
          <p:nvPr/>
        </p:nvSpPr>
        <p:spPr>
          <a:xfrm>
            <a:off x="713359" y="954293"/>
            <a:ext cx="5772064" cy="420756"/>
          </a:xfrm>
          <a:prstGeom prst="rect">
            <a:avLst/>
          </a:prstGeom>
          <a:noFill/>
        </p:spPr>
        <p:txBody>
          <a:bodyPr wrap="square" rtlCol="0">
            <a:spAutoFit/>
          </a:bodyPr>
          <a:lstStyle/>
          <a:p>
            <a:pPr>
              <a:lnSpc>
                <a:spcPts val="2500"/>
              </a:lnSpc>
            </a:pPr>
            <a:r>
              <a:rPr lang="es-ES" sz="2600" b="1" dirty="0">
                <a:solidFill>
                  <a:srgbClr val="243746"/>
                </a:solidFill>
                <a:latin typeface="Riojana SemiBold" pitchFamily="2" charset="77"/>
              </a:rPr>
              <a:t>Confección Telemática. Canales</a:t>
            </a:r>
            <a:endParaRPr lang="en-AR" sz="2600" b="1" dirty="0">
              <a:solidFill>
                <a:srgbClr val="243746"/>
              </a:solidFill>
              <a:latin typeface="Riojana SemiBold" pitchFamily="2" charset="77"/>
            </a:endParaRPr>
          </a:p>
        </p:txBody>
      </p:sp>
      <p:sp>
        <p:nvSpPr>
          <p:cNvPr id="12" name="CuadroTexto 11">
            <a:extLst>
              <a:ext uri="{FF2B5EF4-FFF2-40B4-BE49-F238E27FC236}">
                <a16:creationId xmlns:a16="http://schemas.microsoft.com/office/drawing/2014/main" id="{A5ABADF3-A033-ADFB-E060-63F10436FD3A}"/>
              </a:ext>
            </a:extLst>
          </p:cNvPr>
          <p:cNvSpPr txBox="1"/>
          <p:nvPr/>
        </p:nvSpPr>
        <p:spPr>
          <a:xfrm>
            <a:off x="772199" y="1357388"/>
            <a:ext cx="6449162" cy="369332"/>
          </a:xfrm>
          <a:prstGeom prst="rect">
            <a:avLst/>
          </a:prstGeom>
          <a:noFill/>
        </p:spPr>
        <p:txBody>
          <a:bodyPr wrap="square">
            <a:spAutoFit/>
          </a:bodyPr>
          <a:lstStyle/>
          <a:p>
            <a:r>
              <a:rPr lang="es-ES" dirty="0"/>
              <a:t>Plataforma de gestión de documentos</a:t>
            </a:r>
          </a:p>
        </p:txBody>
      </p:sp>
      <p:sp>
        <p:nvSpPr>
          <p:cNvPr id="3" name="CuadroTexto 2">
            <a:extLst>
              <a:ext uri="{FF2B5EF4-FFF2-40B4-BE49-F238E27FC236}">
                <a16:creationId xmlns:a16="http://schemas.microsoft.com/office/drawing/2014/main" id="{83B9DF0B-240A-C548-8B1F-0CDF032CEF0F}"/>
              </a:ext>
            </a:extLst>
          </p:cNvPr>
          <p:cNvSpPr txBox="1"/>
          <p:nvPr/>
        </p:nvSpPr>
        <p:spPr>
          <a:xfrm>
            <a:off x="772199" y="1859340"/>
            <a:ext cx="10008096" cy="369332"/>
          </a:xfrm>
          <a:prstGeom prst="rect">
            <a:avLst/>
          </a:prstGeom>
          <a:noFill/>
        </p:spPr>
        <p:txBody>
          <a:bodyPr wrap="square">
            <a:spAutoFit/>
          </a:bodyPr>
          <a:lstStyle/>
          <a:p>
            <a:endParaRPr lang="es-ES" dirty="0"/>
          </a:p>
        </p:txBody>
      </p:sp>
      <p:pic>
        <p:nvPicPr>
          <p:cNvPr id="5" name="Imagen 4">
            <a:extLst>
              <a:ext uri="{FF2B5EF4-FFF2-40B4-BE49-F238E27FC236}">
                <a16:creationId xmlns:a16="http://schemas.microsoft.com/office/drawing/2014/main" id="{6AC39EF1-49E7-90E7-9F8B-4B7DE55C8E6F}"/>
              </a:ext>
            </a:extLst>
          </p:cNvPr>
          <p:cNvPicPr>
            <a:picLocks noChangeAspect="1"/>
          </p:cNvPicPr>
          <p:nvPr/>
        </p:nvPicPr>
        <p:blipFill>
          <a:blip r:embed="rId6"/>
          <a:stretch>
            <a:fillRect/>
          </a:stretch>
        </p:blipFill>
        <p:spPr>
          <a:xfrm>
            <a:off x="3827531" y="1859340"/>
            <a:ext cx="5315783" cy="3708532"/>
          </a:xfrm>
          <a:prstGeom prst="rect">
            <a:avLst/>
          </a:prstGeom>
        </p:spPr>
      </p:pic>
    </p:spTree>
    <p:extLst>
      <p:ext uri="{BB962C8B-B14F-4D97-AF65-F5344CB8AC3E}">
        <p14:creationId xmlns:p14="http://schemas.microsoft.com/office/powerpoint/2010/main" val="83630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310055BF-7CF1-0DE8-BE59-EC3802FF0D7E}"/>
              </a:ext>
            </a:extLst>
          </p:cNvPr>
          <p:cNvSpPr txBox="1"/>
          <p:nvPr/>
        </p:nvSpPr>
        <p:spPr>
          <a:xfrm>
            <a:off x="576632" y="537074"/>
            <a:ext cx="2991525" cy="230832"/>
          </a:xfrm>
          <a:prstGeom prst="rect">
            <a:avLst/>
          </a:prstGeom>
          <a:noFill/>
        </p:spPr>
        <p:txBody>
          <a:bodyPr wrap="none" rtlCol="0">
            <a:spAutoFit/>
          </a:bodyPr>
          <a:lstStyle/>
          <a:p>
            <a:r>
              <a:rPr lang="es-ES" sz="900" b="1" dirty="0">
                <a:solidFill>
                  <a:srgbClr val="243746"/>
                </a:solidFill>
                <a:effectLst/>
                <a:latin typeface="Riojana" pitchFamily="2" charset="77"/>
              </a:rPr>
              <a:t> ©La Rioja</a:t>
            </a:r>
            <a:r>
              <a:rPr lang="es-ES" sz="900" dirty="0">
                <a:solidFill>
                  <a:srgbClr val="243746"/>
                </a:solidFill>
                <a:effectLst/>
                <a:latin typeface="Riojana" pitchFamily="2" charset="77"/>
              </a:rPr>
              <a:t>  |  Información y Asistencia a los Contribuyentes</a:t>
            </a:r>
          </a:p>
        </p:txBody>
      </p:sp>
      <p:pic>
        <p:nvPicPr>
          <p:cNvPr id="13" name="Imagen 12">
            <a:extLst>
              <a:ext uri="{FF2B5EF4-FFF2-40B4-BE49-F238E27FC236}">
                <a16:creationId xmlns:a16="http://schemas.microsoft.com/office/drawing/2014/main" id="{9B00F74E-D808-EF22-3738-30FCFD01B131}"/>
              </a:ext>
            </a:extLst>
          </p:cNvPr>
          <p:cNvPicPr>
            <a:picLocks noChangeAspect="1"/>
          </p:cNvPicPr>
          <p:nvPr/>
        </p:nvPicPr>
        <p:blipFill rotWithShape="1">
          <a:blip r:embed="rId3"/>
          <a:srcRect l="774" t="5709" r="924" b="-1"/>
          <a:stretch/>
        </p:blipFill>
        <p:spPr bwMode="auto">
          <a:xfrm>
            <a:off x="382385" y="6096951"/>
            <a:ext cx="4282375" cy="761049"/>
          </a:xfrm>
          <a:prstGeom prst="rect">
            <a:avLst/>
          </a:prstGeom>
          <a:solidFill>
            <a:srgbClr val="74BC1E"/>
          </a:solidFill>
          <a:ln>
            <a:noFill/>
          </a:ln>
          <a:extLst>
            <a:ext uri="{53640926-AAD7-44D8-BBD7-CCE9431645EC}">
              <a14:shadowObscured xmlns:a14="http://schemas.microsoft.com/office/drawing/2010/main"/>
            </a:ext>
          </a:extLst>
        </p:spPr>
      </p:pic>
      <p:pic>
        <p:nvPicPr>
          <p:cNvPr id="15" name="Imagen 14" descr="Logotipo&#10;&#10;Descripción generada automáticamente">
            <a:extLst>
              <a:ext uri="{FF2B5EF4-FFF2-40B4-BE49-F238E27FC236}">
                <a16:creationId xmlns:a16="http://schemas.microsoft.com/office/drawing/2014/main" id="{7DEA34F1-1989-CCCF-A3D9-AF082F052E98}"/>
              </a:ext>
            </a:extLst>
          </p:cNvPr>
          <p:cNvPicPr>
            <a:picLocks noChangeAspect="1"/>
          </p:cNvPicPr>
          <p:nvPr/>
        </p:nvPicPr>
        <p:blipFill>
          <a:blip r:embed="rId4"/>
          <a:stretch>
            <a:fillRect/>
          </a:stretch>
        </p:blipFill>
        <p:spPr>
          <a:xfrm>
            <a:off x="11037359" y="6280395"/>
            <a:ext cx="772256" cy="347637"/>
          </a:xfrm>
          <a:prstGeom prst="rect">
            <a:avLst/>
          </a:prstGeom>
        </p:spPr>
      </p:pic>
      <p:pic>
        <p:nvPicPr>
          <p:cNvPr id="16" name="Imagen 15">
            <a:extLst>
              <a:ext uri="{FF2B5EF4-FFF2-40B4-BE49-F238E27FC236}">
                <a16:creationId xmlns:a16="http://schemas.microsoft.com/office/drawing/2014/main" id="{3E72C59F-CAA3-D8C9-734C-C7DEB2341CD2}"/>
              </a:ext>
            </a:extLst>
          </p:cNvPr>
          <p:cNvPicPr>
            <a:picLocks noChangeAspect="1"/>
          </p:cNvPicPr>
          <p:nvPr/>
        </p:nvPicPr>
        <p:blipFill>
          <a:blip r:embed="rId5"/>
          <a:stretch>
            <a:fillRect/>
          </a:stretch>
        </p:blipFill>
        <p:spPr>
          <a:xfrm>
            <a:off x="10433826" y="5942918"/>
            <a:ext cx="1375789" cy="347637"/>
          </a:xfrm>
          <a:prstGeom prst="rect">
            <a:avLst/>
          </a:prstGeom>
        </p:spPr>
      </p:pic>
      <p:sp>
        <p:nvSpPr>
          <p:cNvPr id="18" name="TextBox 1">
            <a:extLst>
              <a:ext uri="{FF2B5EF4-FFF2-40B4-BE49-F238E27FC236}">
                <a16:creationId xmlns:a16="http://schemas.microsoft.com/office/drawing/2014/main" id="{AB17F3A3-4159-3899-8370-7D748F36A7D7}"/>
              </a:ext>
            </a:extLst>
          </p:cNvPr>
          <p:cNvSpPr txBox="1"/>
          <p:nvPr/>
        </p:nvSpPr>
        <p:spPr>
          <a:xfrm>
            <a:off x="713359" y="954293"/>
            <a:ext cx="5772064" cy="420756"/>
          </a:xfrm>
          <a:prstGeom prst="rect">
            <a:avLst/>
          </a:prstGeom>
          <a:noFill/>
        </p:spPr>
        <p:txBody>
          <a:bodyPr wrap="square" rtlCol="0">
            <a:spAutoFit/>
          </a:bodyPr>
          <a:lstStyle/>
          <a:p>
            <a:pPr>
              <a:lnSpc>
                <a:spcPts val="2500"/>
              </a:lnSpc>
            </a:pPr>
            <a:r>
              <a:rPr lang="es-ES" sz="2600" b="1" dirty="0">
                <a:solidFill>
                  <a:srgbClr val="243746"/>
                </a:solidFill>
                <a:latin typeface="Riojana SemiBold" pitchFamily="2" charset="77"/>
              </a:rPr>
              <a:t>Confección Telemática. Canales</a:t>
            </a:r>
            <a:endParaRPr lang="en-AR" sz="2600" b="1" dirty="0">
              <a:solidFill>
                <a:srgbClr val="243746"/>
              </a:solidFill>
              <a:latin typeface="Riojana SemiBold" pitchFamily="2" charset="77"/>
            </a:endParaRPr>
          </a:p>
        </p:txBody>
      </p:sp>
      <p:sp>
        <p:nvSpPr>
          <p:cNvPr id="3" name="CuadroTexto 2">
            <a:extLst>
              <a:ext uri="{FF2B5EF4-FFF2-40B4-BE49-F238E27FC236}">
                <a16:creationId xmlns:a16="http://schemas.microsoft.com/office/drawing/2014/main" id="{83B9DF0B-240A-C548-8B1F-0CDF032CEF0F}"/>
              </a:ext>
            </a:extLst>
          </p:cNvPr>
          <p:cNvSpPr txBox="1"/>
          <p:nvPr/>
        </p:nvSpPr>
        <p:spPr>
          <a:xfrm>
            <a:off x="772199" y="1859340"/>
            <a:ext cx="10008096" cy="369332"/>
          </a:xfrm>
          <a:prstGeom prst="rect">
            <a:avLst/>
          </a:prstGeom>
          <a:noFill/>
        </p:spPr>
        <p:txBody>
          <a:bodyPr wrap="square">
            <a:spAutoFit/>
          </a:bodyPr>
          <a:lstStyle/>
          <a:p>
            <a:endParaRPr lang="es-ES" dirty="0"/>
          </a:p>
        </p:txBody>
      </p:sp>
      <p:sp>
        <p:nvSpPr>
          <p:cNvPr id="8" name="CuadroTexto 7">
            <a:extLst>
              <a:ext uri="{FF2B5EF4-FFF2-40B4-BE49-F238E27FC236}">
                <a16:creationId xmlns:a16="http://schemas.microsoft.com/office/drawing/2014/main" id="{5E75F197-E862-4173-583F-E8FBB67A3DF3}"/>
              </a:ext>
            </a:extLst>
          </p:cNvPr>
          <p:cNvSpPr txBox="1"/>
          <p:nvPr/>
        </p:nvSpPr>
        <p:spPr>
          <a:xfrm>
            <a:off x="713359" y="1367436"/>
            <a:ext cx="10790148" cy="646331"/>
          </a:xfrm>
          <a:prstGeom prst="rect">
            <a:avLst/>
          </a:prstGeom>
          <a:noFill/>
        </p:spPr>
        <p:txBody>
          <a:bodyPr wrap="square">
            <a:spAutoFit/>
          </a:bodyPr>
          <a:lstStyle/>
          <a:p>
            <a:r>
              <a:rPr lang="es-ES" dirty="0"/>
              <a:t>El Menú de Navegación que nos ofrece la Plataforma de Gestión será específico del perfil usado para autenticarnos en el acceso. ​</a:t>
            </a:r>
          </a:p>
        </p:txBody>
      </p:sp>
      <p:pic>
        <p:nvPicPr>
          <p:cNvPr id="14" name="Imagen 13">
            <a:extLst>
              <a:ext uri="{FF2B5EF4-FFF2-40B4-BE49-F238E27FC236}">
                <a16:creationId xmlns:a16="http://schemas.microsoft.com/office/drawing/2014/main" id="{FE571C72-9316-03AB-093D-4664F21D5322}"/>
              </a:ext>
            </a:extLst>
          </p:cNvPr>
          <p:cNvPicPr>
            <a:picLocks noChangeAspect="1"/>
          </p:cNvPicPr>
          <p:nvPr/>
        </p:nvPicPr>
        <p:blipFill>
          <a:blip r:embed="rId6"/>
          <a:stretch>
            <a:fillRect/>
          </a:stretch>
        </p:blipFill>
        <p:spPr>
          <a:xfrm>
            <a:off x="1693531" y="2045428"/>
            <a:ext cx="8165431" cy="2397142"/>
          </a:xfrm>
          <a:prstGeom prst="rect">
            <a:avLst/>
          </a:prstGeom>
        </p:spPr>
      </p:pic>
      <p:sp>
        <p:nvSpPr>
          <p:cNvPr id="22" name="CuadroTexto 21">
            <a:extLst>
              <a:ext uri="{FF2B5EF4-FFF2-40B4-BE49-F238E27FC236}">
                <a16:creationId xmlns:a16="http://schemas.microsoft.com/office/drawing/2014/main" id="{585972D1-5F12-88D2-36AC-7F2A2664348F}"/>
              </a:ext>
            </a:extLst>
          </p:cNvPr>
          <p:cNvSpPr txBox="1"/>
          <p:nvPr/>
        </p:nvSpPr>
        <p:spPr>
          <a:xfrm>
            <a:off x="772199" y="4430538"/>
            <a:ext cx="10575674" cy="2308324"/>
          </a:xfrm>
          <a:prstGeom prst="rect">
            <a:avLst/>
          </a:prstGeom>
          <a:noFill/>
        </p:spPr>
        <p:txBody>
          <a:bodyPr wrap="square" numCol="1">
            <a:spAutoFit/>
          </a:bodyPr>
          <a:lstStyle/>
          <a:p>
            <a:r>
              <a:rPr lang="es-ES" dirty="0"/>
              <a:t>Las funcionalidades generales son:​</a:t>
            </a:r>
          </a:p>
          <a:p>
            <a:pPr marL="285750" indent="-285750">
              <a:buFont typeface="Arial" panose="020B0604020202020204" pitchFamily="34" charset="0"/>
              <a:buChar char="•"/>
            </a:pPr>
            <a:r>
              <a:rPr lang="es-ES" dirty="0"/>
              <a:t>Generar y gestionar documentos​: Crear, editar, eliminar, imprimir, duplicar, pagar/presentar</a:t>
            </a:r>
          </a:p>
          <a:p>
            <a:pPr marL="285750" indent="-285750">
              <a:buFont typeface="Arial" panose="020B0604020202020204" pitchFamily="34" charset="0"/>
              <a:buChar char="•"/>
            </a:pPr>
            <a:r>
              <a:rPr lang="es-ES" dirty="0"/>
              <a:t>Importar documentos (carga masiva)​</a:t>
            </a:r>
          </a:p>
          <a:p>
            <a:pPr marL="285750" indent="-285750">
              <a:buFont typeface="Arial" panose="020B0604020202020204" pitchFamily="34" charset="0"/>
              <a:buChar char="•"/>
            </a:pPr>
            <a:r>
              <a:rPr lang="es-ES" dirty="0"/>
              <a:t>Gestionar usuarios de la autorización (sólo profesionales)​</a:t>
            </a:r>
          </a:p>
          <a:p>
            <a:pPr marL="285750" indent="-285750">
              <a:buFont typeface="Arial" panose="020B0604020202020204" pitchFamily="34" charset="0"/>
              <a:buChar char="•"/>
            </a:pPr>
            <a:r>
              <a:rPr lang="es-ES" dirty="0"/>
              <a:t>Impresión de las Diligencias de Presentación​</a:t>
            </a:r>
          </a:p>
          <a:p>
            <a:endParaRPr lang="es-ES" dirty="0"/>
          </a:p>
          <a:p>
            <a:endParaRPr lang="es-ES" dirty="0"/>
          </a:p>
          <a:p>
            <a:r>
              <a:rPr lang="es-ES" dirty="0"/>
              <a:t>​</a:t>
            </a:r>
          </a:p>
        </p:txBody>
      </p:sp>
    </p:spTree>
    <p:extLst>
      <p:ext uri="{BB962C8B-B14F-4D97-AF65-F5344CB8AC3E}">
        <p14:creationId xmlns:p14="http://schemas.microsoft.com/office/powerpoint/2010/main" val="3215919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310055BF-7CF1-0DE8-BE59-EC3802FF0D7E}"/>
              </a:ext>
            </a:extLst>
          </p:cNvPr>
          <p:cNvSpPr txBox="1"/>
          <p:nvPr/>
        </p:nvSpPr>
        <p:spPr>
          <a:xfrm>
            <a:off x="576632" y="537074"/>
            <a:ext cx="2991525" cy="230832"/>
          </a:xfrm>
          <a:prstGeom prst="rect">
            <a:avLst/>
          </a:prstGeom>
          <a:noFill/>
        </p:spPr>
        <p:txBody>
          <a:bodyPr wrap="none" rtlCol="0">
            <a:spAutoFit/>
          </a:bodyPr>
          <a:lstStyle/>
          <a:p>
            <a:r>
              <a:rPr lang="es-ES" sz="900" b="1" dirty="0">
                <a:solidFill>
                  <a:srgbClr val="243746"/>
                </a:solidFill>
                <a:effectLst/>
                <a:latin typeface="Riojana" pitchFamily="2" charset="77"/>
              </a:rPr>
              <a:t> ©La Rioja</a:t>
            </a:r>
            <a:r>
              <a:rPr lang="es-ES" sz="900" dirty="0">
                <a:solidFill>
                  <a:srgbClr val="243746"/>
                </a:solidFill>
                <a:effectLst/>
                <a:latin typeface="Riojana" pitchFamily="2" charset="77"/>
              </a:rPr>
              <a:t>  |  Información y Asistencia a los Contribuyentes</a:t>
            </a:r>
          </a:p>
        </p:txBody>
      </p:sp>
      <p:pic>
        <p:nvPicPr>
          <p:cNvPr id="13" name="Imagen 12">
            <a:extLst>
              <a:ext uri="{FF2B5EF4-FFF2-40B4-BE49-F238E27FC236}">
                <a16:creationId xmlns:a16="http://schemas.microsoft.com/office/drawing/2014/main" id="{9B00F74E-D808-EF22-3738-30FCFD01B131}"/>
              </a:ext>
            </a:extLst>
          </p:cNvPr>
          <p:cNvPicPr>
            <a:picLocks noChangeAspect="1"/>
          </p:cNvPicPr>
          <p:nvPr/>
        </p:nvPicPr>
        <p:blipFill rotWithShape="1">
          <a:blip r:embed="rId3"/>
          <a:srcRect l="774" t="5709" r="924" b="-1"/>
          <a:stretch/>
        </p:blipFill>
        <p:spPr bwMode="auto">
          <a:xfrm>
            <a:off x="382385" y="6096951"/>
            <a:ext cx="4282375" cy="761049"/>
          </a:xfrm>
          <a:prstGeom prst="rect">
            <a:avLst/>
          </a:prstGeom>
          <a:solidFill>
            <a:srgbClr val="74BC1E"/>
          </a:solidFill>
          <a:ln>
            <a:noFill/>
          </a:ln>
          <a:extLst>
            <a:ext uri="{53640926-AAD7-44D8-BBD7-CCE9431645EC}">
              <a14:shadowObscured xmlns:a14="http://schemas.microsoft.com/office/drawing/2010/main"/>
            </a:ext>
          </a:extLst>
        </p:spPr>
      </p:pic>
      <p:pic>
        <p:nvPicPr>
          <p:cNvPr id="15" name="Imagen 14" descr="Logotipo&#10;&#10;Descripción generada automáticamente">
            <a:extLst>
              <a:ext uri="{FF2B5EF4-FFF2-40B4-BE49-F238E27FC236}">
                <a16:creationId xmlns:a16="http://schemas.microsoft.com/office/drawing/2014/main" id="{7DEA34F1-1989-CCCF-A3D9-AF082F052E98}"/>
              </a:ext>
            </a:extLst>
          </p:cNvPr>
          <p:cNvPicPr>
            <a:picLocks noChangeAspect="1"/>
          </p:cNvPicPr>
          <p:nvPr/>
        </p:nvPicPr>
        <p:blipFill>
          <a:blip r:embed="rId4"/>
          <a:stretch>
            <a:fillRect/>
          </a:stretch>
        </p:blipFill>
        <p:spPr>
          <a:xfrm>
            <a:off x="11037359" y="6280395"/>
            <a:ext cx="772256" cy="347637"/>
          </a:xfrm>
          <a:prstGeom prst="rect">
            <a:avLst/>
          </a:prstGeom>
        </p:spPr>
      </p:pic>
      <p:pic>
        <p:nvPicPr>
          <p:cNvPr id="16" name="Imagen 15">
            <a:extLst>
              <a:ext uri="{FF2B5EF4-FFF2-40B4-BE49-F238E27FC236}">
                <a16:creationId xmlns:a16="http://schemas.microsoft.com/office/drawing/2014/main" id="{3E72C59F-CAA3-D8C9-734C-C7DEB2341CD2}"/>
              </a:ext>
            </a:extLst>
          </p:cNvPr>
          <p:cNvPicPr>
            <a:picLocks noChangeAspect="1"/>
          </p:cNvPicPr>
          <p:nvPr/>
        </p:nvPicPr>
        <p:blipFill>
          <a:blip r:embed="rId5"/>
          <a:stretch>
            <a:fillRect/>
          </a:stretch>
        </p:blipFill>
        <p:spPr>
          <a:xfrm>
            <a:off x="10433826" y="5942918"/>
            <a:ext cx="1375789" cy="347637"/>
          </a:xfrm>
          <a:prstGeom prst="rect">
            <a:avLst/>
          </a:prstGeom>
        </p:spPr>
      </p:pic>
      <p:sp>
        <p:nvSpPr>
          <p:cNvPr id="18" name="TextBox 1">
            <a:extLst>
              <a:ext uri="{FF2B5EF4-FFF2-40B4-BE49-F238E27FC236}">
                <a16:creationId xmlns:a16="http://schemas.microsoft.com/office/drawing/2014/main" id="{AB17F3A3-4159-3899-8370-7D748F36A7D7}"/>
              </a:ext>
            </a:extLst>
          </p:cNvPr>
          <p:cNvSpPr txBox="1"/>
          <p:nvPr/>
        </p:nvSpPr>
        <p:spPr>
          <a:xfrm>
            <a:off x="713359" y="954293"/>
            <a:ext cx="5772064" cy="420756"/>
          </a:xfrm>
          <a:prstGeom prst="rect">
            <a:avLst/>
          </a:prstGeom>
          <a:noFill/>
        </p:spPr>
        <p:txBody>
          <a:bodyPr wrap="square" rtlCol="0">
            <a:spAutoFit/>
          </a:bodyPr>
          <a:lstStyle/>
          <a:p>
            <a:pPr>
              <a:lnSpc>
                <a:spcPts val="2500"/>
              </a:lnSpc>
            </a:pPr>
            <a:r>
              <a:rPr lang="es-ES" sz="2600" b="1" dirty="0">
                <a:solidFill>
                  <a:srgbClr val="243746"/>
                </a:solidFill>
                <a:latin typeface="Riojana SemiBold" pitchFamily="2" charset="77"/>
              </a:rPr>
              <a:t>Confección Telemática. Canales</a:t>
            </a:r>
            <a:endParaRPr lang="en-AR" sz="2600" b="1" dirty="0">
              <a:solidFill>
                <a:srgbClr val="243746"/>
              </a:solidFill>
              <a:latin typeface="Riojana SemiBold" pitchFamily="2" charset="77"/>
            </a:endParaRPr>
          </a:p>
        </p:txBody>
      </p:sp>
      <p:sp>
        <p:nvSpPr>
          <p:cNvPr id="3" name="CuadroTexto 2">
            <a:extLst>
              <a:ext uri="{FF2B5EF4-FFF2-40B4-BE49-F238E27FC236}">
                <a16:creationId xmlns:a16="http://schemas.microsoft.com/office/drawing/2014/main" id="{83B9DF0B-240A-C548-8B1F-0CDF032CEF0F}"/>
              </a:ext>
            </a:extLst>
          </p:cNvPr>
          <p:cNvSpPr txBox="1"/>
          <p:nvPr/>
        </p:nvSpPr>
        <p:spPr>
          <a:xfrm>
            <a:off x="772199" y="1859340"/>
            <a:ext cx="3101969" cy="646331"/>
          </a:xfrm>
          <a:prstGeom prst="rect">
            <a:avLst/>
          </a:prstGeom>
          <a:noFill/>
        </p:spPr>
        <p:txBody>
          <a:bodyPr wrap="square">
            <a:spAutoFit/>
          </a:bodyPr>
          <a:lstStyle/>
          <a:p>
            <a:pPr marL="285750" indent="-285750">
              <a:buFont typeface="Arial" panose="020B0604020202020204" pitchFamily="34" charset="0"/>
              <a:buChar char="•"/>
            </a:pPr>
            <a:r>
              <a:rPr lang="es-ES" dirty="0"/>
              <a:t>Crear nuevos documentos desde la Plataforma ​</a:t>
            </a:r>
          </a:p>
        </p:txBody>
      </p:sp>
      <p:sp>
        <p:nvSpPr>
          <p:cNvPr id="8" name="CuadroTexto 7">
            <a:extLst>
              <a:ext uri="{FF2B5EF4-FFF2-40B4-BE49-F238E27FC236}">
                <a16:creationId xmlns:a16="http://schemas.microsoft.com/office/drawing/2014/main" id="{5E75F197-E862-4173-583F-E8FBB67A3DF3}"/>
              </a:ext>
            </a:extLst>
          </p:cNvPr>
          <p:cNvSpPr txBox="1"/>
          <p:nvPr/>
        </p:nvSpPr>
        <p:spPr>
          <a:xfrm>
            <a:off x="713359" y="1367436"/>
            <a:ext cx="10790148" cy="369332"/>
          </a:xfrm>
          <a:prstGeom prst="rect">
            <a:avLst/>
          </a:prstGeom>
          <a:noFill/>
        </p:spPr>
        <p:txBody>
          <a:bodyPr wrap="square" numCol="2">
            <a:spAutoFit/>
          </a:bodyPr>
          <a:lstStyle/>
          <a:p>
            <a:r>
              <a:rPr lang="es-ES" b="1" dirty="0"/>
              <a:t>Menú Documentos.</a:t>
            </a:r>
            <a:r>
              <a:rPr lang="es-ES" dirty="0"/>
              <a:t> Permite:​</a:t>
            </a:r>
          </a:p>
        </p:txBody>
      </p:sp>
      <p:sp>
        <p:nvSpPr>
          <p:cNvPr id="22" name="CuadroTexto 21">
            <a:extLst>
              <a:ext uri="{FF2B5EF4-FFF2-40B4-BE49-F238E27FC236}">
                <a16:creationId xmlns:a16="http://schemas.microsoft.com/office/drawing/2014/main" id="{585972D1-5F12-88D2-36AC-7F2A2664348F}"/>
              </a:ext>
            </a:extLst>
          </p:cNvPr>
          <p:cNvSpPr txBox="1"/>
          <p:nvPr/>
        </p:nvSpPr>
        <p:spPr>
          <a:xfrm>
            <a:off x="713359" y="3424148"/>
            <a:ext cx="3951401" cy="2308324"/>
          </a:xfrm>
          <a:prstGeom prst="rect">
            <a:avLst/>
          </a:prstGeom>
          <a:noFill/>
        </p:spPr>
        <p:txBody>
          <a:bodyPr wrap="square" numCol="1">
            <a:spAutoFit/>
          </a:bodyPr>
          <a:lstStyle/>
          <a:p>
            <a:pPr marL="285750" indent="-285750">
              <a:buFont typeface="Arial" panose="020B0604020202020204" pitchFamily="34" charset="0"/>
              <a:buChar char="•"/>
            </a:pPr>
            <a:r>
              <a:rPr lang="es-ES" dirty="0"/>
              <a:t>Gestionar documentos previamente generados. Permite diferentes acciones según el estado en el que se encuentran los documentos vinculados a la autorización con la que se está operando (consultar, modificar, duplicar, eliminar, adjuntar documentación, presentar, imprimir)​</a:t>
            </a:r>
          </a:p>
        </p:txBody>
      </p:sp>
      <p:pic>
        <p:nvPicPr>
          <p:cNvPr id="5" name="Imagen 4">
            <a:extLst>
              <a:ext uri="{FF2B5EF4-FFF2-40B4-BE49-F238E27FC236}">
                <a16:creationId xmlns:a16="http://schemas.microsoft.com/office/drawing/2014/main" id="{FD1CF10C-8EEF-0DB4-8473-271F0187DCD6}"/>
              </a:ext>
            </a:extLst>
          </p:cNvPr>
          <p:cNvPicPr>
            <a:picLocks noChangeAspect="1"/>
          </p:cNvPicPr>
          <p:nvPr/>
        </p:nvPicPr>
        <p:blipFill>
          <a:blip r:embed="rId6"/>
          <a:stretch>
            <a:fillRect/>
          </a:stretch>
        </p:blipFill>
        <p:spPr>
          <a:xfrm>
            <a:off x="5113420" y="1727867"/>
            <a:ext cx="5649447" cy="1459328"/>
          </a:xfrm>
          <a:prstGeom prst="rect">
            <a:avLst/>
          </a:prstGeom>
        </p:spPr>
      </p:pic>
      <p:pic>
        <p:nvPicPr>
          <p:cNvPr id="19" name="Imagen 18">
            <a:extLst>
              <a:ext uri="{FF2B5EF4-FFF2-40B4-BE49-F238E27FC236}">
                <a16:creationId xmlns:a16="http://schemas.microsoft.com/office/drawing/2014/main" id="{01300C1F-013F-C22C-90D1-4F59AFB285B6}"/>
              </a:ext>
            </a:extLst>
          </p:cNvPr>
          <p:cNvPicPr>
            <a:picLocks noChangeAspect="1"/>
          </p:cNvPicPr>
          <p:nvPr/>
        </p:nvPicPr>
        <p:blipFill>
          <a:blip r:embed="rId7"/>
          <a:stretch>
            <a:fillRect/>
          </a:stretch>
        </p:blipFill>
        <p:spPr>
          <a:xfrm>
            <a:off x="5113419" y="3458509"/>
            <a:ext cx="5649448" cy="2346952"/>
          </a:xfrm>
          <a:prstGeom prst="rect">
            <a:avLst/>
          </a:prstGeom>
        </p:spPr>
      </p:pic>
    </p:spTree>
    <p:extLst>
      <p:ext uri="{BB962C8B-B14F-4D97-AF65-F5344CB8AC3E}">
        <p14:creationId xmlns:p14="http://schemas.microsoft.com/office/powerpoint/2010/main" val="3117867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310055BF-7CF1-0DE8-BE59-EC3802FF0D7E}"/>
              </a:ext>
            </a:extLst>
          </p:cNvPr>
          <p:cNvSpPr txBox="1"/>
          <p:nvPr/>
        </p:nvSpPr>
        <p:spPr>
          <a:xfrm>
            <a:off x="576632" y="537074"/>
            <a:ext cx="2991525" cy="230832"/>
          </a:xfrm>
          <a:prstGeom prst="rect">
            <a:avLst/>
          </a:prstGeom>
          <a:noFill/>
        </p:spPr>
        <p:txBody>
          <a:bodyPr wrap="none" rtlCol="0">
            <a:spAutoFit/>
          </a:bodyPr>
          <a:lstStyle/>
          <a:p>
            <a:r>
              <a:rPr lang="es-ES" sz="900" b="1" dirty="0">
                <a:solidFill>
                  <a:srgbClr val="243746"/>
                </a:solidFill>
                <a:effectLst/>
                <a:latin typeface="Riojana" pitchFamily="2" charset="77"/>
              </a:rPr>
              <a:t> ©La Rioja</a:t>
            </a:r>
            <a:r>
              <a:rPr lang="es-ES" sz="900" dirty="0">
                <a:solidFill>
                  <a:srgbClr val="243746"/>
                </a:solidFill>
                <a:effectLst/>
                <a:latin typeface="Riojana" pitchFamily="2" charset="77"/>
              </a:rPr>
              <a:t>  |  Información y Asistencia a los Contribuyentes</a:t>
            </a:r>
          </a:p>
        </p:txBody>
      </p:sp>
      <p:pic>
        <p:nvPicPr>
          <p:cNvPr id="13" name="Imagen 12">
            <a:extLst>
              <a:ext uri="{FF2B5EF4-FFF2-40B4-BE49-F238E27FC236}">
                <a16:creationId xmlns:a16="http://schemas.microsoft.com/office/drawing/2014/main" id="{9B00F74E-D808-EF22-3738-30FCFD01B131}"/>
              </a:ext>
            </a:extLst>
          </p:cNvPr>
          <p:cNvPicPr>
            <a:picLocks noChangeAspect="1"/>
          </p:cNvPicPr>
          <p:nvPr/>
        </p:nvPicPr>
        <p:blipFill rotWithShape="1">
          <a:blip r:embed="rId3"/>
          <a:srcRect l="774" t="5709" r="924" b="-1"/>
          <a:stretch/>
        </p:blipFill>
        <p:spPr bwMode="auto">
          <a:xfrm>
            <a:off x="382385" y="6096951"/>
            <a:ext cx="4282375" cy="761049"/>
          </a:xfrm>
          <a:prstGeom prst="rect">
            <a:avLst/>
          </a:prstGeom>
          <a:solidFill>
            <a:srgbClr val="74BC1E"/>
          </a:solidFill>
          <a:ln>
            <a:noFill/>
          </a:ln>
          <a:extLst>
            <a:ext uri="{53640926-AAD7-44D8-BBD7-CCE9431645EC}">
              <a14:shadowObscured xmlns:a14="http://schemas.microsoft.com/office/drawing/2010/main"/>
            </a:ext>
          </a:extLst>
        </p:spPr>
      </p:pic>
      <p:pic>
        <p:nvPicPr>
          <p:cNvPr id="15" name="Imagen 14" descr="Logotipo&#10;&#10;Descripción generada automáticamente">
            <a:extLst>
              <a:ext uri="{FF2B5EF4-FFF2-40B4-BE49-F238E27FC236}">
                <a16:creationId xmlns:a16="http://schemas.microsoft.com/office/drawing/2014/main" id="{7DEA34F1-1989-CCCF-A3D9-AF082F052E98}"/>
              </a:ext>
            </a:extLst>
          </p:cNvPr>
          <p:cNvPicPr>
            <a:picLocks noChangeAspect="1"/>
          </p:cNvPicPr>
          <p:nvPr/>
        </p:nvPicPr>
        <p:blipFill>
          <a:blip r:embed="rId4"/>
          <a:stretch>
            <a:fillRect/>
          </a:stretch>
        </p:blipFill>
        <p:spPr>
          <a:xfrm>
            <a:off x="11037359" y="6280395"/>
            <a:ext cx="772256" cy="347637"/>
          </a:xfrm>
          <a:prstGeom prst="rect">
            <a:avLst/>
          </a:prstGeom>
        </p:spPr>
      </p:pic>
      <p:pic>
        <p:nvPicPr>
          <p:cNvPr id="16" name="Imagen 15">
            <a:extLst>
              <a:ext uri="{FF2B5EF4-FFF2-40B4-BE49-F238E27FC236}">
                <a16:creationId xmlns:a16="http://schemas.microsoft.com/office/drawing/2014/main" id="{3E72C59F-CAA3-D8C9-734C-C7DEB2341CD2}"/>
              </a:ext>
            </a:extLst>
          </p:cNvPr>
          <p:cNvPicPr>
            <a:picLocks noChangeAspect="1"/>
          </p:cNvPicPr>
          <p:nvPr/>
        </p:nvPicPr>
        <p:blipFill>
          <a:blip r:embed="rId5"/>
          <a:stretch>
            <a:fillRect/>
          </a:stretch>
        </p:blipFill>
        <p:spPr>
          <a:xfrm>
            <a:off x="10433826" y="5942918"/>
            <a:ext cx="1375789" cy="347637"/>
          </a:xfrm>
          <a:prstGeom prst="rect">
            <a:avLst/>
          </a:prstGeom>
        </p:spPr>
      </p:pic>
      <p:sp>
        <p:nvSpPr>
          <p:cNvPr id="18" name="TextBox 1">
            <a:extLst>
              <a:ext uri="{FF2B5EF4-FFF2-40B4-BE49-F238E27FC236}">
                <a16:creationId xmlns:a16="http://schemas.microsoft.com/office/drawing/2014/main" id="{AB17F3A3-4159-3899-8370-7D748F36A7D7}"/>
              </a:ext>
            </a:extLst>
          </p:cNvPr>
          <p:cNvSpPr txBox="1"/>
          <p:nvPr/>
        </p:nvSpPr>
        <p:spPr>
          <a:xfrm>
            <a:off x="713359" y="954293"/>
            <a:ext cx="5772064" cy="420756"/>
          </a:xfrm>
          <a:prstGeom prst="rect">
            <a:avLst/>
          </a:prstGeom>
          <a:noFill/>
        </p:spPr>
        <p:txBody>
          <a:bodyPr wrap="square" rtlCol="0">
            <a:spAutoFit/>
          </a:bodyPr>
          <a:lstStyle/>
          <a:p>
            <a:pPr>
              <a:lnSpc>
                <a:spcPts val="2500"/>
              </a:lnSpc>
            </a:pPr>
            <a:r>
              <a:rPr lang="es-ES" sz="2600" b="1" dirty="0">
                <a:solidFill>
                  <a:srgbClr val="243746"/>
                </a:solidFill>
                <a:latin typeface="Riojana SemiBold" pitchFamily="2" charset="77"/>
              </a:rPr>
              <a:t>Confección Telemática. Canales</a:t>
            </a:r>
            <a:endParaRPr lang="en-AR" sz="2600" b="1" dirty="0">
              <a:solidFill>
                <a:srgbClr val="243746"/>
              </a:solidFill>
              <a:latin typeface="Riojana SemiBold" pitchFamily="2" charset="77"/>
            </a:endParaRPr>
          </a:p>
        </p:txBody>
      </p:sp>
      <p:sp>
        <p:nvSpPr>
          <p:cNvPr id="2" name="TextBox 1">
            <a:extLst>
              <a:ext uri="{FF2B5EF4-FFF2-40B4-BE49-F238E27FC236}">
                <a16:creationId xmlns:a16="http://schemas.microsoft.com/office/drawing/2014/main" id="{0F850DCA-B96A-6CAF-3829-44359ACDF455}"/>
              </a:ext>
            </a:extLst>
          </p:cNvPr>
          <p:cNvSpPr txBox="1"/>
          <p:nvPr/>
        </p:nvSpPr>
        <p:spPr>
          <a:xfrm>
            <a:off x="713359" y="954293"/>
            <a:ext cx="5772064" cy="420756"/>
          </a:xfrm>
          <a:prstGeom prst="rect">
            <a:avLst/>
          </a:prstGeom>
          <a:noFill/>
        </p:spPr>
        <p:txBody>
          <a:bodyPr wrap="square" rtlCol="0">
            <a:spAutoFit/>
          </a:bodyPr>
          <a:lstStyle/>
          <a:p>
            <a:pPr>
              <a:lnSpc>
                <a:spcPts val="2500"/>
              </a:lnSpc>
            </a:pPr>
            <a:r>
              <a:rPr lang="es-ES" sz="2600" b="1" dirty="0">
                <a:solidFill>
                  <a:srgbClr val="243746"/>
                </a:solidFill>
                <a:latin typeface="Riojana SemiBold" pitchFamily="2" charset="77"/>
              </a:rPr>
              <a:t>Confección Telemática. Canales</a:t>
            </a:r>
          </a:p>
        </p:txBody>
      </p:sp>
      <p:pic>
        <p:nvPicPr>
          <p:cNvPr id="24" name="Imagen 23">
            <a:extLst>
              <a:ext uri="{FF2B5EF4-FFF2-40B4-BE49-F238E27FC236}">
                <a16:creationId xmlns:a16="http://schemas.microsoft.com/office/drawing/2014/main" id="{562FD628-CB44-392C-76CA-DCCE92911639}"/>
              </a:ext>
            </a:extLst>
          </p:cNvPr>
          <p:cNvPicPr>
            <a:picLocks noChangeAspect="1"/>
          </p:cNvPicPr>
          <p:nvPr/>
        </p:nvPicPr>
        <p:blipFill>
          <a:blip r:embed="rId6"/>
          <a:stretch>
            <a:fillRect/>
          </a:stretch>
        </p:blipFill>
        <p:spPr>
          <a:xfrm>
            <a:off x="1033171" y="3173330"/>
            <a:ext cx="2011688" cy="1957318"/>
          </a:xfrm>
          <a:prstGeom prst="rect">
            <a:avLst/>
          </a:prstGeom>
          <a:ln>
            <a:solidFill>
              <a:schemeClr val="accent6"/>
            </a:solidFill>
          </a:ln>
        </p:spPr>
      </p:pic>
      <p:sp>
        <p:nvSpPr>
          <p:cNvPr id="32" name="CuadroTexto 31">
            <a:extLst>
              <a:ext uri="{FF2B5EF4-FFF2-40B4-BE49-F238E27FC236}">
                <a16:creationId xmlns:a16="http://schemas.microsoft.com/office/drawing/2014/main" id="{D6F09477-66E1-A373-015A-8700EE56078E}"/>
              </a:ext>
            </a:extLst>
          </p:cNvPr>
          <p:cNvSpPr txBox="1"/>
          <p:nvPr/>
        </p:nvSpPr>
        <p:spPr>
          <a:xfrm>
            <a:off x="713359" y="1343743"/>
            <a:ext cx="10765282" cy="369332"/>
          </a:xfrm>
          <a:prstGeom prst="rect">
            <a:avLst/>
          </a:prstGeom>
          <a:noFill/>
        </p:spPr>
        <p:txBody>
          <a:bodyPr wrap="square">
            <a:spAutoFit/>
          </a:bodyPr>
          <a:lstStyle/>
          <a:p>
            <a:r>
              <a:rPr lang="es-ES" dirty="0"/>
              <a:t>Gestión de documento. Operativa creación o edición de documentos</a:t>
            </a:r>
          </a:p>
        </p:txBody>
      </p:sp>
      <p:pic>
        <p:nvPicPr>
          <p:cNvPr id="33" name="Picture 2" descr="Interfaz de usuario gráfica, Texto, Aplicación, Correo electrónico&#10;&#10;Descripción generada automáticamente">
            <a:extLst>
              <a:ext uri="{FF2B5EF4-FFF2-40B4-BE49-F238E27FC236}">
                <a16:creationId xmlns:a16="http://schemas.microsoft.com/office/drawing/2014/main" id="{5DB846B5-151D-E856-E789-F3B0A352396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90244" y="4173317"/>
            <a:ext cx="2172294" cy="2101968"/>
          </a:xfrm>
          <a:prstGeom prst="rect">
            <a:avLst/>
          </a:prstGeom>
          <a:noFill/>
          <a:ln>
            <a:solidFill>
              <a:schemeClr val="accent6"/>
            </a:solidFill>
          </a:ln>
          <a:extLst>
            <a:ext uri="{909E8E84-426E-40DD-AFC4-6F175D3DCCD1}">
              <a14:hiddenFill xmlns:a14="http://schemas.microsoft.com/office/drawing/2010/main">
                <a:solidFill>
                  <a:srgbClr val="FFFFFF"/>
                </a:solidFill>
              </a14:hiddenFill>
            </a:ext>
          </a:extLst>
        </p:spPr>
      </p:pic>
      <p:pic>
        <p:nvPicPr>
          <p:cNvPr id="35" name="Imagen 34">
            <a:extLst>
              <a:ext uri="{FF2B5EF4-FFF2-40B4-BE49-F238E27FC236}">
                <a16:creationId xmlns:a16="http://schemas.microsoft.com/office/drawing/2014/main" id="{9DC2A00D-CCF0-52A2-FDA3-BE06A28096C0}"/>
              </a:ext>
            </a:extLst>
          </p:cNvPr>
          <p:cNvPicPr>
            <a:picLocks noChangeAspect="1"/>
          </p:cNvPicPr>
          <p:nvPr/>
        </p:nvPicPr>
        <p:blipFill>
          <a:blip r:embed="rId8"/>
          <a:stretch>
            <a:fillRect/>
          </a:stretch>
        </p:blipFill>
        <p:spPr>
          <a:xfrm>
            <a:off x="3261862" y="3607747"/>
            <a:ext cx="2228382" cy="517303"/>
          </a:xfrm>
          <a:prstGeom prst="rect">
            <a:avLst/>
          </a:prstGeom>
        </p:spPr>
      </p:pic>
      <p:sp>
        <p:nvSpPr>
          <p:cNvPr id="36" name="Rectangle 21">
            <a:extLst>
              <a:ext uri="{FF2B5EF4-FFF2-40B4-BE49-F238E27FC236}">
                <a16:creationId xmlns:a16="http://schemas.microsoft.com/office/drawing/2014/main" id="{15C6103D-13F5-879D-C786-58766FB64A18}"/>
              </a:ext>
            </a:extLst>
          </p:cNvPr>
          <p:cNvSpPr>
            <a:spLocks noChangeArrowheads="1"/>
          </p:cNvSpPr>
          <p:nvPr/>
        </p:nvSpPr>
        <p:spPr bwMode="auto">
          <a:xfrm>
            <a:off x="3685709" y="4324524"/>
            <a:ext cx="710003" cy="307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buFontTx/>
              <a:buNone/>
            </a:pPr>
            <a:r>
              <a:rPr lang="es-ES_tradnl" altLang="es-ES" sz="1400" dirty="0">
                <a:solidFill>
                  <a:srgbClr val="008000"/>
                </a:solidFill>
              </a:rPr>
              <a:t>Errores</a:t>
            </a:r>
            <a:endParaRPr lang="es-ES" altLang="es-ES" sz="1400" dirty="0">
              <a:solidFill>
                <a:srgbClr val="008000"/>
              </a:solidFill>
            </a:endParaRPr>
          </a:p>
        </p:txBody>
      </p:sp>
      <p:sp>
        <p:nvSpPr>
          <p:cNvPr id="38" name="Rectangle 22">
            <a:extLst>
              <a:ext uri="{FF2B5EF4-FFF2-40B4-BE49-F238E27FC236}">
                <a16:creationId xmlns:a16="http://schemas.microsoft.com/office/drawing/2014/main" id="{88BBAE96-C020-01C9-F3D4-0D885A9F7416}"/>
              </a:ext>
            </a:extLst>
          </p:cNvPr>
          <p:cNvSpPr>
            <a:spLocks noChangeArrowheads="1"/>
          </p:cNvSpPr>
          <p:nvPr/>
        </p:nvSpPr>
        <p:spPr bwMode="auto">
          <a:xfrm>
            <a:off x="3685709" y="2919193"/>
            <a:ext cx="816955" cy="307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buFontTx/>
              <a:buNone/>
            </a:pPr>
            <a:r>
              <a:rPr lang="es-ES_tradnl" altLang="es-ES" sz="1400" dirty="0">
                <a:solidFill>
                  <a:srgbClr val="008000"/>
                </a:solidFill>
              </a:rPr>
              <a:t>Correcto</a:t>
            </a:r>
            <a:endParaRPr lang="es-ES" altLang="es-ES" sz="1400" dirty="0">
              <a:solidFill>
                <a:srgbClr val="008000"/>
              </a:solidFill>
            </a:endParaRPr>
          </a:p>
        </p:txBody>
      </p:sp>
      <p:pic>
        <p:nvPicPr>
          <p:cNvPr id="41" name="Imagen 40">
            <a:extLst>
              <a:ext uri="{FF2B5EF4-FFF2-40B4-BE49-F238E27FC236}">
                <a16:creationId xmlns:a16="http://schemas.microsoft.com/office/drawing/2014/main" id="{C7C220CF-7ED7-3050-7E17-238D48C71294}"/>
              </a:ext>
            </a:extLst>
          </p:cNvPr>
          <p:cNvPicPr>
            <a:picLocks noChangeAspect="1"/>
          </p:cNvPicPr>
          <p:nvPr/>
        </p:nvPicPr>
        <p:blipFill>
          <a:blip r:embed="rId9"/>
          <a:stretch>
            <a:fillRect/>
          </a:stretch>
        </p:blipFill>
        <p:spPr>
          <a:xfrm>
            <a:off x="5463943" y="1858981"/>
            <a:ext cx="2172295" cy="1680089"/>
          </a:xfrm>
          <a:prstGeom prst="rect">
            <a:avLst/>
          </a:prstGeom>
          <a:ln>
            <a:solidFill>
              <a:schemeClr val="accent6"/>
            </a:solidFill>
          </a:ln>
        </p:spPr>
      </p:pic>
      <p:pic>
        <p:nvPicPr>
          <p:cNvPr id="45" name="Imagen 44">
            <a:extLst>
              <a:ext uri="{FF2B5EF4-FFF2-40B4-BE49-F238E27FC236}">
                <a16:creationId xmlns:a16="http://schemas.microsoft.com/office/drawing/2014/main" id="{EE9607CA-79E2-3E34-FEFD-6DC1277E5A26}"/>
              </a:ext>
            </a:extLst>
          </p:cNvPr>
          <p:cNvPicPr>
            <a:picLocks noChangeAspect="1"/>
          </p:cNvPicPr>
          <p:nvPr/>
        </p:nvPicPr>
        <p:blipFill>
          <a:blip r:embed="rId10"/>
          <a:stretch>
            <a:fillRect/>
          </a:stretch>
        </p:blipFill>
        <p:spPr>
          <a:xfrm>
            <a:off x="7909131" y="3264604"/>
            <a:ext cx="2958661" cy="1203587"/>
          </a:xfrm>
          <a:prstGeom prst="rect">
            <a:avLst/>
          </a:prstGeom>
        </p:spPr>
      </p:pic>
      <p:sp>
        <p:nvSpPr>
          <p:cNvPr id="50" name="Rectangle 19">
            <a:extLst>
              <a:ext uri="{FF2B5EF4-FFF2-40B4-BE49-F238E27FC236}">
                <a16:creationId xmlns:a16="http://schemas.microsoft.com/office/drawing/2014/main" id="{442336D4-9F59-7E45-ADD5-BC78AC906A6D}"/>
              </a:ext>
            </a:extLst>
          </p:cNvPr>
          <p:cNvSpPr>
            <a:spLocks noChangeArrowheads="1"/>
          </p:cNvSpPr>
          <p:nvPr/>
        </p:nvSpPr>
        <p:spPr bwMode="auto">
          <a:xfrm>
            <a:off x="1448656" y="2820218"/>
            <a:ext cx="99027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buFontTx/>
              <a:buNone/>
            </a:pPr>
            <a:r>
              <a:rPr lang="es-ES" altLang="es-ES" sz="1400" dirty="0">
                <a:solidFill>
                  <a:srgbClr val="008000"/>
                </a:solidFill>
              </a:rPr>
              <a:t>Confección</a:t>
            </a:r>
          </a:p>
        </p:txBody>
      </p:sp>
      <p:sp>
        <p:nvSpPr>
          <p:cNvPr id="55" name="AutoShape 21">
            <a:extLst>
              <a:ext uri="{FF2B5EF4-FFF2-40B4-BE49-F238E27FC236}">
                <a16:creationId xmlns:a16="http://schemas.microsoft.com/office/drawing/2014/main" id="{7D4374CD-88E8-1E93-65DE-52A7138CE68E}"/>
              </a:ext>
            </a:extLst>
          </p:cNvPr>
          <p:cNvSpPr>
            <a:spLocks noChangeAspect="1" noChangeArrowheads="1"/>
          </p:cNvSpPr>
          <p:nvPr/>
        </p:nvSpPr>
        <p:spPr bwMode="auto">
          <a:xfrm rot="5400000" flipH="1">
            <a:off x="4432083" y="2950491"/>
            <a:ext cx="607386" cy="498844"/>
          </a:xfrm>
          <a:custGeom>
            <a:avLst/>
            <a:gdLst>
              <a:gd name="T0" fmla="*/ 165665810 w 21600"/>
              <a:gd name="T1" fmla="*/ 0 h 21600"/>
              <a:gd name="T2" fmla="*/ 111181105 w 21600"/>
              <a:gd name="T3" fmla="*/ 29342065 h 21600"/>
              <a:gd name="T4" fmla="*/ 0 w 21600"/>
              <a:gd name="T5" fmla="*/ 85175411 h 21600"/>
              <a:gd name="T6" fmla="*/ 96260523 w 21600"/>
              <a:gd name="T7" fmla="*/ 98982634 h 21600"/>
              <a:gd name="T8" fmla="*/ 192521046 w 21600"/>
              <a:gd name="T9" fmla="*/ 66268085 h 21600"/>
              <a:gd name="T10" fmla="*/ 220140629 w 21600"/>
              <a:gd name="T11" fmla="*/ 29342065 h 21600"/>
              <a:gd name="T12" fmla="*/ 17694720 60000 65536"/>
              <a:gd name="T13" fmla="*/ 11796480 60000 65536"/>
              <a:gd name="T14" fmla="*/ 11796480 60000 65536"/>
              <a:gd name="T15" fmla="*/ 5898240 60000 65536"/>
              <a:gd name="T16" fmla="*/ 0 60000 65536"/>
              <a:gd name="T17" fmla="*/ 0 60000 65536"/>
              <a:gd name="T18" fmla="*/ 0 w 21600"/>
              <a:gd name="T19" fmla="*/ 15573 h 21600"/>
              <a:gd name="T20" fmla="*/ 1889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55" y="0"/>
                </a:moveTo>
                <a:lnTo>
                  <a:pt x="10909" y="6403"/>
                </a:lnTo>
                <a:lnTo>
                  <a:pt x="13619" y="6403"/>
                </a:lnTo>
                <a:lnTo>
                  <a:pt x="13619" y="15573"/>
                </a:lnTo>
                <a:lnTo>
                  <a:pt x="0" y="15573"/>
                </a:lnTo>
                <a:lnTo>
                  <a:pt x="0" y="21600"/>
                </a:lnTo>
                <a:lnTo>
                  <a:pt x="18890" y="21600"/>
                </a:lnTo>
                <a:lnTo>
                  <a:pt x="18890" y="6403"/>
                </a:lnTo>
                <a:lnTo>
                  <a:pt x="21600" y="6403"/>
                </a:lnTo>
                <a:lnTo>
                  <a:pt x="16255" y="0"/>
                </a:lnTo>
                <a:close/>
              </a:path>
            </a:pathLst>
          </a:custGeom>
          <a:solidFill>
            <a:srgbClr val="008000"/>
          </a:solidFill>
          <a:ln w="9525">
            <a:solidFill>
              <a:schemeClr val="tx1"/>
            </a:solidFill>
            <a:miter lim="800000"/>
            <a:headEnd/>
            <a:tailEnd/>
          </a:ln>
        </p:spPr>
        <p:txBody>
          <a:bodyPr wrap="none"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dirty="0"/>
          </a:p>
        </p:txBody>
      </p:sp>
      <p:sp>
        <p:nvSpPr>
          <p:cNvPr id="57" name="AutoShape 23">
            <a:extLst>
              <a:ext uri="{FF2B5EF4-FFF2-40B4-BE49-F238E27FC236}">
                <a16:creationId xmlns:a16="http://schemas.microsoft.com/office/drawing/2014/main" id="{EA3FBE2C-2CC5-B326-B134-AC18F95039FB}"/>
              </a:ext>
            </a:extLst>
          </p:cNvPr>
          <p:cNvSpPr>
            <a:spLocks noChangeAspect="1" noChangeArrowheads="1"/>
          </p:cNvSpPr>
          <p:nvPr/>
        </p:nvSpPr>
        <p:spPr bwMode="auto">
          <a:xfrm rot="5400000">
            <a:off x="4430979" y="4226485"/>
            <a:ext cx="607386" cy="501051"/>
          </a:xfrm>
          <a:custGeom>
            <a:avLst/>
            <a:gdLst>
              <a:gd name="T0" fmla="*/ 165666266 w 21600"/>
              <a:gd name="T1" fmla="*/ 0 h 21600"/>
              <a:gd name="T2" fmla="*/ 111181561 w 21600"/>
              <a:gd name="T3" fmla="*/ 29733035 h 21600"/>
              <a:gd name="T4" fmla="*/ 0 w 21600"/>
              <a:gd name="T5" fmla="*/ 86310820 h 21600"/>
              <a:gd name="T6" fmla="*/ 96261000 w 21600"/>
              <a:gd name="T7" fmla="*/ 100301975 h 21600"/>
              <a:gd name="T8" fmla="*/ 192521523 w 21600"/>
              <a:gd name="T9" fmla="*/ 67151240 h 21600"/>
              <a:gd name="T10" fmla="*/ 220141106 w 21600"/>
              <a:gd name="T11" fmla="*/ 29733035 h 21600"/>
              <a:gd name="T12" fmla="*/ 17694720 60000 65536"/>
              <a:gd name="T13" fmla="*/ 11796480 60000 65536"/>
              <a:gd name="T14" fmla="*/ 11796480 60000 65536"/>
              <a:gd name="T15" fmla="*/ 5898240 60000 65536"/>
              <a:gd name="T16" fmla="*/ 0 60000 65536"/>
              <a:gd name="T17" fmla="*/ 0 60000 65536"/>
              <a:gd name="T18" fmla="*/ 0 w 21600"/>
              <a:gd name="T19" fmla="*/ 15573 h 21600"/>
              <a:gd name="T20" fmla="*/ 1889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55" y="0"/>
                </a:moveTo>
                <a:lnTo>
                  <a:pt x="10909" y="6403"/>
                </a:lnTo>
                <a:lnTo>
                  <a:pt x="13619" y="6403"/>
                </a:lnTo>
                <a:lnTo>
                  <a:pt x="13619" y="15573"/>
                </a:lnTo>
                <a:lnTo>
                  <a:pt x="0" y="15573"/>
                </a:lnTo>
                <a:lnTo>
                  <a:pt x="0" y="21600"/>
                </a:lnTo>
                <a:lnTo>
                  <a:pt x="18890" y="21600"/>
                </a:lnTo>
                <a:lnTo>
                  <a:pt x="18890" y="6403"/>
                </a:lnTo>
                <a:lnTo>
                  <a:pt x="21600" y="6403"/>
                </a:lnTo>
                <a:lnTo>
                  <a:pt x="16255" y="0"/>
                </a:lnTo>
                <a:close/>
              </a:path>
            </a:pathLst>
          </a:custGeom>
          <a:solidFill>
            <a:srgbClr val="008000"/>
          </a:solidFill>
          <a:ln w="9525">
            <a:solidFill>
              <a:schemeClr val="tx1"/>
            </a:solidFill>
            <a:miter lim="800000"/>
            <a:headEnd/>
            <a:tailEnd/>
          </a:ln>
        </p:spPr>
        <p:txBody>
          <a:bodyPr wrap="none"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dirty="0"/>
          </a:p>
        </p:txBody>
      </p:sp>
      <p:sp>
        <p:nvSpPr>
          <p:cNvPr id="58" name="AutoShape 23">
            <a:extLst>
              <a:ext uri="{FF2B5EF4-FFF2-40B4-BE49-F238E27FC236}">
                <a16:creationId xmlns:a16="http://schemas.microsoft.com/office/drawing/2014/main" id="{41BA0643-5085-77AD-7BBB-018DF0E6EAF6}"/>
              </a:ext>
            </a:extLst>
          </p:cNvPr>
          <p:cNvSpPr>
            <a:spLocks noChangeAspect="1" noChangeArrowheads="1"/>
          </p:cNvSpPr>
          <p:nvPr/>
        </p:nvSpPr>
        <p:spPr bwMode="auto">
          <a:xfrm>
            <a:off x="7776852" y="4723250"/>
            <a:ext cx="607386" cy="501051"/>
          </a:xfrm>
          <a:custGeom>
            <a:avLst/>
            <a:gdLst>
              <a:gd name="T0" fmla="*/ 165666266 w 21600"/>
              <a:gd name="T1" fmla="*/ 0 h 21600"/>
              <a:gd name="T2" fmla="*/ 111181561 w 21600"/>
              <a:gd name="T3" fmla="*/ 29733035 h 21600"/>
              <a:gd name="T4" fmla="*/ 0 w 21600"/>
              <a:gd name="T5" fmla="*/ 86310820 h 21600"/>
              <a:gd name="T6" fmla="*/ 96261000 w 21600"/>
              <a:gd name="T7" fmla="*/ 100301975 h 21600"/>
              <a:gd name="T8" fmla="*/ 192521523 w 21600"/>
              <a:gd name="T9" fmla="*/ 67151240 h 21600"/>
              <a:gd name="T10" fmla="*/ 220141106 w 21600"/>
              <a:gd name="T11" fmla="*/ 29733035 h 21600"/>
              <a:gd name="T12" fmla="*/ 17694720 60000 65536"/>
              <a:gd name="T13" fmla="*/ 11796480 60000 65536"/>
              <a:gd name="T14" fmla="*/ 11796480 60000 65536"/>
              <a:gd name="T15" fmla="*/ 5898240 60000 65536"/>
              <a:gd name="T16" fmla="*/ 0 60000 65536"/>
              <a:gd name="T17" fmla="*/ 0 60000 65536"/>
              <a:gd name="T18" fmla="*/ 0 w 21600"/>
              <a:gd name="T19" fmla="*/ 15573 h 21600"/>
              <a:gd name="T20" fmla="*/ 1889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55" y="0"/>
                </a:moveTo>
                <a:lnTo>
                  <a:pt x="10909" y="6403"/>
                </a:lnTo>
                <a:lnTo>
                  <a:pt x="13619" y="6403"/>
                </a:lnTo>
                <a:lnTo>
                  <a:pt x="13619" y="15573"/>
                </a:lnTo>
                <a:lnTo>
                  <a:pt x="0" y="15573"/>
                </a:lnTo>
                <a:lnTo>
                  <a:pt x="0" y="21600"/>
                </a:lnTo>
                <a:lnTo>
                  <a:pt x="18890" y="21600"/>
                </a:lnTo>
                <a:lnTo>
                  <a:pt x="18890" y="6403"/>
                </a:lnTo>
                <a:lnTo>
                  <a:pt x="21600" y="6403"/>
                </a:lnTo>
                <a:lnTo>
                  <a:pt x="16255" y="0"/>
                </a:lnTo>
                <a:close/>
              </a:path>
            </a:pathLst>
          </a:custGeom>
          <a:solidFill>
            <a:srgbClr val="008000"/>
          </a:solidFill>
          <a:ln w="9525">
            <a:solidFill>
              <a:schemeClr val="tx1"/>
            </a:solidFill>
            <a:miter lim="800000"/>
            <a:headEnd/>
            <a:tailEnd/>
          </a:ln>
        </p:spPr>
        <p:txBody>
          <a:bodyPr wrap="none"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dirty="0"/>
          </a:p>
        </p:txBody>
      </p:sp>
      <p:sp>
        <p:nvSpPr>
          <p:cNvPr id="59" name="AutoShape 23">
            <a:extLst>
              <a:ext uri="{FF2B5EF4-FFF2-40B4-BE49-F238E27FC236}">
                <a16:creationId xmlns:a16="http://schemas.microsoft.com/office/drawing/2014/main" id="{A8CDA2D0-C6CB-FACC-7F1A-659AF114E603}"/>
              </a:ext>
            </a:extLst>
          </p:cNvPr>
          <p:cNvSpPr>
            <a:spLocks noChangeAspect="1" noChangeArrowheads="1"/>
          </p:cNvSpPr>
          <p:nvPr/>
        </p:nvSpPr>
        <p:spPr bwMode="auto">
          <a:xfrm flipV="1">
            <a:off x="7776852" y="2580417"/>
            <a:ext cx="607386" cy="479602"/>
          </a:xfrm>
          <a:custGeom>
            <a:avLst/>
            <a:gdLst>
              <a:gd name="T0" fmla="*/ 165666266 w 21600"/>
              <a:gd name="T1" fmla="*/ 0 h 21600"/>
              <a:gd name="T2" fmla="*/ 111181561 w 21600"/>
              <a:gd name="T3" fmla="*/ 29733035 h 21600"/>
              <a:gd name="T4" fmla="*/ 0 w 21600"/>
              <a:gd name="T5" fmla="*/ 86310820 h 21600"/>
              <a:gd name="T6" fmla="*/ 96261000 w 21600"/>
              <a:gd name="T7" fmla="*/ 100301975 h 21600"/>
              <a:gd name="T8" fmla="*/ 192521523 w 21600"/>
              <a:gd name="T9" fmla="*/ 67151240 h 21600"/>
              <a:gd name="T10" fmla="*/ 220141106 w 21600"/>
              <a:gd name="T11" fmla="*/ 29733035 h 21600"/>
              <a:gd name="T12" fmla="*/ 17694720 60000 65536"/>
              <a:gd name="T13" fmla="*/ 11796480 60000 65536"/>
              <a:gd name="T14" fmla="*/ 11796480 60000 65536"/>
              <a:gd name="T15" fmla="*/ 5898240 60000 65536"/>
              <a:gd name="T16" fmla="*/ 0 60000 65536"/>
              <a:gd name="T17" fmla="*/ 0 60000 65536"/>
              <a:gd name="T18" fmla="*/ 0 w 21600"/>
              <a:gd name="T19" fmla="*/ 15573 h 21600"/>
              <a:gd name="T20" fmla="*/ 1889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55" y="0"/>
                </a:moveTo>
                <a:lnTo>
                  <a:pt x="10909" y="6403"/>
                </a:lnTo>
                <a:lnTo>
                  <a:pt x="13619" y="6403"/>
                </a:lnTo>
                <a:lnTo>
                  <a:pt x="13619" y="15573"/>
                </a:lnTo>
                <a:lnTo>
                  <a:pt x="0" y="15573"/>
                </a:lnTo>
                <a:lnTo>
                  <a:pt x="0" y="21600"/>
                </a:lnTo>
                <a:lnTo>
                  <a:pt x="18890" y="21600"/>
                </a:lnTo>
                <a:lnTo>
                  <a:pt x="18890" y="6403"/>
                </a:lnTo>
                <a:lnTo>
                  <a:pt x="21600" y="6403"/>
                </a:lnTo>
                <a:lnTo>
                  <a:pt x="16255" y="0"/>
                </a:lnTo>
                <a:close/>
              </a:path>
            </a:pathLst>
          </a:custGeom>
          <a:solidFill>
            <a:srgbClr val="008000"/>
          </a:solidFill>
          <a:ln w="9525">
            <a:solidFill>
              <a:schemeClr val="tx1"/>
            </a:solidFill>
            <a:miter lim="800000"/>
            <a:headEnd/>
            <a:tailEnd/>
          </a:ln>
        </p:spPr>
        <p:txBody>
          <a:bodyPr wrap="none"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dirty="0"/>
          </a:p>
        </p:txBody>
      </p:sp>
      <p:sp>
        <p:nvSpPr>
          <p:cNvPr id="60" name="Rectangle 22">
            <a:extLst>
              <a:ext uri="{FF2B5EF4-FFF2-40B4-BE49-F238E27FC236}">
                <a16:creationId xmlns:a16="http://schemas.microsoft.com/office/drawing/2014/main" id="{C700F92E-86B8-0435-0B0C-5BA8E9C61128}"/>
              </a:ext>
            </a:extLst>
          </p:cNvPr>
          <p:cNvSpPr>
            <a:spLocks noChangeArrowheads="1"/>
          </p:cNvSpPr>
          <p:nvPr/>
        </p:nvSpPr>
        <p:spPr bwMode="auto">
          <a:xfrm>
            <a:off x="7756418" y="2236912"/>
            <a:ext cx="64825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buFontTx/>
              <a:buNone/>
            </a:pPr>
            <a:r>
              <a:rPr lang="es-ES_tradnl" altLang="es-ES" sz="1400" dirty="0">
                <a:solidFill>
                  <a:srgbClr val="008000"/>
                </a:solidFill>
              </a:rPr>
              <a:t>Volver</a:t>
            </a:r>
            <a:endParaRPr lang="es-ES" altLang="es-ES" sz="1400" dirty="0">
              <a:solidFill>
                <a:srgbClr val="008000"/>
              </a:solidFill>
            </a:endParaRPr>
          </a:p>
        </p:txBody>
      </p:sp>
      <p:sp>
        <p:nvSpPr>
          <p:cNvPr id="61" name="Rectangle 22">
            <a:extLst>
              <a:ext uri="{FF2B5EF4-FFF2-40B4-BE49-F238E27FC236}">
                <a16:creationId xmlns:a16="http://schemas.microsoft.com/office/drawing/2014/main" id="{E42ABCBB-F9EA-A51D-6BCA-EC51D3B3503B}"/>
              </a:ext>
            </a:extLst>
          </p:cNvPr>
          <p:cNvSpPr>
            <a:spLocks noChangeArrowheads="1"/>
          </p:cNvSpPr>
          <p:nvPr/>
        </p:nvSpPr>
        <p:spPr bwMode="auto">
          <a:xfrm>
            <a:off x="7756418" y="5325471"/>
            <a:ext cx="64825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buFontTx/>
              <a:buNone/>
            </a:pPr>
            <a:r>
              <a:rPr lang="es-ES_tradnl" altLang="es-ES" sz="1400" dirty="0">
                <a:solidFill>
                  <a:srgbClr val="008000"/>
                </a:solidFill>
              </a:rPr>
              <a:t>Volver</a:t>
            </a:r>
            <a:endParaRPr lang="es-ES" altLang="es-ES" sz="1400" dirty="0">
              <a:solidFill>
                <a:srgbClr val="008000"/>
              </a:solidFill>
            </a:endParaRPr>
          </a:p>
        </p:txBody>
      </p:sp>
    </p:spTree>
    <p:extLst>
      <p:ext uri="{BB962C8B-B14F-4D97-AF65-F5344CB8AC3E}">
        <p14:creationId xmlns:p14="http://schemas.microsoft.com/office/powerpoint/2010/main" val="1969177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310055BF-7CF1-0DE8-BE59-EC3802FF0D7E}"/>
              </a:ext>
            </a:extLst>
          </p:cNvPr>
          <p:cNvSpPr txBox="1"/>
          <p:nvPr/>
        </p:nvSpPr>
        <p:spPr>
          <a:xfrm>
            <a:off x="576632" y="537074"/>
            <a:ext cx="2991525" cy="230832"/>
          </a:xfrm>
          <a:prstGeom prst="rect">
            <a:avLst/>
          </a:prstGeom>
          <a:noFill/>
        </p:spPr>
        <p:txBody>
          <a:bodyPr wrap="none" rtlCol="0">
            <a:spAutoFit/>
          </a:bodyPr>
          <a:lstStyle/>
          <a:p>
            <a:r>
              <a:rPr lang="es-ES" sz="900" b="1" dirty="0">
                <a:solidFill>
                  <a:srgbClr val="243746"/>
                </a:solidFill>
                <a:effectLst/>
                <a:latin typeface="Riojana" pitchFamily="2" charset="77"/>
              </a:rPr>
              <a:t> ©La Rioja</a:t>
            </a:r>
            <a:r>
              <a:rPr lang="es-ES" sz="900" dirty="0">
                <a:solidFill>
                  <a:srgbClr val="243746"/>
                </a:solidFill>
                <a:effectLst/>
                <a:latin typeface="Riojana" pitchFamily="2" charset="77"/>
              </a:rPr>
              <a:t>  |  Información y Asistencia a los Contribuyentes</a:t>
            </a:r>
          </a:p>
        </p:txBody>
      </p:sp>
      <p:pic>
        <p:nvPicPr>
          <p:cNvPr id="13" name="Imagen 12">
            <a:extLst>
              <a:ext uri="{FF2B5EF4-FFF2-40B4-BE49-F238E27FC236}">
                <a16:creationId xmlns:a16="http://schemas.microsoft.com/office/drawing/2014/main" id="{9B00F74E-D808-EF22-3738-30FCFD01B131}"/>
              </a:ext>
            </a:extLst>
          </p:cNvPr>
          <p:cNvPicPr>
            <a:picLocks noChangeAspect="1"/>
          </p:cNvPicPr>
          <p:nvPr/>
        </p:nvPicPr>
        <p:blipFill rotWithShape="1">
          <a:blip r:embed="rId3"/>
          <a:srcRect l="774" t="5709" r="924" b="-1"/>
          <a:stretch/>
        </p:blipFill>
        <p:spPr bwMode="auto">
          <a:xfrm>
            <a:off x="382385" y="6096951"/>
            <a:ext cx="4282375" cy="761049"/>
          </a:xfrm>
          <a:prstGeom prst="rect">
            <a:avLst/>
          </a:prstGeom>
          <a:solidFill>
            <a:srgbClr val="74BC1E"/>
          </a:solidFill>
          <a:ln>
            <a:noFill/>
          </a:ln>
          <a:extLst>
            <a:ext uri="{53640926-AAD7-44D8-BBD7-CCE9431645EC}">
              <a14:shadowObscured xmlns:a14="http://schemas.microsoft.com/office/drawing/2010/main"/>
            </a:ext>
          </a:extLst>
        </p:spPr>
      </p:pic>
      <p:pic>
        <p:nvPicPr>
          <p:cNvPr id="15" name="Imagen 14" descr="Logotipo&#10;&#10;Descripción generada automáticamente">
            <a:extLst>
              <a:ext uri="{FF2B5EF4-FFF2-40B4-BE49-F238E27FC236}">
                <a16:creationId xmlns:a16="http://schemas.microsoft.com/office/drawing/2014/main" id="{7DEA34F1-1989-CCCF-A3D9-AF082F052E98}"/>
              </a:ext>
            </a:extLst>
          </p:cNvPr>
          <p:cNvPicPr>
            <a:picLocks noChangeAspect="1"/>
          </p:cNvPicPr>
          <p:nvPr/>
        </p:nvPicPr>
        <p:blipFill>
          <a:blip r:embed="rId4"/>
          <a:stretch>
            <a:fillRect/>
          </a:stretch>
        </p:blipFill>
        <p:spPr>
          <a:xfrm>
            <a:off x="11037359" y="6280395"/>
            <a:ext cx="772256" cy="347637"/>
          </a:xfrm>
          <a:prstGeom prst="rect">
            <a:avLst/>
          </a:prstGeom>
        </p:spPr>
      </p:pic>
      <p:pic>
        <p:nvPicPr>
          <p:cNvPr id="16" name="Imagen 15">
            <a:extLst>
              <a:ext uri="{FF2B5EF4-FFF2-40B4-BE49-F238E27FC236}">
                <a16:creationId xmlns:a16="http://schemas.microsoft.com/office/drawing/2014/main" id="{3E72C59F-CAA3-D8C9-734C-C7DEB2341CD2}"/>
              </a:ext>
            </a:extLst>
          </p:cNvPr>
          <p:cNvPicPr>
            <a:picLocks noChangeAspect="1"/>
          </p:cNvPicPr>
          <p:nvPr/>
        </p:nvPicPr>
        <p:blipFill>
          <a:blip r:embed="rId5"/>
          <a:stretch>
            <a:fillRect/>
          </a:stretch>
        </p:blipFill>
        <p:spPr>
          <a:xfrm>
            <a:off x="10433826" y="5942918"/>
            <a:ext cx="1375789" cy="347637"/>
          </a:xfrm>
          <a:prstGeom prst="rect">
            <a:avLst/>
          </a:prstGeom>
        </p:spPr>
      </p:pic>
      <p:sp>
        <p:nvSpPr>
          <p:cNvPr id="18" name="TextBox 1">
            <a:extLst>
              <a:ext uri="{FF2B5EF4-FFF2-40B4-BE49-F238E27FC236}">
                <a16:creationId xmlns:a16="http://schemas.microsoft.com/office/drawing/2014/main" id="{AB17F3A3-4159-3899-8370-7D748F36A7D7}"/>
              </a:ext>
            </a:extLst>
          </p:cNvPr>
          <p:cNvSpPr txBox="1"/>
          <p:nvPr/>
        </p:nvSpPr>
        <p:spPr>
          <a:xfrm>
            <a:off x="713359" y="954293"/>
            <a:ext cx="5772064" cy="420756"/>
          </a:xfrm>
          <a:prstGeom prst="rect">
            <a:avLst/>
          </a:prstGeom>
          <a:noFill/>
        </p:spPr>
        <p:txBody>
          <a:bodyPr wrap="square" rtlCol="0">
            <a:spAutoFit/>
          </a:bodyPr>
          <a:lstStyle/>
          <a:p>
            <a:pPr>
              <a:lnSpc>
                <a:spcPts val="2500"/>
              </a:lnSpc>
            </a:pPr>
            <a:r>
              <a:rPr lang="es-ES" sz="2600" b="1" dirty="0">
                <a:solidFill>
                  <a:srgbClr val="243746"/>
                </a:solidFill>
                <a:latin typeface="Riojana SemiBold" pitchFamily="2" charset="77"/>
              </a:rPr>
              <a:t>Confección Telemática. Canales</a:t>
            </a:r>
            <a:endParaRPr lang="en-AR" sz="2600" b="1" dirty="0">
              <a:solidFill>
                <a:srgbClr val="243746"/>
              </a:solidFill>
              <a:latin typeface="Riojana SemiBold" pitchFamily="2" charset="77"/>
            </a:endParaRPr>
          </a:p>
        </p:txBody>
      </p:sp>
      <p:sp>
        <p:nvSpPr>
          <p:cNvPr id="8" name="CuadroTexto 7">
            <a:extLst>
              <a:ext uri="{FF2B5EF4-FFF2-40B4-BE49-F238E27FC236}">
                <a16:creationId xmlns:a16="http://schemas.microsoft.com/office/drawing/2014/main" id="{5E75F197-E862-4173-583F-E8FBB67A3DF3}"/>
              </a:ext>
            </a:extLst>
          </p:cNvPr>
          <p:cNvSpPr txBox="1"/>
          <p:nvPr/>
        </p:nvSpPr>
        <p:spPr>
          <a:xfrm>
            <a:off x="713359" y="1367436"/>
            <a:ext cx="10790148" cy="646331"/>
          </a:xfrm>
          <a:prstGeom prst="rect">
            <a:avLst/>
          </a:prstGeom>
          <a:noFill/>
        </p:spPr>
        <p:txBody>
          <a:bodyPr wrap="square" numCol="1">
            <a:spAutoFit/>
          </a:bodyPr>
          <a:lstStyle/>
          <a:p>
            <a:r>
              <a:rPr lang="es-ES" b="1" dirty="0"/>
              <a:t>Menú Importar</a:t>
            </a:r>
            <a:r>
              <a:rPr lang="es-ES" dirty="0"/>
              <a:t>. Permite, en relación a los ficheros </a:t>
            </a:r>
            <a:r>
              <a:rPr lang="es-ES" dirty="0" err="1"/>
              <a:t>xml</a:t>
            </a:r>
            <a:r>
              <a:rPr lang="es-ES" dirty="0"/>
              <a:t> que se han importado para la carga masiva de documentos:</a:t>
            </a:r>
          </a:p>
        </p:txBody>
      </p:sp>
      <p:pic>
        <p:nvPicPr>
          <p:cNvPr id="4" name="Imagen 3">
            <a:extLst>
              <a:ext uri="{FF2B5EF4-FFF2-40B4-BE49-F238E27FC236}">
                <a16:creationId xmlns:a16="http://schemas.microsoft.com/office/drawing/2014/main" id="{3D881602-BE50-ED6E-73A9-EC25A2D7F335}"/>
              </a:ext>
            </a:extLst>
          </p:cNvPr>
          <p:cNvPicPr>
            <a:picLocks noChangeAspect="1"/>
          </p:cNvPicPr>
          <p:nvPr/>
        </p:nvPicPr>
        <p:blipFill>
          <a:blip r:embed="rId6"/>
          <a:stretch>
            <a:fillRect/>
          </a:stretch>
        </p:blipFill>
        <p:spPr>
          <a:xfrm>
            <a:off x="4259179" y="2204479"/>
            <a:ext cx="4620710" cy="1703015"/>
          </a:xfrm>
          <a:prstGeom prst="rect">
            <a:avLst/>
          </a:prstGeom>
        </p:spPr>
      </p:pic>
      <p:sp>
        <p:nvSpPr>
          <p:cNvPr id="9" name="CuadroTexto 8">
            <a:extLst>
              <a:ext uri="{FF2B5EF4-FFF2-40B4-BE49-F238E27FC236}">
                <a16:creationId xmlns:a16="http://schemas.microsoft.com/office/drawing/2014/main" id="{9CD00DD5-EE86-FCAA-257C-490AE6916A7C}"/>
              </a:ext>
            </a:extLst>
          </p:cNvPr>
          <p:cNvSpPr txBox="1"/>
          <p:nvPr/>
        </p:nvSpPr>
        <p:spPr>
          <a:xfrm>
            <a:off x="833187" y="2059266"/>
            <a:ext cx="4047026" cy="646331"/>
          </a:xfrm>
          <a:prstGeom prst="rect">
            <a:avLst/>
          </a:prstGeom>
          <a:noFill/>
        </p:spPr>
        <p:txBody>
          <a:bodyPr wrap="square">
            <a:spAutoFit/>
          </a:bodyPr>
          <a:lstStyle/>
          <a:p>
            <a:pPr marL="285750" indent="-285750">
              <a:buFont typeface="Arial" panose="020B0604020202020204" pitchFamily="34" charset="0"/>
              <a:buChar char="•"/>
            </a:pPr>
            <a:r>
              <a:rPr lang="es-ES" dirty="0"/>
              <a:t>Consultar ficheros importados previamente​</a:t>
            </a:r>
          </a:p>
        </p:txBody>
      </p:sp>
      <p:sp>
        <p:nvSpPr>
          <p:cNvPr id="10" name="CuadroTexto 9">
            <a:extLst>
              <a:ext uri="{FF2B5EF4-FFF2-40B4-BE49-F238E27FC236}">
                <a16:creationId xmlns:a16="http://schemas.microsoft.com/office/drawing/2014/main" id="{AA970733-0119-3C77-7A16-81F0352EA2A9}"/>
              </a:ext>
            </a:extLst>
          </p:cNvPr>
          <p:cNvSpPr txBox="1"/>
          <p:nvPr/>
        </p:nvSpPr>
        <p:spPr>
          <a:xfrm>
            <a:off x="833187" y="4521068"/>
            <a:ext cx="3425992" cy="369332"/>
          </a:xfrm>
          <a:prstGeom prst="rect">
            <a:avLst/>
          </a:prstGeom>
          <a:noFill/>
        </p:spPr>
        <p:txBody>
          <a:bodyPr wrap="square">
            <a:spAutoFit/>
          </a:bodyPr>
          <a:lstStyle/>
          <a:p>
            <a:pPr marL="285750" indent="-285750">
              <a:buFont typeface="Arial" panose="020B0604020202020204" pitchFamily="34" charset="0"/>
              <a:buChar char="•"/>
            </a:pPr>
            <a:r>
              <a:rPr lang="es-ES" dirty="0"/>
              <a:t>Importar ficheros nuevos</a:t>
            </a:r>
          </a:p>
        </p:txBody>
      </p:sp>
      <p:pic>
        <p:nvPicPr>
          <p:cNvPr id="12" name="Imagen 11">
            <a:extLst>
              <a:ext uri="{FF2B5EF4-FFF2-40B4-BE49-F238E27FC236}">
                <a16:creationId xmlns:a16="http://schemas.microsoft.com/office/drawing/2014/main" id="{6D4B4765-BFF2-D1A8-EE0D-7834CF917445}"/>
              </a:ext>
            </a:extLst>
          </p:cNvPr>
          <p:cNvPicPr>
            <a:picLocks noChangeAspect="1"/>
          </p:cNvPicPr>
          <p:nvPr/>
        </p:nvPicPr>
        <p:blipFill>
          <a:blip r:embed="rId7"/>
          <a:stretch>
            <a:fillRect/>
          </a:stretch>
        </p:blipFill>
        <p:spPr>
          <a:xfrm>
            <a:off x="4259180" y="4179848"/>
            <a:ext cx="4620710" cy="1917103"/>
          </a:xfrm>
          <a:prstGeom prst="rect">
            <a:avLst/>
          </a:prstGeom>
        </p:spPr>
      </p:pic>
    </p:spTree>
    <p:extLst>
      <p:ext uri="{BB962C8B-B14F-4D97-AF65-F5344CB8AC3E}">
        <p14:creationId xmlns:p14="http://schemas.microsoft.com/office/powerpoint/2010/main" val="3321244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310055BF-7CF1-0DE8-BE59-EC3802FF0D7E}"/>
              </a:ext>
            </a:extLst>
          </p:cNvPr>
          <p:cNvSpPr txBox="1"/>
          <p:nvPr/>
        </p:nvSpPr>
        <p:spPr>
          <a:xfrm>
            <a:off x="576632" y="537074"/>
            <a:ext cx="2991525" cy="230832"/>
          </a:xfrm>
          <a:prstGeom prst="rect">
            <a:avLst/>
          </a:prstGeom>
          <a:noFill/>
        </p:spPr>
        <p:txBody>
          <a:bodyPr wrap="none" rtlCol="0">
            <a:spAutoFit/>
          </a:bodyPr>
          <a:lstStyle/>
          <a:p>
            <a:r>
              <a:rPr lang="es-ES" sz="900" b="1" dirty="0">
                <a:solidFill>
                  <a:srgbClr val="243746"/>
                </a:solidFill>
                <a:effectLst/>
                <a:latin typeface="Riojana" pitchFamily="2" charset="77"/>
              </a:rPr>
              <a:t> ©La Rioja</a:t>
            </a:r>
            <a:r>
              <a:rPr lang="es-ES" sz="900" dirty="0">
                <a:solidFill>
                  <a:srgbClr val="243746"/>
                </a:solidFill>
                <a:effectLst/>
                <a:latin typeface="Riojana" pitchFamily="2" charset="77"/>
              </a:rPr>
              <a:t>  |  Información y Asistencia a los Contribuyentes</a:t>
            </a:r>
          </a:p>
        </p:txBody>
      </p:sp>
      <p:pic>
        <p:nvPicPr>
          <p:cNvPr id="13" name="Imagen 12">
            <a:extLst>
              <a:ext uri="{FF2B5EF4-FFF2-40B4-BE49-F238E27FC236}">
                <a16:creationId xmlns:a16="http://schemas.microsoft.com/office/drawing/2014/main" id="{9B00F74E-D808-EF22-3738-30FCFD01B131}"/>
              </a:ext>
            </a:extLst>
          </p:cNvPr>
          <p:cNvPicPr>
            <a:picLocks noChangeAspect="1"/>
          </p:cNvPicPr>
          <p:nvPr/>
        </p:nvPicPr>
        <p:blipFill rotWithShape="1">
          <a:blip r:embed="rId3"/>
          <a:srcRect l="774" t="5709" r="924" b="-1"/>
          <a:stretch/>
        </p:blipFill>
        <p:spPr bwMode="auto">
          <a:xfrm>
            <a:off x="382385" y="6096951"/>
            <a:ext cx="4282375" cy="761049"/>
          </a:xfrm>
          <a:prstGeom prst="rect">
            <a:avLst/>
          </a:prstGeom>
          <a:solidFill>
            <a:srgbClr val="74BC1E"/>
          </a:solidFill>
          <a:ln>
            <a:noFill/>
          </a:ln>
          <a:extLst>
            <a:ext uri="{53640926-AAD7-44D8-BBD7-CCE9431645EC}">
              <a14:shadowObscured xmlns:a14="http://schemas.microsoft.com/office/drawing/2010/main"/>
            </a:ext>
          </a:extLst>
        </p:spPr>
      </p:pic>
      <p:pic>
        <p:nvPicPr>
          <p:cNvPr id="15" name="Imagen 14" descr="Logotipo&#10;&#10;Descripción generada automáticamente">
            <a:extLst>
              <a:ext uri="{FF2B5EF4-FFF2-40B4-BE49-F238E27FC236}">
                <a16:creationId xmlns:a16="http://schemas.microsoft.com/office/drawing/2014/main" id="{7DEA34F1-1989-CCCF-A3D9-AF082F052E98}"/>
              </a:ext>
            </a:extLst>
          </p:cNvPr>
          <p:cNvPicPr>
            <a:picLocks noChangeAspect="1"/>
          </p:cNvPicPr>
          <p:nvPr/>
        </p:nvPicPr>
        <p:blipFill>
          <a:blip r:embed="rId4"/>
          <a:stretch>
            <a:fillRect/>
          </a:stretch>
        </p:blipFill>
        <p:spPr>
          <a:xfrm>
            <a:off x="11037359" y="6280395"/>
            <a:ext cx="772256" cy="347637"/>
          </a:xfrm>
          <a:prstGeom prst="rect">
            <a:avLst/>
          </a:prstGeom>
        </p:spPr>
      </p:pic>
      <p:pic>
        <p:nvPicPr>
          <p:cNvPr id="16" name="Imagen 15">
            <a:extLst>
              <a:ext uri="{FF2B5EF4-FFF2-40B4-BE49-F238E27FC236}">
                <a16:creationId xmlns:a16="http://schemas.microsoft.com/office/drawing/2014/main" id="{3E72C59F-CAA3-D8C9-734C-C7DEB2341CD2}"/>
              </a:ext>
            </a:extLst>
          </p:cNvPr>
          <p:cNvPicPr>
            <a:picLocks noChangeAspect="1"/>
          </p:cNvPicPr>
          <p:nvPr/>
        </p:nvPicPr>
        <p:blipFill>
          <a:blip r:embed="rId5"/>
          <a:stretch>
            <a:fillRect/>
          </a:stretch>
        </p:blipFill>
        <p:spPr>
          <a:xfrm>
            <a:off x="10433826" y="5942918"/>
            <a:ext cx="1375789" cy="347637"/>
          </a:xfrm>
          <a:prstGeom prst="rect">
            <a:avLst/>
          </a:prstGeom>
        </p:spPr>
      </p:pic>
      <p:sp>
        <p:nvSpPr>
          <p:cNvPr id="18" name="TextBox 1">
            <a:extLst>
              <a:ext uri="{FF2B5EF4-FFF2-40B4-BE49-F238E27FC236}">
                <a16:creationId xmlns:a16="http://schemas.microsoft.com/office/drawing/2014/main" id="{AB17F3A3-4159-3899-8370-7D748F36A7D7}"/>
              </a:ext>
            </a:extLst>
          </p:cNvPr>
          <p:cNvSpPr txBox="1"/>
          <p:nvPr/>
        </p:nvSpPr>
        <p:spPr>
          <a:xfrm>
            <a:off x="713359" y="954293"/>
            <a:ext cx="5772064" cy="420756"/>
          </a:xfrm>
          <a:prstGeom prst="rect">
            <a:avLst/>
          </a:prstGeom>
          <a:noFill/>
        </p:spPr>
        <p:txBody>
          <a:bodyPr wrap="square" rtlCol="0">
            <a:spAutoFit/>
          </a:bodyPr>
          <a:lstStyle/>
          <a:p>
            <a:pPr>
              <a:lnSpc>
                <a:spcPts val="2500"/>
              </a:lnSpc>
            </a:pPr>
            <a:r>
              <a:rPr lang="es-ES" sz="2600" b="1" dirty="0">
                <a:solidFill>
                  <a:srgbClr val="243746"/>
                </a:solidFill>
                <a:latin typeface="Riojana SemiBold" pitchFamily="2" charset="77"/>
              </a:rPr>
              <a:t>Confección Telemática. Canales</a:t>
            </a:r>
            <a:endParaRPr lang="en-AR" sz="2600" b="1" dirty="0">
              <a:solidFill>
                <a:srgbClr val="243746"/>
              </a:solidFill>
              <a:latin typeface="Riojana SemiBold" pitchFamily="2" charset="77"/>
            </a:endParaRPr>
          </a:p>
        </p:txBody>
      </p:sp>
      <p:sp>
        <p:nvSpPr>
          <p:cNvPr id="8" name="CuadroTexto 7">
            <a:extLst>
              <a:ext uri="{FF2B5EF4-FFF2-40B4-BE49-F238E27FC236}">
                <a16:creationId xmlns:a16="http://schemas.microsoft.com/office/drawing/2014/main" id="{5E75F197-E862-4173-583F-E8FBB67A3DF3}"/>
              </a:ext>
            </a:extLst>
          </p:cNvPr>
          <p:cNvSpPr txBox="1"/>
          <p:nvPr/>
        </p:nvSpPr>
        <p:spPr>
          <a:xfrm>
            <a:off x="713359" y="1367436"/>
            <a:ext cx="10790148" cy="646331"/>
          </a:xfrm>
          <a:prstGeom prst="rect">
            <a:avLst/>
          </a:prstGeom>
          <a:noFill/>
        </p:spPr>
        <p:txBody>
          <a:bodyPr wrap="square" numCol="1">
            <a:spAutoFit/>
          </a:bodyPr>
          <a:lstStyle/>
          <a:p>
            <a:r>
              <a:rPr lang="es-ES" b="1" dirty="0"/>
              <a:t>Menú Administración</a:t>
            </a:r>
            <a:r>
              <a:rPr lang="es-ES" dirty="0"/>
              <a:t>. En el perfil Particular no nos muestra opciones, sólo aparece para el perfil Gestoría/Profesional. </a:t>
            </a:r>
          </a:p>
        </p:txBody>
      </p:sp>
      <p:pic>
        <p:nvPicPr>
          <p:cNvPr id="4" name="Imagen 3">
            <a:extLst>
              <a:ext uri="{FF2B5EF4-FFF2-40B4-BE49-F238E27FC236}">
                <a16:creationId xmlns:a16="http://schemas.microsoft.com/office/drawing/2014/main" id="{3D881602-BE50-ED6E-73A9-EC25A2D7F335}"/>
              </a:ext>
            </a:extLst>
          </p:cNvPr>
          <p:cNvPicPr>
            <a:picLocks noChangeAspect="1"/>
          </p:cNvPicPr>
          <p:nvPr/>
        </p:nvPicPr>
        <p:blipFill>
          <a:blip r:embed="rId6"/>
          <a:srcRect/>
          <a:stretch/>
        </p:blipFill>
        <p:spPr>
          <a:xfrm>
            <a:off x="4664760" y="2045789"/>
            <a:ext cx="2914641" cy="1057524"/>
          </a:xfrm>
          <a:prstGeom prst="rect">
            <a:avLst/>
          </a:prstGeom>
        </p:spPr>
      </p:pic>
      <p:sp>
        <p:nvSpPr>
          <p:cNvPr id="9" name="CuadroTexto 8">
            <a:extLst>
              <a:ext uri="{FF2B5EF4-FFF2-40B4-BE49-F238E27FC236}">
                <a16:creationId xmlns:a16="http://schemas.microsoft.com/office/drawing/2014/main" id="{9CD00DD5-EE86-FCAA-257C-490AE6916A7C}"/>
              </a:ext>
            </a:extLst>
          </p:cNvPr>
          <p:cNvSpPr txBox="1"/>
          <p:nvPr/>
        </p:nvSpPr>
        <p:spPr>
          <a:xfrm>
            <a:off x="833186" y="2059266"/>
            <a:ext cx="3425993" cy="1200329"/>
          </a:xfrm>
          <a:prstGeom prst="rect">
            <a:avLst/>
          </a:prstGeom>
          <a:noFill/>
        </p:spPr>
        <p:txBody>
          <a:bodyPr wrap="square">
            <a:spAutoFit/>
          </a:bodyPr>
          <a:lstStyle/>
          <a:p>
            <a:pPr marL="285750" indent="-285750">
              <a:buFont typeface="Arial" panose="020B0604020202020204" pitchFamily="34" charset="0"/>
              <a:buChar char="•"/>
            </a:pPr>
            <a:r>
              <a:rPr lang="es-ES" dirty="0"/>
              <a:t>Gestión de usuarios: Permite la Gestión de Usuarios para la Autorización con la que se está operando</a:t>
            </a:r>
          </a:p>
        </p:txBody>
      </p:sp>
      <p:sp>
        <p:nvSpPr>
          <p:cNvPr id="10" name="CuadroTexto 9">
            <a:extLst>
              <a:ext uri="{FF2B5EF4-FFF2-40B4-BE49-F238E27FC236}">
                <a16:creationId xmlns:a16="http://schemas.microsoft.com/office/drawing/2014/main" id="{AA970733-0119-3C77-7A16-81F0352EA2A9}"/>
              </a:ext>
            </a:extLst>
          </p:cNvPr>
          <p:cNvSpPr txBox="1"/>
          <p:nvPr/>
        </p:nvSpPr>
        <p:spPr>
          <a:xfrm>
            <a:off x="833187" y="3481662"/>
            <a:ext cx="3425992" cy="369332"/>
          </a:xfrm>
          <a:prstGeom prst="rect">
            <a:avLst/>
          </a:prstGeom>
          <a:noFill/>
        </p:spPr>
        <p:txBody>
          <a:bodyPr wrap="square">
            <a:spAutoFit/>
          </a:bodyPr>
          <a:lstStyle/>
          <a:p>
            <a:pPr marL="285750" indent="-285750">
              <a:buFont typeface="Arial" panose="020B0604020202020204" pitchFamily="34" charset="0"/>
              <a:buChar char="•"/>
            </a:pPr>
            <a:r>
              <a:rPr lang="es-ES" dirty="0"/>
              <a:t>Cambiar autorización</a:t>
            </a:r>
          </a:p>
        </p:txBody>
      </p:sp>
      <p:pic>
        <p:nvPicPr>
          <p:cNvPr id="12" name="Imagen 11">
            <a:extLst>
              <a:ext uri="{FF2B5EF4-FFF2-40B4-BE49-F238E27FC236}">
                <a16:creationId xmlns:a16="http://schemas.microsoft.com/office/drawing/2014/main" id="{6D4B4765-BFF2-D1A8-EE0D-7834CF917445}"/>
              </a:ext>
            </a:extLst>
          </p:cNvPr>
          <p:cNvPicPr>
            <a:picLocks noChangeAspect="1"/>
          </p:cNvPicPr>
          <p:nvPr/>
        </p:nvPicPr>
        <p:blipFill>
          <a:blip r:embed="rId7"/>
          <a:srcRect/>
          <a:stretch/>
        </p:blipFill>
        <p:spPr>
          <a:xfrm>
            <a:off x="4664760" y="3316556"/>
            <a:ext cx="2914641" cy="1361717"/>
          </a:xfrm>
          <a:prstGeom prst="rect">
            <a:avLst/>
          </a:prstGeom>
        </p:spPr>
      </p:pic>
      <p:pic>
        <p:nvPicPr>
          <p:cNvPr id="14" name="Imagen 13">
            <a:extLst>
              <a:ext uri="{FF2B5EF4-FFF2-40B4-BE49-F238E27FC236}">
                <a16:creationId xmlns:a16="http://schemas.microsoft.com/office/drawing/2014/main" id="{CFC2CE62-C1A7-2547-9165-5805188F4BBE}"/>
              </a:ext>
            </a:extLst>
          </p:cNvPr>
          <p:cNvPicPr>
            <a:picLocks noChangeAspect="1"/>
          </p:cNvPicPr>
          <p:nvPr/>
        </p:nvPicPr>
        <p:blipFill>
          <a:blip r:embed="rId8"/>
          <a:stretch>
            <a:fillRect/>
          </a:stretch>
        </p:blipFill>
        <p:spPr>
          <a:xfrm>
            <a:off x="4734036" y="4769941"/>
            <a:ext cx="2914641" cy="1563570"/>
          </a:xfrm>
          <a:prstGeom prst="rect">
            <a:avLst/>
          </a:prstGeom>
        </p:spPr>
      </p:pic>
      <p:sp>
        <p:nvSpPr>
          <p:cNvPr id="19" name="CuadroTexto 18">
            <a:extLst>
              <a:ext uri="{FF2B5EF4-FFF2-40B4-BE49-F238E27FC236}">
                <a16:creationId xmlns:a16="http://schemas.microsoft.com/office/drawing/2014/main" id="{E60B0454-EC9D-D672-3989-BEB9CCCDAC19}"/>
              </a:ext>
            </a:extLst>
          </p:cNvPr>
          <p:cNvSpPr txBox="1"/>
          <p:nvPr/>
        </p:nvSpPr>
        <p:spPr>
          <a:xfrm>
            <a:off x="833187" y="4943456"/>
            <a:ext cx="3425992" cy="369332"/>
          </a:xfrm>
          <a:prstGeom prst="rect">
            <a:avLst/>
          </a:prstGeom>
          <a:noFill/>
        </p:spPr>
        <p:txBody>
          <a:bodyPr wrap="square">
            <a:spAutoFit/>
          </a:bodyPr>
          <a:lstStyle/>
          <a:p>
            <a:pPr marL="285750" indent="-285750">
              <a:buFont typeface="Arial" panose="020B0604020202020204" pitchFamily="34" charset="0"/>
              <a:buChar char="•"/>
            </a:pPr>
            <a:r>
              <a:rPr lang="es-ES" dirty="0"/>
              <a:t>Consultar autorización</a:t>
            </a:r>
          </a:p>
        </p:txBody>
      </p:sp>
    </p:spTree>
    <p:extLst>
      <p:ext uri="{BB962C8B-B14F-4D97-AF65-F5344CB8AC3E}">
        <p14:creationId xmlns:p14="http://schemas.microsoft.com/office/powerpoint/2010/main" val="2169121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310055BF-7CF1-0DE8-BE59-EC3802FF0D7E}"/>
              </a:ext>
            </a:extLst>
          </p:cNvPr>
          <p:cNvSpPr txBox="1"/>
          <p:nvPr/>
        </p:nvSpPr>
        <p:spPr>
          <a:xfrm>
            <a:off x="576632" y="537074"/>
            <a:ext cx="2991525" cy="230832"/>
          </a:xfrm>
          <a:prstGeom prst="rect">
            <a:avLst/>
          </a:prstGeom>
          <a:noFill/>
        </p:spPr>
        <p:txBody>
          <a:bodyPr wrap="none" rtlCol="0">
            <a:spAutoFit/>
          </a:bodyPr>
          <a:lstStyle/>
          <a:p>
            <a:r>
              <a:rPr lang="es-ES" sz="900" b="1" dirty="0">
                <a:solidFill>
                  <a:srgbClr val="243746"/>
                </a:solidFill>
                <a:effectLst/>
                <a:latin typeface="Riojana" pitchFamily="2" charset="77"/>
              </a:rPr>
              <a:t> ©La Rioja</a:t>
            </a:r>
            <a:r>
              <a:rPr lang="es-ES" sz="900" dirty="0">
                <a:solidFill>
                  <a:srgbClr val="243746"/>
                </a:solidFill>
                <a:effectLst/>
                <a:latin typeface="Riojana" pitchFamily="2" charset="77"/>
              </a:rPr>
              <a:t>  |  Información y Asistencia a los Contribuyentes</a:t>
            </a:r>
          </a:p>
        </p:txBody>
      </p:sp>
      <p:pic>
        <p:nvPicPr>
          <p:cNvPr id="13" name="Imagen 12">
            <a:extLst>
              <a:ext uri="{FF2B5EF4-FFF2-40B4-BE49-F238E27FC236}">
                <a16:creationId xmlns:a16="http://schemas.microsoft.com/office/drawing/2014/main" id="{9B00F74E-D808-EF22-3738-30FCFD01B131}"/>
              </a:ext>
            </a:extLst>
          </p:cNvPr>
          <p:cNvPicPr>
            <a:picLocks noChangeAspect="1"/>
          </p:cNvPicPr>
          <p:nvPr/>
        </p:nvPicPr>
        <p:blipFill rotWithShape="1">
          <a:blip r:embed="rId3"/>
          <a:srcRect l="774" t="5709" r="924" b="-1"/>
          <a:stretch/>
        </p:blipFill>
        <p:spPr bwMode="auto">
          <a:xfrm>
            <a:off x="382385" y="6096951"/>
            <a:ext cx="4282375" cy="761049"/>
          </a:xfrm>
          <a:prstGeom prst="rect">
            <a:avLst/>
          </a:prstGeom>
          <a:solidFill>
            <a:srgbClr val="74BC1E"/>
          </a:solidFill>
          <a:ln>
            <a:noFill/>
          </a:ln>
          <a:extLst>
            <a:ext uri="{53640926-AAD7-44D8-BBD7-CCE9431645EC}">
              <a14:shadowObscured xmlns:a14="http://schemas.microsoft.com/office/drawing/2010/main"/>
            </a:ext>
          </a:extLst>
        </p:spPr>
      </p:pic>
      <p:pic>
        <p:nvPicPr>
          <p:cNvPr id="15" name="Imagen 14" descr="Logotipo&#10;&#10;Descripción generada automáticamente">
            <a:extLst>
              <a:ext uri="{FF2B5EF4-FFF2-40B4-BE49-F238E27FC236}">
                <a16:creationId xmlns:a16="http://schemas.microsoft.com/office/drawing/2014/main" id="{7DEA34F1-1989-CCCF-A3D9-AF082F052E98}"/>
              </a:ext>
            </a:extLst>
          </p:cNvPr>
          <p:cNvPicPr>
            <a:picLocks noChangeAspect="1"/>
          </p:cNvPicPr>
          <p:nvPr/>
        </p:nvPicPr>
        <p:blipFill>
          <a:blip r:embed="rId4"/>
          <a:stretch>
            <a:fillRect/>
          </a:stretch>
        </p:blipFill>
        <p:spPr>
          <a:xfrm>
            <a:off x="11037359" y="6280395"/>
            <a:ext cx="772256" cy="347637"/>
          </a:xfrm>
          <a:prstGeom prst="rect">
            <a:avLst/>
          </a:prstGeom>
        </p:spPr>
      </p:pic>
      <p:pic>
        <p:nvPicPr>
          <p:cNvPr id="16" name="Imagen 15">
            <a:extLst>
              <a:ext uri="{FF2B5EF4-FFF2-40B4-BE49-F238E27FC236}">
                <a16:creationId xmlns:a16="http://schemas.microsoft.com/office/drawing/2014/main" id="{3E72C59F-CAA3-D8C9-734C-C7DEB2341CD2}"/>
              </a:ext>
            </a:extLst>
          </p:cNvPr>
          <p:cNvPicPr>
            <a:picLocks noChangeAspect="1"/>
          </p:cNvPicPr>
          <p:nvPr/>
        </p:nvPicPr>
        <p:blipFill>
          <a:blip r:embed="rId5"/>
          <a:stretch>
            <a:fillRect/>
          </a:stretch>
        </p:blipFill>
        <p:spPr>
          <a:xfrm>
            <a:off x="10433826" y="5942918"/>
            <a:ext cx="1375789" cy="347637"/>
          </a:xfrm>
          <a:prstGeom prst="rect">
            <a:avLst/>
          </a:prstGeom>
        </p:spPr>
      </p:pic>
      <p:sp>
        <p:nvSpPr>
          <p:cNvPr id="18" name="TextBox 1">
            <a:extLst>
              <a:ext uri="{FF2B5EF4-FFF2-40B4-BE49-F238E27FC236}">
                <a16:creationId xmlns:a16="http://schemas.microsoft.com/office/drawing/2014/main" id="{AB17F3A3-4159-3899-8370-7D748F36A7D7}"/>
              </a:ext>
            </a:extLst>
          </p:cNvPr>
          <p:cNvSpPr txBox="1"/>
          <p:nvPr/>
        </p:nvSpPr>
        <p:spPr>
          <a:xfrm>
            <a:off x="713359" y="954293"/>
            <a:ext cx="5772064" cy="420756"/>
          </a:xfrm>
          <a:prstGeom prst="rect">
            <a:avLst/>
          </a:prstGeom>
          <a:noFill/>
        </p:spPr>
        <p:txBody>
          <a:bodyPr wrap="square" rtlCol="0">
            <a:spAutoFit/>
          </a:bodyPr>
          <a:lstStyle/>
          <a:p>
            <a:pPr>
              <a:lnSpc>
                <a:spcPts val="2500"/>
              </a:lnSpc>
            </a:pPr>
            <a:r>
              <a:rPr lang="es-ES" sz="2600" b="1" dirty="0">
                <a:solidFill>
                  <a:srgbClr val="243746"/>
                </a:solidFill>
                <a:latin typeface="Riojana SemiBold" pitchFamily="2" charset="77"/>
              </a:rPr>
              <a:t>Confección Telemática. Canales</a:t>
            </a:r>
            <a:endParaRPr lang="en-AR" sz="2600" b="1" dirty="0">
              <a:solidFill>
                <a:srgbClr val="243746"/>
              </a:solidFill>
              <a:latin typeface="Riojana SemiBold" pitchFamily="2" charset="77"/>
            </a:endParaRPr>
          </a:p>
        </p:txBody>
      </p:sp>
      <p:sp>
        <p:nvSpPr>
          <p:cNvPr id="8" name="CuadroTexto 7">
            <a:extLst>
              <a:ext uri="{FF2B5EF4-FFF2-40B4-BE49-F238E27FC236}">
                <a16:creationId xmlns:a16="http://schemas.microsoft.com/office/drawing/2014/main" id="{5E75F197-E862-4173-583F-E8FBB67A3DF3}"/>
              </a:ext>
            </a:extLst>
          </p:cNvPr>
          <p:cNvSpPr txBox="1"/>
          <p:nvPr/>
        </p:nvSpPr>
        <p:spPr>
          <a:xfrm>
            <a:off x="713359" y="1367436"/>
            <a:ext cx="10790148" cy="1754326"/>
          </a:xfrm>
          <a:prstGeom prst="rect">
            <a:avLst/>
          </a:prstGeom>
          <a:noFill/>
        </p:spPr>
        <p:txBody>
          <a:bodyPr wrap="square" numCol="1">
            <a:spAutoFit/>
          </a:bodyPr>
          <a:lstStyle/>
          <a:p>
            <a:r>
              <a:rPr lang="es-ES" b="1" dirty="0"/>
              <a:t>Menú Diligencias</a:t>
            </a:r>
            <a:r>
              <a:rPr lang="es-ES" dirty="0"/>
              <a:t>. Permite una vez efectuada la presentación telemática de los documentos, expedir las diligencias de presentación. ​</a:t>
            </a:r>
          </a:p>
          <a:p>
            <a:r>
              <a:rPr lang="es-ES" dirty="0"/>
              <a:t>La diligencia de presentación certifica que se ha recibido por vía telemática copia simple electrónica del documento público, así como la autoliquidación, con o sin ingreso. La diligencia que genera el sistema dependerá de si se acompaña el documento con la copia electrónica de la escritura notarial o de documentación complementaria requerida</a:t>
            </a:r>
          </a:p>
        </p:txBody>
      </p:sp>
      <p:pic>
        <p:nvPicPr>
          <p:cNvPr id="3" name="Imagen 2">
            <a:extLst>
              <a:ext uri="{FF2B5EF4-FFF2-40B4-BE49-F238E27FC236}">
                <a16:creationId xmlns:a16="http://schemas.microsoft.com/office/drawing/2014/main" id="{7C8F83F7-0C14-A3E5-7F40-21FB071988E6}"/>
              </a:ext>
            </a:extLst>
          </p:cNvPr>
          <p:cNvPicPr>
            <a:picLocks noChangeAspect="1"/>
          </p:cNvPicPr>
          <p:nvPr/>
        </p:nvPicPr>
        <p:blipFill>
          <a:blip r:embed="rId6"/>
          <a:stretch>
            <a:fillRect/>
          </a:stretch>
        </p:blipFill>
        <p:spPr>
          <a:xfrm>
            <a:off x="2523572" y="3159669"/>
            <a:ext cx="6837947" cy="2381137"/>
          </a:xfrm>
          <a:prstGeom prst="rect">
            <a:avLst/>
          </a:prstGeom>
        </p:spPr>
      </p:pic>
    </p:spTree>
    <p:extLst>
      <p:ext uri="{BB962C8B-B14F-4D97-AF65-F5344CB8AC3E}">
        <p14:creationId xmlns:p14="http://schemas.microsoft.com/office/powerpoint/2010/main" val="4878447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310055BF-7CF1-0DE8-BE59-EC3802FF0D7E}"/>
              </a:ext>
            </a:extLst>
          </p:cNvPr>
          <p:cNvSpPr txBox="1"/>
          <p:nvPr/>
        </p:nvSpPr>
        <p:spPr>
          <a:xfrm>
            <a:off x="576632" y="537074"/>
            <a:ext cx="2991525" cy="230832"/>
          </a:xfrm>
          <a:prstGeom prst="rect">
            <a:avLst/>
          </a:prstGeom>
          <a:noFill/>
        </p:spPr>
        <p:txBody>
          <a:bodyPr wrap="none" rtlCol="0">
            <a:spAutoFit/>
          </a:bodyPr>
          <a:lstStyle/>
          <a:p>
            <a:r>
              <a:rPr lang="es-ES" sz="900" b="1" dirty="0">
                <a:solidFill>
                  <a:srgbClr val="243746"/>
                </a:solidFill>
                <a:effectLst/>
                <a:latin typeface="Riojana" pitchFamily="2" charset="77"/>
              </a:rPr>
              <a:t> ©La Rioja</a:t>
            </a:r>
            <a:r>
              <a:rPr lang="es-ES" sz="900" dirty="0">
                <a:solidFill>
                  <a:srgbClr val="243746"/>
                </a:solidFill>
                <a:effectLst/>
                <a:latin typeface="Riojana" pitchFamily="2" charset="77"/>
              </a:rPr>
              <a:t>  |  Información y Asistencia a los Contribuyentes</a:t>
            </a:r>
          </a:p>
        </p:txBody>
      </p:sp>
      <p:pic>
        <p:nvPicPr>
          <p:cNvPr id="15" name="Imagen 14" descr="Logotipo&#10;&#10;Descripción generada automáticamente">
            <a:extLst>
              <a:ext uri="{FF2B5EF4-FFF2-40B4-BE49-F238E27FC236}">
                <a16:creationId xmlns:a16="http://schemas.microsoft.com/office/drawing/2014/main" id="{7DEA34F1-1989-CCCF-A3D9-AF082F052E98}"/>
              </a:ext>
            </a:extLst>
          </p:cNvPr>
          <p:cNvPicPr>
            <a:picLocks noChangeAspect="1"/>
          </p:cNvPicPr>
          <p:nvPr/>
        </p:nvPicPr>
        <p:blipFill>
          <a:blip r:embed="rId3"/>
          <a:stretch>
            <a:fillRect/>
          </a:stretch>
        </p:blipFill>
        <p:spPr>
          <a:xfrm>
            <a:off x="11037359" y="6280395"/>
            <a:ext cx="772256" cy="347637"/>
          </a:xfrm>
          <a:prstGeom prst="rect">
            <a:avLst/>
          </a:prstGeom>
        </p:spPr>
      </p:pic>
      <p:pic>
        <p:nvPicPr>
          <p:cNvPr id="16" name="Imagen 15">
            <a:extLst>
              <a:ext uri="{FF2B5EF4-FFF2-40B4-BE49-F238E27FC236}">
                <a16:creationId xmlns:a16="http://schemas.microsoft.com/office/drawing/2014/main" id="{3E72C59F-CAA3-D8C9-734C-C7DEB2341CD2}"/>
              </a:ext>
            </a:extLst>
          </p:cNvPr>
          <p:cNvPicPr>
            <a:picLocks noChangeAspect="1"/>
          </p:cNvPicPr>
          <p:nvPr/>
        </p:nvPicPr>
        <p:blipFill>
          <a:blip r:embed="rId4"/>
          <a:stretch>
            <a:fillRect/>
          </a:stretch>
        </p:blipFill>
        <p:spPr>
          <a:xfrm>
            <a:off x="10433826" y="5942918"/>
            <a:ext cx="1375789" cy="347637"/>
          </a:xfrm>
          <a:prstGeom prst="rect">
            <a:avLst/>
          </a:prstGeom>
        </p:spPr>
      </p:pic>
      <p:sp>
        <p:nvSpPr>
          <p:cNvPr id="18" name="TextBox 1">
            <a:extLst>
              <a:ext uri="{FF2B5EF4-FFF2-40B4-BE49-F238E27FC236}">
                <a16:creationId xmlns:a16="http://schemas.microsoft.com/office/drawing/2014/main" id="{AB17F3A3-4159-3899-8370-7D748F36A7D7}"/>
              </a:ext>
            </a:extLst>
          </p:cNvPr>
          <p:cNvSpPr txBox="1"/>
          <p:nvPr/>
        </p:nvSpPr>
        <p:spPr>
          <a:xfrm>
            <a:off x="713359" y="954293"/>
            <a:ext cx="5772064" cy="420756"/>
          </a:xfrm>
          <a:prstGeom prst="rect">
            <a:avLst/>
          </a:prstGeom>
          <a:noFill/>
        </p:spPr>
        <p:txBody>
          <a:bodyPr wrap="square" rtlCol="0">
            <a:spAutoFit/>
          </a:bodyPr>
          <a:lstStyle/>
          <a:p>
            <a:pPr>
              <a:lnSpc>
                <a:spcPts val="2500"/>
              </a:lnSpc>
            </a:pPr>
            <a:r>
              <a:rPr lang="es-ES" sz="2600" b="1" dirty="0">
                <a:solidFill>
                  <a:srgbClr val="243746"/>
                </a:solidFill>
                <a:latin typeface="Riojana SemiBold" pitchFamily="2" charset="77"/>
              </a:rPr>
              <a:t>Confección Telemática. Canales</a:t>
            </a:r>
            <a:endParaRPr lang="en-AR" sz="2600" b="1" dirty="0">
              <a:solidFill>
                <a:srgbClr val="243746"/>
              </a:solidFill>
              <a:latin typeface="Riojana SemiBold" pitchFamily="2" charset="77"/>
            </a:endParaRPr>
          </a:p>
        </p:txBody>
      </p:sp>
      <p:sp>
        <p:nvSpPr>
          <p:cNvPr id="8" name="CuadroTexto 7">
            <a:extLst>
              <a:ext uri="{FF2B5EF4-FFF2-40B4-BE49-F238E27FC236}">
                <a16:creationId xmlns:a16="http://schemas.microsoft.com/office/drawing/2014/main" id="{5E75F197-E862-4173-583F-E8FBB67A3DF3}"/>
              </a:ext>
            </a:extLst>
          </p:cNvPr>
          <p:cNvSpPr txBox="1"/>
          <p:nvPr/>
        </p:nvSpPr>
        <p:spPr>
          <a:xfrm>
            <a:off x="713359" y="1367436"/>
            <a:ext cx="10790148" cy="923330"/>
          </a:xfrm>
          <a:prstGeom prst="rect">
            <a:avLst/>
          </a:prstGeom>
          <a:noFill/>
        </p:spPr>
        <p:txBody>
          <a:bodyPr wrap="square" numCol="1">
            <a:spAutoFit/>
          </a:bodyPr>
          <a:lstStyle/>
          <a:p>
            <a:r>
              <a:rPr lang="es-ES" b="1" dirty="0"/>
              <a:t>Adjuntar documentación</a:t>
            </a:r>
            <a:r>
              <a:rPr lang="es-ES" dirty="0"/>
              <a:t>. Una vez que hemos generado el documento y se encuentra correcto (validado), podemos continuar con el trámite de Pago y/o Presentación.​</a:t>
            </a:r>
          </a:p>
          <a:p>
            <a:r>
              <a:rPr lang="es-ES" dirty="0"/>
              <a:t>Pero antes, el sistema permite adjuntar documentación al modelo</a:t>
            </a:r>
          </a:p>
        </p:txBody>
      </p:sp>
      <p:pic>
        <p:nvPicPr>
          <p:cNvPr id="4" name="Imagen 3">
            <a:extLst>
              <a:ext uri="{FF2B5EF4-FFF2-40B4-BE49-F238E27FC236}">
                <a16:creationId xmlns:a16="http://schemas.microsoft.com/office/drawing/2014/main" id="{F7E97DD4-7138-32A7-38BA-67CC41863DB2}"/>
              </a:ext>
            </a:extLst>
          </p:cNvPr>
          <p:cNvPicPr>
            <a:picLocks noChangeAspect="1"/>
          </p:cNvPicPr>
          <p:nvPr/>
        </p:nvPicPr>
        <p:blipFill>
          <a:blip r:embed="rId5"/>
          <a:stretch>
            <a:fillRect/>
          </a:stretch>
        </p:blipFill>
        <p:spPr>
          <a:xfrm>
            <a:off x="1118937" y="2672235"/>
            <a:ext cx="9581147" cy="3166213"/>
          </a:xfrm>
          <a:prstGeom prst="rect">
            <a:avLst/>
          </a:prstGeom>
        </p:spPr>
      </p:pic>
    </p:spTree>
    <p:extLst>
      <p:ext uri="{BB962C8B-B14F-4D97-AF65-F5344CB8AC3E}">
        <p14:creationId xmlns:p14="http://schemas.microsoft.com/office/powerpoint/2010/main" val="28737054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310055BF-7CF1-0DE8-BE59-EC3802FF0D7E}"/>
              </a:ext>
            </a:extLst>
          </p:cNvPr>
          <p:cNvSpPr txBox="1"/>
          <p:nvPr/>
        </p:nvSpPr>
        <p:spPr>
          <a:xfrm>
            <a:off x="576632" y="537074"/>
            <a:ext cx="2991525" cy="230832"/>
          </a:xfrm>
          <a:prstGeom prst="rect">
            <a:avLst/>
          </a:prstGeom>
          <a:noFill/>
        </p:spPr>
        <p:txBody>
          <a:bodyPr wrap="none" rtlCol="0">
            <a:spAutoFit/>
          </a:bodyPr>
          <a:lstStyle/>
          <a:p>
            <a:r>
              <a:rPr lang="es-ES" sz="900" b="1" dirty="0">
                <a:solidFill>
                  <a:srgbClr val="243746"/>
                </a:solidFill>
                <a:effectLst/>
                <a:latin typeface="Riojana" pitchFamily="2" charset="77"/>
              </a:rPr>
              <a:t> ©La Rioja</a:t>
            </a:r>
            <a:r>
              <a:rPr lang="es-ES" sz="900" dirty="0">
                <a:solidFill>
                  <a:srgbClr val="243746"/>
                </a:solidFill>
                <a:effectLst/>
                <a:latin typeface="Riojana" pitchFamily="2" charset="77"/>
              </a:rPr>
              <a:t>  |  Información y Asistencia a los Contribuyentes</a:t>
            </a:r>
          </a:p>
        </p:txBody>
      </p:sp>
      <p:pic>
        <p:nvPicPr>
          <p:cNvPr id="15" name="Imagen 14" descr="Logotipo&#10;&#10;Descripción generada automáticamente">
            <a:extLst>
              <a:ext uri="{FF2B5EF4-FFF2-40B4-BE49-F238E27FC236}">
                <a16:creationId xmlns:a16="http://schemas.microsoft.com/office/drawing/2014/main" id="{7DEA34F1-1989-CCCF-A3D9-AF082F052E98}"/>
              </a:ext>
            </a:extLst>
          </p:cNvPr>
          <p:cNvPicPr>
            <a:picLocks noChangeAspect="1"/>
          </p:cNvPicPr>
          <p:nvPr/>
        </p:nvPicPr>
        <p:blipFill>
          <a:blip r:embed="rId3"/>
          <a:stretch>
            <a:fillRect/>
          </a:stretch>
        </p:blipFill>
        <p:spPr>
          <a:xfrm>
            <a:off x="11037359" y="6280395"/>
            <a:ext cx="772256" cy="347637"/>
          </a:xfrm>
          <a:prstGeom prst="rect">
            <a:avLst/>
          </a:prstGeom>
        </p:spPr>
      </p:pic>
      <p:pic>
        <p:nvPicPr>
          <p:cNvPr id="16" name="Imagen 15">
            <a:extLst>
              <a:ext uri="{FF2B5EF4-FFF2-40B4-BE49-F238E27FC236}">
                <a16:creationId xmlns:a16="http://schemas.microsoft.com/office/drawing/2014/main" id="{3E72C59F-CAA3-D8C9-734C-C7DEB2341CD2}"/>
              </a:ext>
            </a:extLst>
          </p:cNvPr>
          <p:cNvPicPr>
            <a:picLocks noChangeAspect="1"/>
          </p:cNvPicPr>
          <p:nvPr/>
        </p:nvPicPr>
        <p:blipFill>
          <a:blip r:embed="rId4"/>
          <a:stretch>
            <a:fillRect/>
          </a:stretch>
        </p:blipFill>
        <p:spPr>
          <a:xfrm>
            <a:off x="10433826" y="5942918"/>
            <a:ext cx="1375789" cy="347637"/>
          </a:xfrm>
          <a:prstGeom prst="rect">
            <a:avLst/>
          </a:prstGeom>
        </p:spPr>
      </p:pic>
      <p:sp>
        <p:nvSpPr>
          <p:cNvPr id="18" name="TextBox 1">
            <a:extLst>
              <a:ext uri="{FF2B5EF4-FFF2-40B4-BE49-F238E27FC236}">
                <a16:creationId xmlns:a16="http://schemas.microsoft.com/office/drawing/2014/main" id="{AB17F3A3-4159-3899-8370-7D748F36A7D7}"/>
              </a:ext>
            </a:extLst>
          </p:cNvPr>
          <p:cNvSpPr txBox="1"/>
          <p:nvPr/>
        </p:nvSpPr>
        <p:spPr>
          <a:xfrm>
            <a:off x="713359" y="954293"/>
            <a:ext cx="5772064" cy="420756"/>
          </a:xfrm>
          <a:prstGeom prst="rect">
            <a:avLst/>
          </a:prstGeom>
          <a:noFill/>
        </p:spPr>
        <p:txBody>
          <a:bodyPr wrap="square" rtlCol="0">
            <a:spAutoFit/>
          </a:bodyPr>
          <a:lstStyle/>
          <a:p>
            <a:pPr>
              <a:lnSpc>
                <a:spcPts val="2500"/>
              </a:lnSpc>
            </a:pPr>
            <a:r>
              <a:rPr lang="es-ES" sz="2600" b="1" dirty="0">
                <a:solidFill>
                  <a:srgbClr val="243746"/>
                </a:solidFill>
                <a:latin typeface="Riojana SemiBold" pitchFamily="2" charset="77"/>
              </a:rPr>
              <a:t>Confección Telemática. Canales</a:t>
            </a:r>
            <a:endParaRPr lang="en-AR" sz="2600" b="1" dirty="0">
              <a:solidFill>
                <a:srgbClr val="243746"/>
              </a:solidFill>
              <a:latin typeface="Riojana SemiBold" pitchFamily="2" charset="77"/>
            </a:endParaRPr>
          </a:p>
        </p:txBody>
      </p:sp>
      <p:sp>
        <p:nvSpPr>
          <p:cNvPr id="8" name="CuadroTexto 7">
            <a:extLst>
              <a:ext uri="{FF2B5EF4-FFF2-40B4-BE49-F238E27FC236}">
                <a16:creationId xmlns:a16="http://schemas.microsoft.com/office/drawing/2014/main" id="{5E75F197-E862-4173-583F-E8FBB67A3DF3}"/>
              </a:ext>
            </a:extLst>
          </p:cNvPr>
          <p:cNvSpPr txBox="1"/>
          <p:nvPr/>
        </p:nvSpPr>
        <p:spPr>
          <a:xfrm>
            <a:off x="713359" y="1367436"/>
            <a:ext cx="10790148" cy="646331"/>
          </a:xfrm>
          <a:prstGeom prst="rect">
            <a:avLst/>
          </a:prstGeom>
          <a:noFill/>
        </p:spPr>
        <p:txBody>
          <a:bodyPr wrap="square" numCol="1">
            <a:spAutoFit/>
          </a:bodyPr>
          <a:lstStyle/>
          <a:p>
            <a:r>
              <a:rPr lang="es-ES" b="1" dirty="0"/>
              <a:t>Adjuntar documentación</a:t>
            </a:r>
            <a:r>
              <a:rPr lang="es-ES" dirty="0"/>
              <a:t>. Según el tipo de documento, se solicitará una determinada documentación adjunta, que puede ser obligatoria u opcional</a:t>
            </a:r>
          </a:p>
        </p:txBody>
      </p:sp>
      <p:pic>
        <p:nvPicPr>
          <p:cNvPr id="4" name="Imagen 3">
            <a:extLst>
              <a:ext uri="{FF2B5EF4-FFF2-40B4-BE49-F238E27FC236}">
                <a16:creationId xmlns:a16="http://schemas.microsoft.com/office/drawing/2014/main" id="{F7E97DD4-7138-32A7-38BA-67CC41863DB2}"/>
              </a:ext>
            </a:extLst>
          </p:cNvPr>
          <p:cNvPicPr>
            <a:picLocks noChangeAspect="1"/>
          </p:cNvPicPr>
          <p:nvPr/>
        </p:nvPicPr>
        <p:blipFill>
          <a:blip r:embed="rId5"/>
          <a:srcRect/>
          <a:stretch/>
        </p:blipFill>
        <p:spPr>
          <a:xfrm>
            <a:off x="2855029" y="2292020"/>
            <a:ext cx="6481941" cy="3166213"/>
          </a:xfrm>
          <a:prstGeom prst="rect">
            <a:avLst/>
          </a:prstGeom>
        </p:spPr>
      </p:pic>
    </p:spTree>
    <p:extLst>
      <p:ext uri="{BB962C8B-B14F-4D97-AF65-F5344CB8AC3E}">
        <p14:creationId xmlns:p14="http://schemas.microsoft.com/office/powerpoint/2010/main" val="38614675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310055BF-7CF1-0DE8-BE59-EC3802FF0D7E}"/>
              </a:ext>
            </a:extLst>
          </p:cNvPr>
          <p:cNvSpPr txBox="1"/>
          <p:nvPr/>
        </p:nvSpPr>
        <p:spPr>
          <a:xfrm>
            <a:off x="576632" y="537074"/>
            <a:ext cx="2991525" cy="230832"/>
          </a:xfrm>
          <a:prstGeom prst="rect">
            <a:avLst/>
          </a:prstGeom>
          <a:noFill/>
        </p:spPr>
        <p:txBody>
          <a:bodyPr wrap="none" rtlCol="0">
            <a:spAutoFit/>
          </a:bodyPr>
          <a:lstStyle/>
          <a:p>
            <a:r>
              <a:rPr lang="es-ES" sz="900" b="1" dirty="0">
                <a:solidFill>
                  <a:srgbClr val="243746"/>
                </a:solidFill>
                <a:effectLst/>
                <a:latin typeface="Riojana" pitchFamily="2" charset="77"/>
              </a:rPr>
              <a:t> ©La Rioja</a:t>
            </a:r>
            <a:r>
              <a:rPr lang="es-ES" sz="900" dirty="0">
                <a:solidFill>
                  <a:srgbClr val="243746"/>
                </a:solidFill>
                <a:effectLst/>
                <a:latin typeface="Riojana" pitchFamily="2" charset="77"/>
              </a:rPr>
              <a:t>  |  Información y Asistencia a los Contribuyentes</a:t>
            </a:r>
          </a:p>
        </p:txBody>
      </p:sp>
      <p:pic>
        <p:nvPicPr>
          <p:cNvPr id="15" name="Imagen 14" descr="Logotipo&#10;&#10;Descripción generada automáticamente">
            <a:extLst>
              <a:ext uri="{FF2B5EF4-FFF2-40B4-BE49-F238E27FC236}">
                <a16:creationId xmlns:a16="http://schemas.microsoft.com/office/drawing/2014/main" id="{7DEA34F1-1989-CCCF-A3D9-AF082F052E98}"/>
              </a:ext>
            </a:extLst>
          </p:cNvPr>
          <p:cNvPicPr>
            <a:picLocks noChangeAspect="1"/>
          </p:cNvPicPr>
          <p:nvPr/>
        </p:nvPicPr>
        <p:blipFill>
          <a:blip r:embed="rId3"/>
          <a:stretch>
            <a:fillRect/>
          </a:stretch>
        </p:blipFill>
        <p:spPr>
          <a:xfrm>
            <a:off x="11037359" y="6280395"/>
            <a:ext cx="772256" cy="347637"/>
          </a:xfrm>
          <a:prstGeom prst="rect">
            <a:avLst/>
          </a:prstGeom>
        </p:spPr>
      </p:pic>
      <p:pic>
        <p:nvPicPr>
          <p:cNvPr id="16" name="Imagen 15">
            <a:extLst>
              <a:ext uri="{FF2B5EF4-FFF2-40B4-BE49-F238E27FC236}">
                <a16:creationId xmlns:a16="http://schemas.microsoft.com/office/drawing/2014/main" id="{3E72C59F-CAA3-D8C9-734C-C7DEB2341CD2}"/>
              </a:ext>
            </a:extLst>
          </p:cNvPr>
          <p:cNvPicPr>
            <a:picLocks noChangeAspect="1"/>
          </p:cNvPicPr>
          <p:nvPr/>
        </p:nvPicPr>
        <p:blipFill>
          <a:blip r:embed="rId4"/>
          <a:stretch>
            <a:fillRect/>
          </a:stretch>
        </p:blipFill>
        <p:spPr>
          <a:xfrm>
            <a:off x="10433826" y="5942918"/>
            <a:ext cx="1375789" cy="347637"/>
          </a:xfrm>
          <a:prstGeom prst="rect">
            <a:avLst/>
          </a:prstGeom>
        </p:spPr>
      </p:pic>
      <p:sp>
        <p:nvSpPr>
          <p:cNvPr id="18" name="TextBox 1">
            <a:extLst>
              <a:ext uri="{FF2B5EF4-FFF2-40B4-BE49-F238E27FC236}">
                <a16:creationId xmlns:a16="http://schemas.microsoft.com/office/drawing/2014/main" id="{AB17F3A3-4159-3899-8370-7D748F36A7D7}"/>
              </a:ext>
            </a:extLst>
          </p:cNvPr>
          <p:cNvSpPr txBox="1"/>
          <p:nvPr/>
        </p:nvSpPr>
        <p:spPr>
          <a:xfrm>
            <a:off x="713359" y="954293"/>
            <a:ext cx="5772064" cy="420756"/>
          </a:xfrm>
          <a:prstGeom prst="rect">
            <a:avLst/>
          </a:prstGeom>
          <a:noFill/>
        </p:spPr>
        <p:txBody>
          <a:bodyPr wrap="square" rtlCol="0">
            <a:spAutoFit/>
          </a:bodyPr>
          <a:lstStyle/>
          <a:p>
            <a:pPr>
              <a:lnSpc>
                <a:spcPts val="2500"/>
              </a:lnSpc>
            </a:pPr>
            <a:r>
              <a:rPr lang="es-ES" sz="2600" b="1" dirty="0">
                <a:solidFill>
                  <a:srgbClr val="243746"/>
                </a:solidFill>
                <a:latin typeface="Riojana SemiBold" pitchFamily="2" charset="77"/>
              </a:rPr>
              <a:t>Confección Telemática. Canales</a:t>
            </a:r>
            <a:endParaRPr lang="en-AR" sz="2600" b="1" dirty="0">
              <a:solidFill>
                <a:srgbClr val="243746"/>
              </a:solidFill>
              <a:latin typeface="Riojana SemiBold" pitchFamily="2" charset="77"/>
            </a:endParaRPr>
          </a:p>
        </p:txBody>
      </p:sp>
      <p:sp>
        <p:nvSpPr>
          <p:cNvPr id="8" name="CuadroTexto 7">
            <a:extLst>
              <a:ext uri="{FF2B5EF4-FFF2-40B4-BE49-F238E27FC236}">
                <a16:creationId xmlns:a16="http://schemas.microsoft.com/office/drawing/2014/main" id="{5E75F197-E862-4173-583F-E8FBB67A3DF3}"/>
              </a:ext>
            </a:extLst>
          </p:cNvPr>
          <p:cNvSpPr txBox="1"/>
          <p:nvPr/>
        </p:nvSpPr>
        <p:spPr>
          <a:xfrm>
            <a:off x="713359" y="1367436"/>
            <a:ext cx="10790148" cy="923330"/>
          </a:xfrm>
          <a:prstGeom prst="rect">
            <a:avLst/>
          </a:prstGeom>
          <a:noFill/>
        </p:spPr>
        <p:txBody>
          <a:bodyPr wrap="square" numCol="1">
            <a:spAutoFit/>
          </a:bodyPr>
          <a:lstStyle/>
          <a:p>
            <a:r>
              <a:rPr lang="es-ES" b="1" dirty="0"/>
              <a:t>Adjuntar documentación</a:t>
            </a:r>
            <a:r>
              <a:rPr lang="es-ES" dirty="0"/>
              <a:t>. Una vez incorporados los documentos, se mostrarán en pantalla con las opciones de consulta y eliminación disponibles, así como la opción de adjuntar la documentación no incorporada o que admita múltiples documentos del mismo tipo.</a:t>
            </a:r>
          </a:p>
        </p:txBody>
      </p:sp>
      <p:pic>
        <p:nvPicPr>
          <p:cNvPr id="3" name="Imagen 2">
            <a:extLst>
              <a:ext uri="{FF2B5EF4-FFF2-40B4-BE49-F238E27FC236}">
                <a16:creationId xmlns:a16="http://schemas.microsoft.com/office/drawing/2014/main" id="{E4B940DD-9425-1E07-EE4F-BCF1ACB0EB74}"/>
              </a:ext>
            </a:extLst>
          </p:cNvPr>
          <p:cNvPicPr>
            <a:picLocks noChangeAspect="1"/>
          </p:cNvPicPr>
          <p:nvPr/>
        </p:nvPicPr>
        <p:blipFill>
          <a:blip r:embed="rId5"/>
          <a:stretch>
            <a:fillRect/>
          </a:stretch>
        </p:blipFill>
        <p:spPr>
          <a:xfrm>
            <a:off x="3339767" y="2717902"/>
            <a:ext cx="5512466" cy="2771906"/>
          </a:xfrm>
          <a:prstGeom prst="rect">
            <a:avLst/>
          </a:prstGeom>
        </p:spPr>
      </p:pic>
    </p:spTree>
    <p:extLst>
      <p:ext uri="{BB962C8B-B14F-4D97-AF65-F5344CB8AC3E}">
        <p14:creationId xmlns:p14="http://schemas.microsoft.com/office/powerpoint/2010/main" val="281461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F2D70D-C633-CE47-B407-13943557A86C}"/>
              </a:ext>
            </a:extLst>
          </p:cNvPr>
          <p:cNvSpPr txBox="1"/>
          <p:nvPr/>
        </p:nvSpPr>
        <p:spPr>
          <a:xfrm>
            <a:off x="1511342" y="1352042"/>
            <a:ext cx="7937457" cy="420756"/>
          </a:xfrm>
          <a:prstGeom prst="rect">
            <a:avLst/>
          </a:prstGeom>
          <a:noFill/>
        </p:spPr>
        <p:txBody>
          <a:bodyPr wrap="square" rtlCol="0">
            <a:spAutoFit/>
          </a:bodyPr>
          <a:lstStyle/>
          <a:p>
            <a:pPr>
              <a:lnSpc>
                <a:spcPts val="2500"/>
              </a:lnSpc>
            </a:pPr>
            <a:r>
              <a:rPr lang="es-ES" sz="2600" b="1" dirty="0">
                <a:solidFill>
                  <a:srgbClr val="74BC1E"/>
                </a:solidFill>
                <a:latin typeface="Riojana SemiBold" pitchFamily="2" charset="77"/>
              </a:rPr>
              <a:t>Información y Asistencia. Oficina Virtual</a:t>
            </a:r>
            <a:endParaRPr lang="en-US" sz="2600" b="1" dirty="0">
              <a:solidFill>
                <a:srgbClr val="74BC1E"/>
              </a:solidFill>
              <a:latin typeface="Riojana SemiBold" pitchFamily="2" charset="77"/>
            </a:endParaRPr>
          </a:p>
        </p:txBody>
      </p:sp>
      <p:sp>
        <p:nvSpPr>
          <p:cNvPr id="6" name="CuadroTexto 5">
            <a:extLst>
              <a:ext uri="{FF2B5EF4-FFF2-40B4-BE49-F238E27FC236}">
                <a16:creationId xmlns:a16="http://schemas.microsoft.com/office/drawing/2014/main" id="{310055BF-7CF1-0DE8-BE59-EC3802FF0D7E}"/>
              </a:ext>
            </a:extLst>
          </p:cNvPr>
          <p:cNvSpPr txBox="1"/>
          <p:nvPr/>
        </p:nvSpPr>
        <p:spPr>
          <a:xfrm>
            <a:off x="576632" y="537074"/>
            <a:ext cx="2707793" cy="230832"/>
          </a:xfrm>
          <a:prstGeom prst="rect">
            <a:avLst/>
          </a:prstGeom>
          <a:noFill/>
        </p:spPr>
        <p:txBody>
          <a:bodyPr wrap="none" lIns="91440" tIns="45720" rIns="91440" bIns="45720" rtlCol="0" anchor="t">
            <a:spAutoFit/>
          </a:bodyPr>
          <a:lstStyle/>
          <a:p>
            <a:r>
              <a:rPr lang="es-ES" sz="900" b="1" dirty="0">
                <a:solidFill>
                  <a:srgbClr val="243746"/>
                </a:solidFill>
                <a:effectLst/>
                <a:latin typeface="Riojana"/>
              </a:rPr>
              <a:t> ©La Rioja</a:t>
            </a:r>
            <a:r>
              <a:rPr lang="es-ES" sz="900" dirty="0">
                <a:solidFill>
                  <a:srgbClr val="243746"/>
                </a:solidFill>
                <a:effectLst/>
                <a:latin typeface="Riojana"/>
              </a:rPr>
              <a:t>  |  Información y Asistencia</a:t>
            </a:r>
            <a:r>
              <a:rPr lang="es-ES" sz="900" dirty="0">
                <a:solidFill>
                  <a:srgbClr val="243746"/>
                </a:solidFill>
                <a:latin typeface="Riojana"/>
              </a:rPr>
              <a:t>. Oficina Virtual</a:t>
            </a:r>
          </a:p>
        </p:txBody>
      </p:sp>
      <p:sp>
        <p:nvSpPr>
          <p:cNvPr id="9" name="Rectangle 2">
            <a:extLst>
              <a:ext uri="{FF2B5EF4-FFF2-40B4-BE49-F238E27FC236}">
                <a16:creationId xmlns:a16="http://schemas.microsoft.com/office/drawing/2014/main" id="{E1AF1564-B458-CC78-5D0F-5F61E9651ED9}"/>
              </a:ext>
            </a:extLst>
          </p:cNvPr>
          <p:cNvSpPr txBox="1">
            <a:spLocks noChangeArrowheads="1"/>
          </p:cNvSpPr>
          <p:nvPr/>
        </p:nvSpPr>
        <p:spPr bwMode="auto">
          <a:xfrm>
            <a:off x="2092866" y="1752246"/>
            <a:ext cx="6457575" cy="40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marL="342900" indent="-342900" algn="l" defTabSz="449263" rtl="0" eaLnBrk="0" fontAlgn="base" hangingPunct="0">
              <a:spcBef>
                <a:spcPts val="400"/>
              </a:spcBef>
              <a:spcAft>
                <a:spcPct val="0"/>
              </a:spcAft>
              <a:buClr>
                <a:srgbClr val="000000"/>
              </a:buClr>
              <a:buSzPct val="100000"/>
              <a:buFont typeface="Times New Roman" panose="02020603050405020304" pitchFamily="18" charset="0"/>
              <a:defRPr sz="1600" b="1" kern="1200">
                <a:solidFill>
                  <a:srgbClr val="000000"/>
                </a:solidFill>
                <a:latin typeface="+mn-lt"/>
                <a:ea typeface="+mn-ea"/>
                <a:cs typeface="+mn-cs"/>
              </a:defRPr>
            </a:lvl1pPr>
            <a:lvl2pPr marL="742950" indent="-285750" algn="l" defTabSz="449263" rtl="0" eaLnBrk="0" fontAlgn="base" hangingPunct="0">
              <a:spcBef>
                <a:spcPts val="400"/>
              </a:spcBef>
              <a:spcAft>
                <a:spcPct val="0"/>
              </a:spcAft>
              <a:buClr>
                <a:srgbClr val="000000"/>
              </a:buClr>
              <a:buSzPct val="100000"/>
              <a:buFont typeface="Times New Roman" panose="02020603050405020304" pitchFamily="18" charset="0"/>
              <a:defRPr sz="1600" b="1" kern="1200">
                <a:solidFill>
                  <a:srgbClr val="000000"/>
                </a:solidFill>
                <a:latin typeface="+mn-lt"/>
                <a:ea typeface="+mn-ea"/>
                <a:cs typeface="+mn-cs"/>
              </a:defRPr>
            </a:lvl2pPr>
            <a:lvl3pPr marL="1143000" indent="-228600" algn="l" defTabSz="449263" rtl="0" eaLnBrk="0" fontAlgn="base" hangingPunct="0">
              <a:spcBef>
                <a:spcPts val="400"/>
              </a:spcBef>
              <a:spcAft>
                <a:spcPct val="0"/>
              </a:spcAft>
              <a:buClr>
                <a:srgbClr val="000000"/>
              </a:buClr>
              <a:buSzPct val="100000"/>
              <a:buFont typeface="Times New Roman" panose="02020603050405020304" pitchFamily="18" charset="0"/>
              <a:defRPr sz="1600" b="1" kern="1200">
                <a:solidFill>
                  <a:srgbClr val="000000"/>
                </a:solidFill>
                <a:latin typeface="+mn-lt"/>
                <a:ea typeface="+mn-ea"/>
                <a:cs typeface="+mn-cs"/>
              </a:defRPr>
            </a:lvl3pPr>
            <a:lvl4pPr marL="1600200" indent="-228600" algn="l" defTabSz="449263" rtl="0" eaLnBrk="0" fontAlgn="base" hangingPunct="0">
              <a:spcBef>
                <a:spcPts val="400"/>
              </a:spcBef>
              <a:spcAft>
                <a:spcPct val="0"/>
              </a:spcAft>
              <a:buClr>
                <a:srgbClr val="000000"/>
              </a:buClr>
              <a:buSzPct val="100000"/>
              <a:buFont typeface="Times New Roman" panose="02020603050405020304" pitchFamily="18" charset="0"/>
              <a:defRPr sz="1600" b="1" kern="1200">
                <a:solidFill>
                  <a:srgbClr val="000000"/>
                </a:solidFill>
                <a:latin typeface="+mn-lt"/>
                <a:ea typeface="+mn-ea"/>
                <a:cs typeface="+mn-cs"/>
              </a:defRPr>
            </a:lvl4pPr>
            <a:lvl5pPr marL="2057400" indent="-228600" algn="l" defTabSz="449263" rtl="0" eaLnBrk="0" fontAlgn="base" hangingPunct="0">
              <a:spcBef>
                <a:spcPts val="400"/>
              </a:spcBef>
              <a:spcAft>
                <a:spcPct val="0"/>
              </a:spcAft>
              <a:buClr>
                <a:srgbClr val="000000"/>
              </a:buClr>
              <a:buSzPct val="100000"/>
              <a:buFont typeface="Times New Roman" panose="02020603050405020304" pitchFamily="18" charset="0"/>
              <a:defRPr sz="1600" b="1"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just" defTabSz="449263" rtl="0" eaLnBrk="1" fontAlgn="base" latinLnBrk="0" hangingPunct="1">
              <a:lnSpc>
                <a:spcPct val="120000"/>
              </a:lnSpc>
              <a:spcBef>
                <a:spcPts val="400"/>
              </a:spcBef>
              <a:spcAft>
                <a:spcPct val="0"/>
              </a:spcAft>
              <a:buClr>
                <a:srgbClr val="000000"/>
              </a:buClr>
              <a:buSzPct val="100000"/>
              <a:buFont typeface="Wingdings" panose="05000000000000000000" pitchFamily="2" charset="2"/>
              <a:buChar char="Ø"/>
              <a:tabLst>
                <a:tab pos="288925" algn="l"/>
                <a:tab pos="393700" algn="l"/>
                <a:tab pos="842963" algn="l"/>
                <a:tab pos="1292225" algn="l"/>
                <a:tab pos="1741488" algn="l"/>
                <a:tab pos="2190750" algn="l"/>
                <a:tab pos="2640013" algn="l"/>
                <a:tab pos="3089275" algn="l"/>
                <a:tab pos="3538538" algn="l"/>
                <a:tab pos="3987800" algn="l"/>
                <a:tab pos="4437063" algn="l"/>
                <a:tab pos="4886325" algn="l"/>
                <a:tab pos="5335588" algn="l"/>
                <a:tab pos="5784850" algn="l"/>
                <a:tab pos="6234113" algn="l"/>
                <a:tab pos="6683375" algn="l"/>
                <a:tab pos="7132638" algn="l"/>
                <a:tab pos="7581900" algn="l"/>
                <a:tab pos="8031163" algn="l"/>
                <a:tab pos="8480425" algn="l"/>
                <a:tab pos="8929688" algn="l"/>
              </a:tabLst>
              <a:defRPr/>
            </a:pPr>
            <a:r>
              <a:rPr kumimoji="0" lang="es-ES" altLang="es-ES" sz="2400" b="0" i="0" u="none" strike="noStrike" kern="1200" cap="none" spc="0" normalizeH="0" baseline="0" noProof="0" dirty="0">
                <a:ln>
                  <a:noFill/>
                </a:ln>
                <a:solidFill>
                  <a:srgbClr val="000000"/>
                </a:solidFill>
                <a:effectLst/>
                <a:uLnTx/>
                <a:uFillTx/>
                <a:latin typeface="Riojana Thin"/>
              </a:rPr>
              <a:t>Confección </a:t>
            </a:r>
            <a:r>
              <a:rPr kumimoji="0" lang="es-ES" altLang="es-ES" sz="2400" b="0" i="0" strike="noStrike" kern="1200" cap="none" spc="0" normalizeH="0" baseline="0" noProof="0" dirty="0">
                <a:ln>
                  <a:noFill/>
                </a:ln>
                <a:solidFill>
                  <a:srgbClr val="000000"/>
                </a:solidFill>
                <a:effectLst/>
                <a:uLnTx/>
                <a:uFillTx/>
                <a:latin typeface="Riojana Thin"/>
              </a:rPr>
              <a:t>web</a:t>
            </a:r>
          </a:p>
          <a:p>
            <a:pPr marL="342900" marR="0" lvl="0" indent="-342900" algn="just" defTabSz="449263" rtl="0" eaLnBrk="1" fontAlgn="base" latinLnBrk="0" hangingPunct="1">
              <a:lnSpc>
                <a:spcPct val="120000"/>
              </a:lnSpc>
              <a:spcBef>
                <a:spcPts val="400"/>
              </a:spcBef>
              <a:spcAft>
                <a:spcPct val="0"/>
              </a:spcAft>
              <a:buClr>
                <a:srgbClr val="000000"/>
              </a:buClr>
              <a:buSzPct val="100000"/>
              <a:buFont typeface="Wingdings" panose="05000000000000000000" pitchFamily="2" charset="2"/>
              <a:buChar char="Ø"/>
              <a:tabLst>
                <a:tab pos="288925" algn="l"/>
                <a:tab pos="393700" algn="l"/>
                <a:tab pos="842963" algn="l"/>
                <a:tab pos="1292225" algn="l"/>
                <a:tab pos="1741488" algn="l"/>
                <a:tab pos="2190750" algn="l"/>
                <a:tab pos="2640013" algn="l"/>
                <a:tab pos="3089275" algn="l"/>
                <a:tab pos="3538538" algn="l"/>
                <a:tab pos="3987800" algn="l"/>
                <a:tab pos="4437063" algn="l"/>
                <a:tab pos="4886325" algn="l"/>
                <a:tab pos="5335588" algn="l"/>
                <a:tab pos="5784850" algn="l"/>
                <a:tab pos="6234113" algn="l"/>
                <a:tab pos="6683375" algn="l"/>
                <a:tab pos="7132638" algn="l"/>
                <a:tab pos="7581900" algn="l"/>
                <a:tab pos="8031163" algn="l"/>
                <a:tab pos="8480425" algn="l"/>
                <a:tab pos="8929688" algn="l"/>
              </a:tabLst>
              <a:defRPr/>
            </a:pPr>
            <a:r>
              <a:rPr kumimoji="0" lang="es-ES" altLang="es-ES" sz="2400" b="0" i="0" u="none" strike="noStrike" kern="1200" cap="none" spc="0" normalizeH="0" baseline="0" noProof="0" dirty="0">
                <a:ln>
                  <a:noFill/>
                </a:ln>
                <a:solidFill>
                  <a:srgbClr val="000000"/>
                </a:solidFill>
                <a:effectLst/>
                <a:uLnTx/>
                <a:uFillTx/>
                <a:latin typeface="Riojana Thin"/>
              </a:rPr>
              <a:t>Plataforma de Gestión de Documentos  </a:t>
            </a:r>
          </a:p>
          <a:p>
            <a:pPr marL="342900" marR="0" lvl="0" indent="-342900" algn="just" defTabSz="449263" rtl="0" eaLnBrk="1" fontAlgn="base" latinLnBrk="0" hangingPunct="1">
              <a:lnSpc>
                <a:spcPct val="120000"/>
              </a:lnSpc>
              <a:spcBef>
                <a:spcPts val="400"/>
              </a:spcBef>
              <a:spcAft>
                <a:spcPct val="0"/>
              </a:spcAft>
              <a:buClr>
                <a:srgbClr val="000000"/>
              </a:buClr>
              <a:buSzPct val="100000"/>
              <a:buFont typeface="Wingdings" panose="05000000000000000000" pitchFamily="2" charset="2"/>
              <a:buChar char="Ø"/>
              <a:tabLst>
                <a:tab pos="288925" algn="l"/>
                <a:tab pos="393700" algn="l"/>
                <a:tab pos="842963" algn="l"/>
                <a:tab pos="1292225" algn="l"/>
                <a:tab pos="1741488" algn="l"/>
                <a:tab pos="2190750" algn="l"/>
                <a:tab pos="2640013" algn="l"/>
                <a:tab pos="3089275" algn="l"/>
                <a:tab pos="3538538" algn="l"/>
                <a:tab pos="3987800" algn="l"/>
                <a:tab pos="4437063" algn="l"/>
                <a:tab pos="4886325" algn="l"/>
                <a:tab pos="5335588" algn="l"/>
                <a:tab pos="5784850" algn="l"/>
                <a:tab pos="6234113" algn="l"/>
                <a:tab pos="6683375" algn="l"/>
                <a:tab pos="7132638" algn="l"/>
                <a:tab pos="7581900" algn="l"/>
                <a:tab pos="8031163" algn="l"/>
                <a:tab pos="8480425" algn="l"/>
                <a:tab pos="8929688" algn="l"/>
              </a:tabLst>
              <a:defRPr/>
            </a:pPr>
            <a:r>
              <a:rPr kumimoji="0" lang="es-ES" altLang="es-ES" sz="2400" b="0" i="0" u="none" strike="noStrike" kern="1200" cap="none" spc="0" normalizeH="0" baseline="0" noProof="0" dirty="0">
                <a:ln>
                  <a:noFill/>
                </a:ln>
                <a:solidFill>
                  <a:srgbClr val="000000"/>
                </a:solidFill>
                <a:effectLst/>
                <a:uLnTx/>
                <a:uFillTx/>
                <a:latin typeface="Riojana Thin"/>
              </a:rPr>
              <a:t>Plataforma de Pago y Presentación</a:t>
            </a:r>
          </a:p>
          <a:p>
            <a:pPr lvl="1" indent="-342900" algn="just" eaLnBrk="1" hangingPunct="1">
              <a:buFont typeface="Arial" panose="020B0604020202020204" pitchFamily="34" charset="0"/>
              <a:buChar char="•"/>
              <a:tabLst>
                <a:tab pos="288925" algn="l"/>
                <a:tab pos="393700" algn="l"/>
                <a:tab pos="842963" algn="l"/>
                <a:tab pos="1292225" algn="l"/>
                <a:tab pos="1741488" algn="l"/>
                <a:tab pos="2190750" algn="l"/>
                <a:tab pos="2640013" algn="l"/>
                <a:tab pos="3089275" algn="l"/>
                <a:tab pos="3538538" algn="l"/>
                <a:tab pos="3987800" algn="l"/>
                <a:tab pos="4437063" algn="l"/>
                <a:tab pos="4886325" algn="l"/>
                <a:tab pos="5335588" algn="l"/>
                <a:tab pos="5784850" algn="l"/>
                <a:tab pos="6234113" algn="l"/>
                <a:tab pos="6683375" algn="l"/>
                <a:tab pos="7132638" algn="l"/>
                <a:tab pos="7581900" algn="l"/>
                <a:tab pos="8031163" algn="l"/>
                <a:tab pos="8480425" algn="l"/>
                <a:tab pos="8929688" algn="l"/>
              </a:tabLst>
              <a:defRPr/>
            </a:pPr>
            <a:r>
              <a:rPr kumimoji="0" lang="es-ES" altLang="es-ES" sz="2400" b="0" i="0" u="none" strike="noStrike" kern="1200" cap="none" spc="0" normalizeH="0" baseline="0" noProof="0" dirty="0">
                <a:ln>
                  <a:noFill/>
                </a:ln>
                <a:solidFill>
                  <a:srgbClr val="000000"/>
                </a:solidFill>
                <a:effectLst/>
                <a:uLnTx/>
                <a:uFillTx/>
                <a:latin typeface="Riojana Thin"/>
              </a:rPr>
              <a:t>Usuario</a:t>
            </a:r>
          </a:p>
          <a:p>
            <a:pPr lvl="1" indent="-342900" algn="just" eaLnBrk="1" hangingPunct="1">
              <a:buFont typeface="Arial" panose="020B0604020202020204" pitchFamily="34" charset="0"/>
              <a:buChar char="•"/>
              <a:tabLst>
                <a:tab pos="288925" algn="l"/>
                <a:tab pos="393700" algn="l"/>
                <a:tab pos="842963" algn="l"/>
                <a:tab pos="1292225" algn="l"/>
                <a:tab pos="1741488" algn="l"/>
                <a:tab pos="2190750" algn="l"/>
                <a:tab pos="2640013" algn="l"/>
                <a:tab pos="3089275" algn="l"/>
                <a:tab pos="3538538" algn="l"/>
                <a:tab pos="3987800" algn="l"/>
                <a:tab pos="4437063" algn="l"/>
                <a:tab pos="4886325" algn="l"/>
                <a:tab pos="5335588" algn="l"/>
                <a:tab pos="5784850" algn="l"/>
                <a:tab pos="6234113" algn="l"/>
                <a:tab pos="6683375" algn="l"/>
                <a:tab pos="7132638" algn="l"/>
                <a:tab pos="7581900" algn="l"/>
                <a:tab pos="8031163" algn="l"/>
                <a:tab pos="8480425" algn="l"/>
                <a:tab pos="8929688" algn="l"/>
              </a:tabLst>
              <a:defRPr/>
            </a:pPr>
            <a:r>
              <a:rPr kumimoji="0" lang="es-ES" altLang="es-ES" sz="2400" b="0" i="0" u="none" strike="noStrike" kern="1200" cap="none" spc="0" normalizeH="0" baseline="0" noProof="0" dirty="0">
                <a:ln>
                  <a:noFill/>
                </a:ln>
                <a:solidFill>
                  <a:srgbClr val="000000"/>
                </a:solidFill>
                <a:effectLst/>
                <a:uLnTx/>
                <a:uFillTx/>
                <a:latin typeface="Riojana Thin"/>
              </a:rPr>
              <a:t>Administración</a:t>
            </a:r>
          </a:p>
          <a:p>
            <a:pPr algn="just" eaLnBrk="1" hangingPunct="1">
              <a:lnSpc>
                <a:spcPct val="120000"/>
              </a:lnSpc>
              <a:buFont typeface="Wingdings" panose="05000000000000000000" pitchFamily="2" charset="2"/>
              <a:buChar char="Ø"/>
              <a:tabLst>
                <a:tab pos="288925" algn="l"/>
                <a:tab pos="393700" algn="l"/>
                <a:tab pos="842963" algn="l"/>
                <a:tab pos="1292225" algn="l"/>
                <a:tab pos="1741488" algn="l"/>
                <a:tab pos="2190750" algn="l"/>
                <a:tab pos="2640013" algn="l"/>
                <a:tab pos="3089275" algn="l"/>
                <a:tab pos="3538538" algn="l"/>
                <a:tab pos="3987800" algn="l"/>
                <a:tab pos="4437063" algn="l"/>
                <a:tab pos="4886325" algn="l"/>
                <a:tab pos="5335588" algn="l"/>
                <a:tab pos="5784850" algn="l"/>
                <a:tab pos="6234113" algn="l"/>
                <a:tab pos="6683375" algn="l"/>
                <a:tab pos="7132638" algn="l"/>
                <a:tab pos="7581900" algn="l"/>
                <a:tab pos="8031163" algn="l"/>
                <a:tab pos="8480425" algn="l"/>
                <a:tab pos="8929688" algn="l"/>
              </a:tabLst>
              <a:defRPr/>
            </a:pPr>
            <a:r>
              <a:rPr kumimoji="0" lang="es-ES" altLang="es-ES" sz="2400" b="0" i="0" u="none" strike="noStrike" kern="1200" cap="none" spc="0" normalizeH="0" baseline="0" noProof="0" dirty="0">
                <a:ln>
                  <a:noFill/>
                </a:ln>
                <a:solidFill>
                  <a:srgbClr val="000000"/>
                </a:solidFill>
                <a:effectLst/>
                <a:uLnTx/>
                <a:uFillTx/>
                <a:latin typeface="Riojana Thin"/>
              </a:rPr>
              <a:t>Consultas y Certificados on-line</a:t>
            </a:r>
          </a:p>
          <a:p>
            <a:pPr algn="just" eaLnBrk="1" hangingPunct="1">
              <a:lnSpc>
                <a:spcPct val="120000"/>
              </a:lnSpc>
              <a:buFont typeface="Wingdings" panose="05000000000000000000" pitchFamily="2" charset="2"/>
              <a:buChar char="Ø"/>
              <a:tabLst>
                <a:tab pos="288925" algn="l"/>
                <a:tab pos="393700" algn="l"/>
                <a:tab pos="842963" algn="l"/>
                <a:tab pos="1292225" algn="l"/>
                <a:tab pos="1741488" algn="l"/>
                <a:tab pos="2190750" algn="l"/>
                <a:tab pos="2640013" algn="l"/>
                <a:tab pos="3089275" algn="l"/>
                <a:tab pos="3538538" algn="l"/>
                <a:tab pos="3987800" algn="l"/>
                <a:tab pos="4437063" algn="l"/>
                <a:tab pos="4886325" algn="l"/>
                <a:tab pos="5335588" algn="l"/>
                <a:tab pos="5784850" algn="l"/>
                <a:tab pos="6234113" algn="l"/>
                <a:tab pos="6683375" algn="l"/>
                <a:tab pos="7132638" algn="l"/>
                <a:tab pos="7581900" algn="l"/>
                <a:tab pos="8031163" algn="l"/>
                <a:tab pos="8480425" algn="l"/>
                <a:tab pos="8929688" algn="l"/>
              </a:tabLst>
              <a:defRPr/>
            </a:pPr>
            <a:r>
              <a:rPr lang="es-ES" altLang="es-ES" sz="2400" b="0" dirty="0">
                <a:latin typeface="Riojana Thin"/>
              </a:rPr>
              <a:t>Casos prácticos</a:t>
            </a:r>
            <a:endParaRPr kumimoji="0" lang="es-ES" altLang="es-ES" sz="2400" b="0" i="0" u="none" strike="noStrike" kern="1200" cap="none" spc="0" normalizeH="0" baseline="0" noProof="0" dirty="0">
              <a:ln>
                <a:noFill/>
              </a:ln>
              <a:solidFill>
                <a:srgbClr val="000000"/>
              </a:solidFill>
              <a:effectLst/>
              <a:uLnTx/>
              <a:uFillTx/>
              <a:latin typeface="Riojana Thin"/>
            </a:endParaRPr>
          </a:p>
          <a:p>
            <a:pPr lvl="1" indent="-342900" algn="just" eaLnBrk="1" hangingPunct="1">
              <a:lnSpc>
                <a:spcPct val="150000"/>
              </a:lnSpc>
              <a:buFont typeface="Wingdings" panose="05000000000000000000" pitchFamily="2" charset="2"/>
              <a:buChar char="Ø"/>
              <a:tabLst>
                <a:tab pos="288925" algn="l"/>
                <a:tab pos="393700" algn="l"/>
                <a:tab pos="842963" algn="l"/>
                <a:tab pos="1292225" algn="l"/>
                <a:tab pos="1741488" algn="l"/>
                <a:tab pos="2190750" algn="l"/>
                <a:tab pos="2640013" algn="l"/>
                <a:tab pos="3089275" algn="l"/>
                <a:tab pos="3538538" algn="l"/>
                <a:tab pos="3987800" algn="l"/>
                <a:tab pos="4437063" algn="l"/>
                <a:tab pos="4886325" algn="l"/>
                <a:tab pos="5335588" algn="l"/>
                <a:tab pos="5784850" algn="l"/>
                <a:tab pos="6234113" algn="l"/>
                <a:tab pos="6683375" algn="l"/>
                <a:tab pos="7132638" algn="l"/>
                <a:tab pos="7581900" algn="l"/>
                <a:tab pos="8031163" algn="l"/>
                <a:tab pos="8480425" algn="l"/>
                <a:tab pos="8929688" algn="l"/>
              </a:tabLst>
              <a:defRPr/>
            </a:pPr>
            <a:endParaRPr kumimoji="0" lang="es-ES" altLang="es-ES" sz="2400" b="0" i="0" u="none" strike="noStrike" kern="1200" cap="none" spc="0" normalizeH="0" baseline="0" noProof="0" dirty="0">
              <a:ln>
                <a:noFill/>
              </a:ln>
              <a:solidFill>
                <a:srgbClr val="000000"/>
              </a:solidFill>
              <a:effectLst/>
              <a:uLnTx/>
              <a:uFillTx/>
              <a:latin typeface="Riojana Thin"/>
            </a:endParaRPr>
          </a:p>
          <a:p>
            <a:pPr marL="342900" marR="0" lvl="0" indent="-342900" algn="just" defTabSz="449263" rtl="0" eaLnBrk="1" fontAlgn="base" latinLnBrk="0" hangingPunct="1">
              <a:lnSpc>
                <a:spcPct val="150000"/>
              </a:lnSpc>
              <a:spcBef>
                <a:spcPts val="400"/>
              </a:spcBef>
              <a:spcAft>
                <a:spcPct val="0"/>
              </a:spcAft>
              <a:buClr>
                <a:srgbClr val="000000"/>
              </a:buClr>
              <a:buSzPct val="100000"/>
              <a:buFont typeface="Wingdings" panose="05000000000000000000" pitchFamily="2" charset="2"/>
              <a:buChar char="Ø"/>
              <a:tabLst>
                <a:tab pos="288925" algn="l"/>
                <a:tab pos="393700" algn="l"/>
                <a:tab pos="842963" algn="l"/>
                <a:tab pos="1292225" algn="l"/>
                <a:tab pos="1741488" algn="l"/>
                <a:tab pos="2190750" algn="l"/>
                <a:tab pos="2640013" algn="l"/>
                <a:tab pos="3089275" algn="l"/>
                <a:tab pos="3538538" algn="l"/>
                <a:tab pos="3987800" algn="l"/>
                <a:tab pos="4437063" algn="l"/>
                <a:tab pos="4886325" algn="l"/>
                <a:tab pos="5335588" algn="l"/>
                <a:tab pos="5784850" algn="l"/>
                <a:tab pos="6234113" algn="l"/>
                <a:tab pos="6683375" algn="l"/>
                <a:tab pos="7132638" algn="l"/>
                <a:tab pos="7581900" algn="l"/>
                <a:tab pos="8031163" algn="l"/>
                <a:tab pos="8480425" algn="l"/>
                <a:tab pos="8929688" algn="l"/>
              </a:tabLst>
              <a:defRPr/>
            </a:pPr>
            <a:endParaRPr lang="es-ES" altLang="es-ES" sz="2400" b="0" dirty="0">
              <a:latin typeface="Riojana Thin"/>
            </a:endParaRPr>
          </a:p>
        </p:txBody>
      </p:sp>
      <p:pic>
        <p:nvPicPr>
          <p:cNvPr id="13" name="Imagen 12">
            <a:extLst>
              <a:ext uri="{FF2B5EF4-FFF2-40B4-BE49-F238E27FC236}">
                <a16:creationId xmlns:a16="http://schemas.microsoft.com/office/drawing/2014/main" id="{9B00F74E-D808-EF22-3738-30FCFD01B131}"/>
              </a:ext>
            </a:extLst>
          </p:cNvPr>
          <p:cNvPicPr>
            <a:picLocks noChangeAspect="1"/>
          </p:cNvPicPr>
          <p:nvPr/>
        </p:nvPicPr>
        <p:blipFill rotWithShape="1">
          <a:blip r:embed="rId3"/>
          <a:srcRect l="774" t="5709" r="924" b="-1"/>
          <a:stretch/>
        </p:blipFill>
        <p:spPr bwMode="auto">
          <a:xfrm>
            <a:off x="382385" y="6096951"/>
            <a:ext cx="4282375" cy="761049"/>
          </a:xfrm>
          <a:prstGeom prst="rect">
            <a:avLst/>
          </a:prstGeom>
          <a:solidFill>
            <a:srgbClr val="74BC1E"/>
          </a:solidFill>
          <a:ln>
            <a:noFill/>
          </a:ln>
          <a:extLst>
            <a:ext uri="{53640926-AAD7-44D8-BBD7-CCE9431645EC}">
              <a14:shadowObscured xmlns:a14="http://schemas.microsoft.com/office/drawing/2010/main"/>
            </a:ext>
          </a:extLst>
        </p:spPr>
      </p:pic>
      <p:pic>
        <p:nvPicPr>
          <p:cNvPr id="15" name="Imagen 14" descr="Logotipo&#10;&#10;Descripción generada automáticamente">
            <a:extLst>
              <a:ext uri="{FF2B5EF4-FFF2-40B4-BE49-F238E27FC236}">
                <a16:creationId xmlns:a16="http://schemas.microsoft.com/office/drawing/2014/main" id="{7DEA34F1-1989-CCCF-A3D9-AF082F052E98}"/>
              </a:ext>
            </a:extLst>
          </p:cNvPr>
          <p:cNvPicPr>
            <a:picLocks noChangeAspect="1"/>
          </p:cNvPicPr>
          <p:nvPr/>
        </p:nvPicPr>
        <p:blipFill>
          <a:blip r:embed="rId4"/>
          <a:stretch>
            <a:fillRect/>
          </a:stretch>
        </p:blipFill>
        <p:spPr>
          <a:xfrm>
            <a:off x="11037359" y="6280395"/>
            <a:ext cx="772256" cy="347637"/>
          </a:xfrm>
          <a:prstGeom prst="rect">
            <a:avLst/>
          </a:prstGeom>
        </p:spPr>
      </p:pic>
      <p:pic>
        <p:nvPicPr>
          <p:cNvPr id="16" name="Imagen 15">
            <a:extLst>
              <a:ext uri="{FF2B5EF4-FFF2-40B4-BE49-F238E27FC236}">
                <a16:creationId xmlns:a16="http://schemas.microsoft.com/office/drawing/2014/main" id="{3E72C59F-CAA3-D8C9-734C-C7DEB2341CD2}"/>
              </a:ext>
            </a:extLst>
          </p:cNvPr>
          <p:cNvPicPr>
            <a:picLocks noChangeAspect="1"/>
          </p:cNvPicPr>
          <p:nvPr/>
        </p:nvPicPr>
        <p:blipFill>
          <a:blip r:embed="rId5"/>
          <a:stretch>
            <a:fillRect/>
          </a:stretch>
        </p:blipFill>
        <p:spPr>
          <a:xfrm>
            <a:off x="10433826" y="5942918"/>
            <a:ext cx="1375789" cy="347637"/>
          </a:xfrm>
          <a:prstGeom prst="rect">
            <a:avLst/>
          </a:prstGeom>
        </p:spPr>
      </p:pic>
    </p:spTree>
    <p:extLst>
      <p:ext uri="{BB962C8B-B14F-4D97-AF65-F5344CB8AC3E}">
        <p14:creationId xmlns:p14="http://schemas.microsoft.com/office/powerpoint/2010/main" val="24894497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310055BF-7CF1-0DE8-BE59-EC3802FF0D7E}"/>
              </a:ext>
            </a:extLst>
          </p:cNvPr>
          <p:cNvSpPr txBox="1"/>
          <p:nvPr/>
        </p:nvSpPr>
        <p:spPr>
          <a:xfrm>
            <a:off x="576632" y="537074"/>
            <a:ext cx="2991525" cy="230832"/>
          </a:xfrm>
          <a:prstGeom prst="rect">
            <a:avLst/>
          </a:prstGeom>
          <a:noFill/>
        </p:spPr>
        <p:txBody>
          <a:bodyPr wrap="none" rtlCol="0">
            <a:spAutoFit/>
          </a:bodyPr>
          <a:lstStyle/>
          <a:p>
            <a:r>
              <a:rPr lang="es-ES" sz="900" b="1" dirty="0">
                <a:solidFill>
                  <a:srgbClr val="243746"/>
                </a:solidFill>
                <a:effectLst/>
                <a:latin typeface="Riojana" pitchFamily="2" charset="77"/>
              </a:rPr>
              <a:t> ©La Rioja</a:t>
            </a:r>
            <a:r>
              <a:rPr lang="es-ES" sz="900" dirty="0">
                <a:solidFill>
                  <a:srgbClr val="243746"/>
                </a:solidFill>
                <a:effectLst/>
                <a:latin typeface="Riojana" pitchFamily="2" charset="77"/>
              </a:rPr>
              <a:t>  |  Información y Asistencia a los Contribuyentes</a:t>
            </a:r>
          </a:p>
        </p:txBody>
      </p:sp>
      <p:pic>
        <p:nvPicPr>
          <p:cNvPr id="15" name="Imagen 14" descr="Logotipo&#10;&#10;Descripción generada automáticamente">
            <a:extLst>
              <a:ext uri="{FF2B5EF4-FFF2-40B4-BE49-F238E27FC236}">
                <a16:creationId xmlns:a16="http://schemas.microsoft.com/office/drawing/2014/main" id="{7DEA34F1-1989-CCCF-A3D9-AF082F052E98}"/>
              </a:ext>
            </a:extLst>
          </p:cNvPr>
          <p:cNvPicPr>
            <a:picLocks noChangeAspect="1"/>
          </p:cNvPicPr>
          <p:nvPr/>
        </p:nvPicPr>
        <p:blipFill>
          <a:blip r:embed="rId3"/>
          <a:stretch>
            <a:fillRect/>
          </a:stretch>
        </p:blipFill>
        <p:spPr>
          <a:xfrm>
            <a:off x="11037359" y="6280395"/>
            <a:ext cx="772256" cy="347637"/>
          </a:xfrm>
          <a:prstGeom prst="rect">
            <a:avLst/>
          </a:prstGeom>
        </p:spPr>
      </p:pic>
      <p:pic>
        <p:nvPicPr>
          <p:cNvPr id="16" name="Imagen 15">
            <a:extLst>
              <a:ext uri="{FF2B5EF4-FFF2-40B4-BE49-F238E27FC236}">
                <a16:creationId xmlns:a16="http://schemas.microsoft.com/office/drawing/2014/main" id="{3E72C59F-CAA3-D8C9-734C-C7DEB2341CD2}"/>
              </a:ext>
            </a:extLst>
          </p:cNvPr>
          <p:cNvPicPr>
            <a:picLocks noChangeAspect="1"/>
          </p:cNvPicPr>
          <p:nvPr/>
        </p:nvPicPr>
        <p:blipFill>
          <a:blip r:embed="rId4"/>
          <a:stretch>
            <a:fillRect/>
          </a:stretch>
        </p:blipFill>
        <p:spPr>
          <a:xfrm>
            <a:off x="10433826" y="5942918"/>
            <a:ext cx="1375789" cy="347637"/>
          </a:xfrm>
          <a:prstGeom prst="rect">
            <a:avLst/>
          </a:prstGeom>
        </p:spPr>
      </p:pic>
      <p:sp>
        <p:nvSpPr>
          <p:cNvPr id="18" name="TextBox 1">
            <a:extLst>
              <a:ext uri="{FF2B5EF4-FFF2-40B4-BE49-F238E27FC236}">
                <a16:creationId xmlns:a16="http://schemas.microsoft.com/office/drawing/2014/main" id="{AB17F3A3-4159-3899-8370-7D748F36A7D7}"/>
              </a:ext>
            </a:extLst>
          </p:cNvPr>
          <p:cNvSpPr txBox="1"/>
          <p:nvPr/>
        </p:nvSpPr>
        <p:spPr>
          <a:xfrm>
            <a:off x="713359" y="954293"/>
            <a:ext cx="5772064" cy="420756"/>
          </a:xfrm>
          <a:prstGeom prst="rect">
            <a:avLst/>
          </a:prstGeom>
          <a:noFill/>
        </p:spPr>
        <p:txBody>
          <a:bodyPr wrap="square" rtlCol="0">
            <a:spAutoFit/>
          </a:bodyPr>
          <a:lstStyle/>
          <a:p>
            <a:pPr>
              <a:lnSpc>
                <a:spcPts val="2500"/>
              </a:lnSpc>
            </a:pPr>
            <a:r>
              <a:rPr lang="es-ES" sz="2600" b="1" dirty="0">
                <a:solidFill>
                  <a:srgbClr val="243746"/>
                </a:solidFill>
                <a:latin typeface="Riojana SemiBold" pitchFamily="2" charset="77"/>
              </a:rPr>
              <a:t>Confección Telemática. Canales</a:t>
            </a:r>
            <a:endParaRPr lang="en-AR" sz="2600" b="1" dirty="0">
              <a:solidFill>
                <a:srgbClr val="243746"/>
              </a:solidFill>
              <a:latin typeface="Riojana SemiBold" pitchFamily="2" charset="77"/>
            </a:endParaRPr>
          </a:p>
        </p:txBody>
      </p:sp>
      <p:sp>
        <p:nvSpPr>
          <p:cNvPr id="8" name="CuadroTexto 7">
            <a:extLst>
              <a:ext uri="{FF2B5EF4-FFF2-40B4-BE49-F238E27FC236}">
                <a16:creationId xmlns:a16="http://schemas.microsoft.com/office/drawing/2014/main" id="{5E75F197-E862-4173-583F-E8FBB67A3DF3}"/>
              </a:ext>
            </a:extLst>
          </p:cNvPr>
          <p:cNvSpPr txBox="1"/>
          <p:nvPr/>
        </p:nvSpPr>
        <p:spPr>
          <a:xfrm>
            <a:off x="713359" y="1367436"/>
            <a:ext cx="10790148" cy="646331"/>
          </a:xfrm>
          <a:prstGeom prst="rect">
            <a:avLst/>
          </a:prstGeom>
          <a:noFill/>
        </p:spPr>
        <p:txBody>
          <a:bodyPr wrap="square" numCol="1">
            <a:spAutoFit/>
          </a:bodyPr>
          <a:lstStyle/>
          <a:p>
            <a:r>
              <a:rPr lang="es-ES" b="1" dirty="0"/>
              <a:t>Impresión</a:t>
            </a:r>
            <a:r>
              <a:rPr lang="es-ES" dirty="0"/>
              <a:t>. Los documentos en estado correcto se pueden imprimir. Si se imprimen cambian de estado a Impreso y ya no podrá ser modificado.</a:t>
            </a:r>
          </a:p>
        </p:txBody>
      </p:sp>
      <p:pic>
        <p:nvPicPr>
          <p:cNvPr id="3" name="Imagen 2">
            <a:extLst>
              <a:ext uri="{FF2B5EF4-FFF2-40B4-BE49-F238E27FC236}">
                <a16:creationId xmlns:a16="http://schemas.microsoft.com/office/drawing/2014/main" id="{E4B940DD-9425-1E07-EE4F-BCF1ACB0EB74}"/>
              </a:ext>
            </a:extLst>
          </p:cNvPr>
          <p:cNvPicPr>
            <a:picLocks noChangeAspect="1"/>
          </p:cNvPicPr>
          <p:nvPr/>
        </p:nvPicPr>
        <p:blipFill>
          <a:blip r:embed="rId5"/>
          <a:srcRect/>
          <a:stretch/>
        </p:blipFill>
        <p:spPr>
          <a:xfrm>
            <a:off x="2862995" y="2273968"/>
            <a:ext cx="6466010" cy="3126515"/>
          </a:xfrm>
          <a:prstGeom prst="rect">
            <a:avLst/>
          </a:prstGeom>
        </p:spPr>
      </p:pic>
    </p:spTree>
    <p:extLst>
      <p:ext uri="{BB962C8B-B14F-4D97-AF65-F5344CB8AC3E}">
        <p14:creationId xmlns:p14="http://schemas.microsoft.com/office/powerpoint/2010/main" val="17712587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310055BF-7CF1-0DE8-BE59-EC3802FF0D7E}"/>
              </a:ext>
            </a:extLst>
          </p:cNvPr>
          <p:cNvSpPr txBox="1"/>
          <p:nvPr/>
        </p:nvSpPr>
        <p:spPr>
          <a:xfrm>
            <a:off x="576632" y="537074"/>
            <a:ext cx="2991525" cy="230832"/>
          </a:xfrm>
          <a:prstGeom prst="rect">
            <a:avLst/>
          </a:prstGeom>
          <a:noFill/>
        </p:spPr>
        <p:txBody>
          <a:bodyPr wrap="none" rtlCol="0">
            <a:spAutoFit/>
          </a:bodyPr>
          <a:lstStyle/>
          <a:p>
            <a:r>
              <a:rPr lang="es-ES" sz="900" b="1" dirty="0">
                <a:solidFill>
                  <a:srgbClr val="243746"/>
                </a:solidFill>
                <a:effectLst/>
                <a:latin typeface="Riojana" pitchFamily="2" charset="77"/>
              </a:rPr>
              <a:t> ©La Rioja</a:t>
            </a:r>
            <a:r>
              <a:rPr lang="es-ES" sz="900" dirty="0">
                <a:solidFill>
                  <a:srgbClr val="243746"/>
                </a:solidFill>
                <a:effectLst/>
                <a:latin typeface="Riojana" pitchFamily="2" charset="77"/>
              </a:rPr>
              <a:t>  |  Información y Asistencia a los Contribuyentes</a:t>
            </a:r>
          </a:p>
        </p:txBody>
      </p:sp>
      <p:pic>
        <p:nvPicPr>
          <p:cNvPr id="15" name="Imagen 14" descr="Logotipo&#10;&#10;Descripción generada automáticamente">
            <a:extLst>
              <a:ext uri="{FF2B5EF4-FFF2-40B4-BE49-F238E27FC236}">
                <a16:creationId xmlns:a16="http://schemas.microsoft.com/office/drawing/2014/main" id="{7DEA34F1-1989-CCCF-A3D9-AF082F052E98}"/>
              </a:ext>
            </a:extLst>
          </p:cNvPr>
          <p:cNvPicPr>
            <a:picLocks noChangeAspect="1"/>
          </p:cNvPicPr>
          <p:nvPr/>
        </p:nvPicPr>
        <p:blipFill>
          <a:blip r:embed="rId3"/>
          <a:stretch>
            <a:fillRect/>
          </a:stretch>
        </p:blipFill>
        <p:spPr>
          <a:xfrm>
            <a:off x="11037359" y="6280395"/>
            <a:ext cx="772256" cy="347637"/>
          </a:xfrm>
          <a:prstGeom prst="rect">
            <a:avLst/>
          </a:prstGeom>
        </p:spPr>
      </p:pic>
      <p:pic>
        <p:nvPicPr>
          <p:cNvPr id="16" name="Imagen 15">
            <a:extLst>
              <a:ext uri="{FF2B5EF4-FFF2-40B4-BE49-F238E27FC236}">
                <a16:creationId xmlns:a16="http://schemas.microsoft.com/office/drawing/2014/main" id="{3E72C59F-CAA3-D8C9-734C-C7DEB2341CD2}"/>
              </a:ext>
            </a:extLst>
          </p:cNvPr>
          <p:cNvPicPr>
            <a:picLocks noChangeAspect="1"/>
          </p:cNvPicPr>
          <p:nvPr/>
        </p:nvPicPr>
        <p:blipFill>
          <a:blip r:embed="rId4"/>
          <a:stretch>
            <a:fillRect/>
          </a:stretch>
        </p:blipFill>
        <p:spPr>
          <a:xfrm>
            <a:off x="10433826" y="5942918"/>
            <a:ext cx="1375789" cy="347637"/>
          </a:xfrm>
          <a:prstGeom prst="rect">
            <a:avLst/>
          </a:prstGeom>
        </p:spPr>
      </p:pic>
      <p:sp>
        <p:nvSpPr>
          <p:cNvPr id="18" name="TextBox 1">
            <a:extLst>
              <a:ext uri="{FF2B5EF4-FFF2-40B4-BE49-F238E27FC236}">
                <a16:creationId xmlns:a16="http://schemas.microsoft.com/office/drawing/2014/main" id="{AB17F3A3-4159-3899-8370-7D748F36A7D7}"/>
              </a:ext>
            </a:extLst>
          </p:cNvPr>
          <p:cNvSpPr txBox="1"/>
          <p:nvPr/>
        </p:nvSpPr>
        <p:spPr>
          <a:xfrm>
            <a:off x="713359" y="954293"/>
            <a:ext cx="5772064" cy="420756"/>
          </a:xfrm>
          <a:prstGeom prst="rect">
            <a:avLst/>
          </a:prstGeom>
          <a:noFill/>
        </p:spPr>
        <p:txBody>
          <a:bodyPr wrap="square" rtlCol="0">
            <a:spAutoFit/>
          </a:bodyPr>
          <a:lstStyle/>
          <a:p>
            <a:pPr>
              <a:lnSpc>
                <a:spcPts val="2500"/>
              </a:lnSpc>
            </a:pPr>
            <a:r>
              <a:rPr lang="es-ES" sz="2600" b="1" dirty="0">
                <a:solidFill>
                  <a:srgbClr val="243746"/>
                </a:solidFill>
                <a:latin typeface="Riojana SemiBold" pitchFamily="2" charset="77"/>
              </a:rPr>
              <a:t>Confección Telemática. Canales</a:t>
            </a:r>
            <a:endParaRPr lang="en-AR" sz="2600" b="1" dirty="0">
              <a:solidFill>
                <a:srgbClr val="243746"/>
              </a:solidFill>
              <a:latin typeface="Riojana SemiBold" pitchFamily="2" charset="77"/>
            </a:endParaRPr>
          </a:p>
        </p:txBody>
      </p:sp>
      <p:sp>
        <p:nvSpPr>
          <p:cNvPr id="8" name="CuadroTexto 7">
            <a:extLst>
              <a:ext uri="{FF2B5EF4-FFF2-40B4-BE49-F238E27FC236}">
                <a16:creationId xmlns:a16="http://schemas.microsoft.com/office/drawing/2014/main" id="{5E75F197-E862-4173-583F-E8FBB67A3DF3}"/>
              </a:ext>
            </a:extLst>
          </p:cNvPr>
          <p:cNvSpPr txBox="1"/>
          <p:nvPr/>
        </p:nvSpPr>
        <p:spPr>
          <a:xfrm>
            <a:off x="713359" y="1367436"/>
            <a:ext cx="10790148" cy="1200329"/>
          </a:xfrm>
          <a:prstGeom prst="rect">
            <a:avLst/>
          </a:prstGeom>
          <a:noFill/>
        </p:spPr>
        <p:txBody>
          <a:bodyPr wrap="square" numCol="1">
            <a:spAutoFit/>
          </a:bodyPr>
          <a:lstStyle/>
          <a:p>
            <a:r>
              <a:rPr lang="es-ES" b="1" dirty="0"/>
              <a:t>Pagar/presentar</a:t>
            </a:r>
            <a:r>
              <a:rPr lang="es-ES" dirty="0"/>
              <a:t>. Los documentos en estado Correcto o Impreso pueden ser enviados a la Plataforma de Pago, para que se realice el pago.​</a:t>
            </a:r>
          </a:p>
          <a:p>
            <a:r>
              <a:rPr lang="es-ES" dirty="0"/>
              <a:t>Los documentos con ingreso serán pagados y presentados, mientras que para documentos sin ingreso sólo cabe la presentación de los mismos.​</a:t>
            </a:r>
          </a:p>
        </p:txBody>
      </p:sp>
      <p:pic>
        <p:nvPicPr>
          <p:cNvPr id="3" name="Imagen 2">
            <a:extLst>
              <a:ext uri="{FF2B5EF4-FFF2-40B4-BE49-F238E27FC236}">
                <a16:creationId xmlns:a16="http://schemas.microsoft.com/office/drawing/2014/main" id="{E4B940DD-9425-1E07-EE4F-BCF1ACB0EB74}"/>
              </a:ext>
            </a:extLst>
          </p:cNvPr>
          <p:cNvPicPr>
            <a:picLocks noChangeAspect="1"/>
          </p:cNvPicPr>
          <p:nvPr/>
        </p:nvPicPr>
        <p:blipFill>
          <a:blip r:embed="rId5"/>
          <a:srcRect/>
          <a:stretch/>
        </p:blipFill>
        <p:spPr>
          <a:xfrm>
            <a:off x="2926898" y="2667720"/>
            <a:ext cx="6363070" cy="3175243"/>
          </a:xfrm>
          <a:prstGeom prst="rect">
            <a:avLst/>
          </a:prstGeom>
        </p:spPr>
      </p:pic>
    </p:spTree>
    <p:extLst>
      <p:ext uri="{BB962C8B-B14F-4D97-AF65-F5344CB8AC3E}">
        <p14:creationId xmlns:p14="http://schemas.microsoft.com/office/powerpoint/2010/main" val="37890491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310055BF-7CF1-0DE8-BE59-EC3802FF0D7E}"/>
              </a:ext>
            </a:extLst>
          </p:cNvPr>
          <p:cNvSpPr txBox="1"/>
          <p:nvPr/>
        </p:nvSpPr>
        <p:spPr>
          <a:xfrm>
            <a:off x="576632" y="537074"/>
            <a:ext cx="2991525" cy="230832"/>
          </a:xfrm>
          <a:prstGeom prst="rect">
            <a:avLst/>
          </a:prstGeom>
          <a:noFill/>
        </p:spPr>
        <p:txBody>
          <a:bodyPr wrap="none" rtlCol="0">
            <a:spAutoFit/>
          </a:bodyPr>
          <a:lstStyle/>
          <a:p>
            <a:r>
              <a:rPr lang="es-ES" sz="900" b="1" dirty="0">
                <a:solidFill>
                  <a:srgbClr val="243746"/>
                </a:solidFill>
                <a:effectLst/>
                <a:latin typeface="Riojana" pitchFamily="2" charset="77"/>
              </a:rPr>
              <a:t> ©La Rioja</a:t>
            </a:r>
            <a:r>
              <a:rPr lang="es-ES" sz="900" dirty="0">
                <a:solidFill>
                  <a:srgbClr val="243746"/>
                </a:solidFill>
                <a:effectLst/>
                <a:latin typeface="Riojana" pitchFamily="2" charset="77"/>
              </a:rPr>
              <a:t>  |  Información y Asistencia a los Contribuyentes</a:t>
            </a:r>
          </a:p>
        </p:txBody>
      </p:sp>
      <p:pic>
        <p:nvPicPr>
          <p:cNvPr id="13" name="Imagen 12">
            <a:extLst>
              <a:ext uri="{FF2B5EF4-FFF2-40B4-BE49-F238E27FC236}">
                <a16:creationId xmlns:a16="http://schemas.microsoft.com/office/drawing/2014/main" id="{9B00F74E-D808-EF22-3738-30FCFD01B131}"/>
              </a:ext>
            </a:extLst>
          </p:cNvPr>
          <p:cNvPicPr>
            <a:picLocks noChangeAspect="1"/>
          </p:cNvPicPr>
          <p:nvPr/>
        </p:nvPicPr>
        <p:blipFill rotWithShape="1">
          <a:blip r:embed="rId3"/>
          <a:srcRect l="774" t="5709" r="924" b="-1"/>
          <a:stretch/>
        </p:blipFill>
        <p:spPr bwMode="auto">
          <a:xfrm>
            <a:off x="382385" y="6096951"/>
            <a:ext cx="4282375" cy="761049"/>
          </a:xfrm>
          <a:prstGeom prst="rect">
            <a:avLst/>
          </a:prstGeom>
          <a:solidFill>
            <a:srgbClr val="74BC1E"/>
          </a:solidFill>
          <a:ln>
            <a:noFill/>
          </a:ln>
          <a:extLst>
            <a:ext uri="{53640926-AAD7-44D8-BBD7-CCE9431645EC}">
              <a14:shadowObscured xmlns:a14="http://schemas.microsoft.com/office/drawing/2010/main"/>
            </a:ext>
          </a:extLst>
        </p:spPr>
      </p:pic>
      <p:pic>
        <p:nvPicPr>
          <p:cNvPr id="15" name="Imagen 14" descr="Logotipo&#10;&#10;Descripción generada automáticamente">
            <a:extLst>
              <a:ext uri="{FF2B5EF4-FFF2-40B4-BE49-F238E27FC236}">
                <a16:creationId xmlns:a16="http://schemas.microsoft.com/office/drawing/2014/main" id="{7DEA34F1-1989-CCCF-A3D9-AF082F052E98}"/>
              </a:ext>
            </a:extLst>
          </p:cNvPr>
          <p:cNvPicPr>
            <a:picLocks noChangeAspect="1"/>
          </p:cNvPicPr>
          <p:nvPr/>
        </p:nvPicPr>
        <p:blipFill>
          <a:blip r:embed="rId4"/>
          <a:stretch>
            <a:fillRect/>
          </a:stretch>
        </p:blipFill>
        <p:spPr>
          <a:xfrm>
            <a:off x="11037359" y="6280395"/>
            <a:ext cx="772256" cy="347637"/>
          </a:xfrm>
          <a:prstGeom prst="rect">
            <a:avLst/>
          </a:prstGeom>
        </p:spPr>
      </p:pic>
      <p:pic>
        <p:nvPicPr>
          <p:cNvPr id="16" name="Imagen 15">
            <a:extLst>
              <a:ext uri="{FF2B5EF4-FFF2-40B4-BE49-F238E27FC236}">
                <a16:creationId xmlns:a16="http://schemas.microsoft.com/office/drawing/2014/main" id="{3E72C59F-CAA3-D8C9-734C-C7DEB2341CD2}"/>
              </a:ext>
            </a:extLst>
          </p:cNvPr>
          <p:cNvPicPr>
            <a:picLocks noChangeAspect="1"/>
          </p:cNvPicPr>
          <p:nvPr/>
        </p:nvPicPr>
        <p:blipFill>
          <a:blip r:embed="rId5"/>
          <a:stretch>
            <a:fillRect/>
          </a:stretch>
        </p:blipFill>
        <p:spPr>
          <a:xfrm>
            <a:off x="10433826" y="5942918"/>
            <a:ext cx="1375789" cy="347637"/>
          </a:xfrm>
          <a:prstGeom prst="rect">
            <a:avLst/>
          </a:prstGeom>
        </p:spPr>
      </p:pic>
      <p:sp>
        <p:nvSpPr>
          <p:cNvPr id="18" name="TextBox 1">
            <a:extLst>
              <a:ext uri="{FF2B5EF4-FFF2-40B4-BE49-F238E27FC236}">
                <a16:creationId xmlns:a16="http://schemas.microsoft.com/office/drawing/2014/main" id="{AB17F3A3-4159-3899-8370-7D748F36A7D7}"/>
              </a:ext>
            </a:extLst>
          </p:cNvPr>
          <p:cNvSpPr txBox="1"/>
          <p:nvPr/>
        </p:nvSpPr>
        <p:spPr>
          <a:xfrm>
            <a:off x="713359" y="954293"/>
            <a:ext cx="5772064" cy="420756"/>
          </a:xfrm>
          <a:prstGeom prst="rect">
            <a:avLst/>
          </a:prstGeom>
          <a:noFill/>
        </p:spPr>
        <p:txBody>
          <a:bodyPr wrap="square" rtlCol="0">
            <a:spAutoFit/>
          </a:bodyPr>
          <a:lstStyle/>
          <a:p>
            <a:pPr>
              <a:lnSpc>
                <a:spcPts val="2500"/>
              </a:lnSpc>
            </a:pPr>
            <a:r>
              <a:rPr lang="es-ES" sz="2600" b="1" dirty="0">
                <a:solidFill>
                  <a:srgbClr val="243746"/>
                </a:solidFill>
                <a:latin typeface="Riojana SemiBold" pitchFamily="2" charset="77"/>
              </a:rPr>
              <a:t>Plataforma de Pago y Presentación</a:t>
            </a:r>
          </a:p>
        </p:txBody>
      </p:sp>
      <p:sp>
        <p:nvSpPr>
          <p:cNvPr id="7" name="CuadroTexto 6">
            <a:extLst>
              <a:ext uri="{FF2B5EF4-FFF2-40B4-BE49-F238E27FC236}">
                <a16:creationId xmlns:a16="http://schemas.microsoft.com/office/drawing/2014/main" id="{F28A49E2-5390-6143-2987-36E09006F3DA}"/>
              </a:ext>
            </a:extLst>
          </p:cNvPr>
          <p:cNvSpPr txBox="1"/>
          <p:nvPr/>
        </p:nvSpPr>
        <p:spPr>
          <a:xfrm>
            <a:off x="1061786" y="1561436"/>
            <a:ext cx="4363322" cy="3416320"/>
          </a:xfrm>
          <a:prstGeom prst="rect">
            <a:avLst/>
          </a:prstGeom>
          <a:noFill/>
        </p:spPr>
        <p:txBody>
          <a:bodyPr wrap="square">
            <a:spAutoFit/>
          </a:bodyPr>
          <a:lstStyle/>
          <a:p>
            <a:pPr marL="285750" indent="-285750">
              <a:buFont typeface="Wingdings" panose="05000000000000000000" pitchFamily="2" charset="2"/>
              <a:buChar char="Ø"/>
            </a:pPr>
            <a:r>
              <a:rPr lang="es-ES" dirty="0"/>
              <a:t>Definición y Características ​</a:t>
            </a:r>
          </a:p>
          <a:p>
            <a:pPr marL="285750" indent="-285750">
              <a:buFont typeface="Wingdings" panose="05000000000000000000" pitchFamily="2" charset="2"/>
              <a:buChar char="Ø"/>
            </a:pPr>
            <a:r>
              <a:rPr lang="es-ES" dirty="0"/>
              <a:t>Visión global de la plataforma​</a:t>
            </a:r>
          </a:p>
          <a:p>
            <a:pPr marL="285750" indent="-285750">
              <a:buFont typeface="Wingdings" panose="05000000000000000000" pitchFamily="2" charset="2"/>
              <a:buChar char="Ø"/>
            </a:pPr>
            <a:r>
              <a:rPr lang="es-ES" dirty="0"/>
              <a:t>Perfiles de acceso ​</a:t>
            </a:r>
          </a:p>
          <a:p>
            <a:pPr marL="742950" lvl="1" indent="-285750">
              <a:buFont typeface="Arial" panose="020B0604020202020204" pitchFamily="34" charset="0"/>
              <a:buChar char="•"/>
            </a:pPr>
            <a:r>
              <a:rPr lang="es-ES" dirty="0"/>
              <a:t>Autorizaciones​</a:t>
            </a:r>
          </a:p>
          <a:p>
            <a:pPr marL="742950" lvl="1" indent="-285750">
              <a:buFont typeface="Arial" panose="020B0604020202020204" pitchFamily="34" charset="0"/>
              <a:buChar char="•"/>
            </a:pPr>
            <a:r>
              <a:rPr lang="es-ES" dirty="0"/>
              <a:t>Permisos​</a:t>
            </a:r>
          </a:p>
          <a:p>
            <a:pPr marL="285750" indent="-285750">
              <a:buFont typeface="Wingdings" panose="05000000000000000000" pitchFamily="2" charset="2"/>
              <a:buChar char="Ø"/>
            </a:pPr>
            <a:r>
              <a:rPr lang="es-ES" dirty="0"/>
              <a:t>Medios de pago​</a:t>
            </a:r>
          </a:p>
          <a:p>
            <a:pPr marL="285750" indent="-285750">
              <a:buFont typeface="Wingdings" panose="05000000000000000000" pitchFamily="2" charset="2"/>
              <a:buChar char="Ø"/>
            </a:pPr>
            <a:r>
              <a:rPr lang="es-ES" dirty="0"/>
              <a:t>Orígenes de los documentos ​</a:t>
            </a:r>
          </a:p>
          <a:p>
            <a:pPr marL="285750" indent="-285750">
              <a:buFont typeface="Wingdings" panose="05000000000000000000" pitchFamily="2" charset="2"/>
              <a:buChar char="Ø"/>
            </a:pPr>
            <a:r>
              <a:rPr lang="es-ES" dirty="0"/>
              <a:t>Procedimiento de adjuntar documentación, pago y/o presentación​</a:t>
            </a:r>
          </a:p>
          <a:p>
            <a:pPr marL="285750" indent="-285750">
              <a:buFont typeface="Wingdings" panose="05000000000000000000" pitchFamily="2" charset="2"/>
              <a:buChar char="Ø"/>
            </a:pPr>
            <a:r>
              <a:rPr lang="es-ES" dirty="0"/>
              <a:t>Diligencias de presentación​</a:t>
            </a:r>
          </a:p>
          <a:p>
            <a:pPr marL="285750" indent="-285750">
              <a:buFont typeface="Wingdings" panose="05000000000000000000" pitchFamily="2" charset="2"/>
              <a:buChar char="Ø"/>
            </a:pPr>
            <a:r>
              <a:rPr lang="es-ES" dirty="0"/>
              <a:t>Descarga de documento a GRIAR</a:t>
            </a:r>
          </a:p>
          <a:p>
            <a:pPr marL="285750" indent="-285750">
              <a:buFont typeface="Wingdings" panose="05000000000000000000" pitchFamily="2" charset="2"/>
              <a:buChar char="Ø"/>
            </a:pPr>
            <a:r>
              <a:rPr lang="es-ES" dirty="0"/>
              <a:t>Plataforma de administración​</a:t>
            </a:r>
          </a:p>
        </p:txBody>
      </p:sp>
      <p:pic>
        <p:nvPicPr>
          <p:cNvPr id="9" name="Imagen 8">
            <a:extLst>
              <a:ext uri="{FF2B5EF4-FFF2-40B4-BE49-F238E27FC236}">
                <a16:creationId xmlns:a16="http://schemas.microsoft.com/office/drawing/2014/main" id="{5D306EA8-956F-ED30-E0BB-9524D982F1E0}"/>
              </a:ext>
            </a:extLst>
          </p:cNvPr>
          <p:cNvPicPr>
            <a:picLocks noChangeAspect="1"/>
          </p:cNvPicPr>
          <p:nvPr/>
        </p:nvPicPr>
        <p:blipFill>
          <a:blip r:embed="rId6"/>
          <a:srcRect/>
          <a:stretch/>
        </p:blipFill>
        <p:spPr>
          <a:xfrm>
            <a:off x="5425108" y="1467491"/>
            <a:ext cx="6580412" cy="3604209"/>
          </a:xfrm>
          <a:prstGeom prst="rect">
            <a:avLst/>
          </a:prstGeom>
        </p:spPr>
      </p:pic>
    </p:spTree>
    <p:extLst>
      <p:ext uri="{BB962C8B-B14F-4D97-AF65-F5344CB8AC3E}">
        <p14:creationId xmlns:p14="http://schemas.microsoft.com/office/powerpoint/2010/main" val="15109870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310055BF-7CF1-0DE8-BE59-EC3802FF0D7E}"/>
              </a:ext>
            </a:extLst>
          </p:cNvPr>
          <p:cNvSpPr txBox="1"/>
          <p:nvPr/>
        </p:nvSpPr>
        <p:spPr>
          <a:xfrm>
            <a:off x="576632" y="537074"/>
            <a:ext cx="2991525" cy="230832"/>
          </a:xfrm>
          <a:prstGeom prst="rect">
            <a:avLst/>
          </a:prstGeom>
          <a:noFill/>
        </p:spPr>
        <p:txBody>
          <a:bodyPr wrap="none" rtlCol="0">
            <a:spAutoFit/>
          </a:bodyPr>
          <a:lstStyle/>
          <a:p>
            <a:r>
              <a:rPr lang="es-ES" sz="900" b="1" dirty="0">
                <a:solidFill>
                  <a:srgbClr val="243746"/>
                </a:solidFill>
                <a:effectLst/>
                <a:latin typeface="Riojana" pitchFamily="2" charset="77"/>
              </a:rPr>
              <a:t> ©La Rioja</a:t>
            </a:r>
            <a:r>
              <a:rPr lang="es-ES" sz="900" dirty="0">
                <a:solidFill>
                  <a:srgbClr val="243746"/>
                </a:solidFill>
                <a:effectLst/>
                <a:latin typeface="Riojana" pitchFamily="2" charset="77"/>
              </a:rPr>
              <a:t>  |  Información y Asistencia a los Contribuyentes</a:t>
            </a:r>
          </a:p>
        </p:txBody>
      </p:sp>
      <p:pic>
        <p:nvPicPr>
          <p:cNvPr id="13" name="Imagen 12">
            <a:extLst>
              <a:ext uri="{FF2B5EF4-FFF2-40B4-BE49-F238E27FC236}">
                <a16:creationId xmlns:a16="http://schemas.microsoft.com/office/drawing/2014/main" id="{9B00F74E-D808-EF22-3738-30FCFD01B131}"/>
              </a:ext>
            </a:extLst>
          </p:cNvPr>
          <p:cNvPicPr>
            <a:picLocks noChangeAspect="1"/>
          </p:cNvPicPr>
          <p:nvPr/>
        </p:nvPicPr>
        <p:blipFill rotWithShape="1">
          <a:blip r:embed="rId3"/>
          <a:srcRect l="774" t="5709" r="924" b="-1"/>
          <a:stretch/>
        </p:blipFill>
        <p:spPr bwMode="auto">
          <a:xfrm>
            <a:off x="382385" y="6096951"/>
            <a:ext cx="4282375" cy="761049"/>
          </a:xfrm>
          <a:prstGeom prst="rect">
            <a:avLst/>
          </a:prstGeom>
          <a:solidFill>
            <a:srgbClr val="74BC1E"/>
          </a:solidFill>
          <a:ln>
            <a:noFill/>
          </a:ln>
          <a:extLst>
            <a:ext uri="{53640926-AAD7-44D8-BBD7-CCE9431645EC}">
              <a14:shadowObscured xmlns:a14="http://schemas.microsoft.com/office/drawing/2010/main"/>
            </a:ext>
          </a:extLst>
        </p:spPr>
      </p:pic>
      <p:pic>
        <p:nvPicPr>
          <p:cNvPr id="15" name="Imagen 14" descr="Logotipo&#10;&#10;Descripción generada automáticamente">
            <a:extLst>
              <a:ext uri="{FF2B5EF4-FFF2-40B4-BE49-F238E27FC236}">
                <a16:creationId xmlns:a16="http://schemas.microsoft.com/office/drawing/2014/main" id="{7DEA34F1-1989-CCCF-A3D9-AF082F052E98}"/>
              </a:ext>
            </a:extLst>
          </p:cNvPr>
          <p:cNvPicPr>
            <a:picLocks noChangeAspect="1"/>
          </p:cNvPicPr>
          <p:nvPr/>
        </p:nvPicPr>
        <p:blipFill>
          <a:blip r:embed="rId4"/>
          <a:stretch>
            <a:fillRect/>
          </a:stretch>
        </p:blipFill>
        <p:spPr>
          <a:xfrm>
            <a:off x="11037359" y="6280395"/>
            <a:ext cx="772256" cy="347637"/>
          </a:xfrm>
          <a:prstGeom prst="rect">
            <a:avLst/>
          </a:prstGeom>
        </p:spPr>
      </p:pic>
      <p:pic>
        <p:nvPicPr>
          <p:cNvPr id="16" name="Imagen 15">
            <a:extLst>
              <a:ext uri="{FF2B5EF4-FFF2-40B4-BE49-F238E27FC236}">
                <a16:creationId xmlns:a16="http://schemas.microsoft.com/office/drawing/2014/main" id="{3E72C59F-CAA3-D8C9-734C-C7DEB2341CD2}"/>
              </a:ext>
            </a:extLst>
          </p:cNvPr>
          <p:cNvPicPr>
            <a:picLocks noChangeAspect="1"/>
          </p:cNvPicPr>
          <p:nvPr/>
        </p:nvPicPr>
        <p:blipFill>
          <a:blip r:embed="rId5"/>
          <a:stretch>
            <a:fillRect/>
          </a:stretch>
        </p:blipFill>
        <p:spPr>
          <a:xfrm>
            <a:off x="10433826" y="5942918"/>
            <a:ext cx="1375789" cy="347637"/>
          </a:xfrm>
          <a:prstGeom prst="rect">
            <a:avLst/>
          </a:prstGeom>
        </p:spPr>
      </p:pic>
      <p:sp>
        <p:nvSpPr>
          <p:cNvPr id="18" name="TextBox 1">
            <a:extLst>
              <a:ext uri="{FF2B5EF4-FFF2-40B4-BE49-F238E27FC236}">
                <a16:creationId xmlns:a16="http://schemas.microsoft.com/office/drawing/2014/main" id="{AB17F3A3-4159-3899-8370-7D748F36A7D7}"/>
              </a:ext>
            </a:extLst>
          </p:cNvPr>
          <p:cNvSpPr txBox="1"/>
          <p:nvPr/>
        </p:nvSpPr>
        <p:spPr>
          <a:xfrm>
            <a:off x="713359" y="954293"/>
            <a:ext cx="5772064" cy="420756"/>
          </a:xfrm>
          <a:prstGeom prst="rect">
            <a:avLst/>
          </a:prstGeom>
          <a:noFill/>
        </p:spPr>
        <p:txBody>
          <a:bodyPr wrap="square" rtlCol="0">
            <a:spAutoFit/>
          </a:bodyPr>
          <a:lstStyle/>
          <a:p>
            <a:pPr>
              <a:lnSpc>
                <a:spcPts val="2500"/>
              </a:lnSpc>
            </a:pPr>
            <a:r>
              <a:rPr lang="es-ES" sz="2600" b="1" dirty="0">
                <a:solidFill>
                  <a:srgbClr val="243746"/>
                </a:solidFill>
                <a:latin typeface="Riojana SemiBold" pitchFamily="2" charset="77"/>
              </a:rPr>
              <a:t>Plataforma de Pago y Presentación</a:t>
            </a:r>
          </a:p>
        </p:txBody>
      </p:sp>
      <p:sp>
        <p:nvSpPr>
          <p:cNvPr id="7" name="CuadroTexto 6">
            <a:extLst>
              <a:ext uri="{FF2B5EF4-FFF2-40B4-BE49-F238E27FC236}">
                <a16:creationId xmlns:a16="http://schemas.microsoft.com/office/drawing/2014/main" id="{F28A49E2-5390-6143-2987-36E09006F3DA}"/>
              </a:ext>
            </a:extLst>
          </p:cNvPr>
          <p:cNvSpPr txBox="1"/>
          <p:nvPr/>
        </p:nvSpPr>
        <p:spPr>
          <a:xfrm>
            <a:off x="833186" y="1342753"/>
            <a:ext cx="4363322" cy="369332"/>
          </a:xfrm>
          <a:prstGeom prst="rect">
            <a:avLst/>
          </a:prstGeom>
          <a:noFill/>
        </p:spPr>
        <p:txBody>
          <a:bodyPr wrap="square">
            <a:spAutoFit/>
          </a:bodyPr>
          <a:lstStyle/>
          <a:p>
            <a:r>
              <a:rPr lang="es-ES" dirty="0"/>
              <a:t>Definición y Características ​</a:t>
            </a:r>
          </a:p>
        </p:txBody>
      </p:sp>
      <p:sp>
        <p:nvSpPr>
          <p:cNvPr id="5" name="CuadroTexto 4">
            <a:extLst>
              <a:ext uri="{FF2B5EF4-FFF2-40B4-BE49-F238E27FC236}">
                <a16:creationId xmlns:a16="http://schemas.microsoft.com/office/drawing/2014/main" id="{311B865E-E117-8510-752A-305E9638A62C}"/>
              </a:ext>
            </a:extLst>
          </p:cNvPr>
          <p:cNvSpPr txBox="1"/>
          <p:nvPr/>
        </p:nvSpPr>
        <p:spPr>
          <a:xfrm>
            <a:off x="1037722" y="1773735"/>
            <a:ext cx="9598193" cy="2585323"/>
          </a:xfrm>
          <a:prstGeom prst="rect">
            <a:avLst/>
          </a:prstGeom>
          <a:noFill/>
        </p:spPr>
        <p:txBody>
          <a:bodyPr wrap="square">
            <a:spAutoFit/>
          </a:bodyPr>
          <a:lstStyle/>
          <a:p>
            <a:r>
              <a:rPr lang="es-ES" dirty="0"/>
              <a:t>Definición:</a:t>
            </a:r>
          </a:p>
          <a:p>
            <a:r>
              <a:rPr lang="es-ES" dirty="0"/>
              <a:t>Un servicio destinado a los ciudadanos para efectuar de forma rápida, sencilla y segura el pago y la presentación de los tributos, tasas y otros ingresos del Gobierno de La Rioja a través de internet​</a:t>
            </a:r>
          </a:p>
          <a:p>
            <a:endParaRPr lang="es-ES" dirty="0"/>
          </a:p>
          <a:p>
            <a:r>
              <a:rPr lang="es-ES" dirty="0"/>
              <a:t>Características:​</a:t>
            </a:r>
          </a:p>
          <a:p>
            <a:pPr marL="285750" indent="-285750">
              <a:buFont typeface="Arial" panose="020B0604020202020204" pitchFamily="34" charset="0"/>
              <a:buChar char="•"/>
            </a:pPr>
            <a:r>
              <a:rPr lang="es-ES" dirty="0"/>
              <a:t>Seguridad​</a:t>
            </a:r>
          </a:p>
          <a:p>
            <a:pPr marL="285750" indent="-285750">
              <a:buFont typeface="Arial" panose="020B0604020202020204" pitchFamily="34" charset="0"/>
              <a:buChar char="•"/>
            </a:pPr>
            <a:r>
              <a:rPr lang="es-ES" dirty="0"/>
              <a:t>Confidencialidad y Garantía en la presentación de documentos.​</a:t>
            </a:r>
          </a:p>
          <a:p>
            <a:pPr marL="285750" indent="-285750">
              <a:buFont typeface="Arial" panose="020B0604020202020204" pitchFamily="34" charset="0"/>
              <a:buChar char="•"/>
            </a:pPr>
            <a:r>
              <a:rPr lang="es-ES" dirty="0"/>
              <a:t>Disponibilidad total de consulta de operaciones realizadas.​</a:t>
            </a:r>
          </a:p>
          <a:p>
            <a:pPr marL="285750" indent="-285750">
              <a:buFont typeface="Arial" panose="020B0604020202020204" pitchFamily="34" charset="0"/>
              <a:buChar char="•"/>
            </a:pPr>
            <a:r>
              <a:rPr lang="es-ES" dirty="0"/>
              <a:t>Proceso de pago y/o presentación​</a:t>
            </a:r>
          </a:p>
        </p:txBody>
      </p:sp>
    </p:spTree>
    <p:extLst>
      <p:ext uri="{BB962C8B-B14F-4D97-AF65-F5344CB8AC3E}">
        <p14:creationId xmlns:p14="http://schemas.microsoft.com/office/powerpoint/2010/main" val="23669195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310055BF-7CF1-0DE8-BE59-EC3802FF0D7E}"/>
              </a:ext>
            </a:extLst>
          </p:cNvPr>
          <p:cNvSpPr txBox="1"/>
          <p:nvPr/>
        </p:nvSpPr>
        <p:spPr>
          <a:xfrm>
            <a:off x="576632" y="537074"/>
            <a:ext cx="2991525" cy="230832"/>
          </a:xfrm>
          <a:prstGeom prst="rect">
            <a:avLst/>
          </a:prstGeom>
          <a:noFill/>
        </p:spPr>
        <p:txBody>
          <a:bodyPr wrap="none" rtlCol="0">
            <a:spAutoFit/>
          </a:bodyPr>
          <a:lstStyle/>
          <a:p>
            <a:r>
              <a:rPr lang="es-ES" sz="900" b="1" dirty="0">
                <a:solidFill>
                  <a:srgbClr val="243746"/>
                </a:solidFill>
                <a:effectLst/>
                <a:latin typeface="Riojana" pitchFamily="2" charset="77"/>
              </a:rPr>
              <a:t> ©La Rioja</a:t>
            </a:r>
            <a:r>
              <a:rPr lang="es-ES" sz="900" dirty="0">
                <a:solidFill>
                  <a:srgbClr val="243746"/>
                </a:solidFill>
                <a:effectLst/>
                <a:latin typeface="Riojana" pitchFamily="2" charset="77"/>
              </a:rPr>
              <a:t>  |  Información y Asistencia a los Contribuyentes</a:t>
            </a:r>
          </a:p>
        </p:txBody>
      </p:sp>
      <p:pic>
        <p:nvPicPr>
          <p:cNvPr id="13" name="Imagen 12">
            <a:extLst>
              <a:ext uri="{FF2B5EF4-FFF2-40B4-BE49-F238E27FC236}">
                <a16:creationId xmlns:a16="http://schemas.microsoft.com/office/drawing/2014/main" id="{9B00F74E-D808-EF22-3738-30FCFD01B131}"/>
              </a:ext>
            </a:extLst>
          </p:cNvPr>
          <p:cNvPicPr>
            <a:picLocks noChangeAspect="1"/>
          </p:cNvPicPr>
          <p:nvPr/>
        </p:nvPicPr>
        <p:blipFill rotWithShape="1">
          <a:blip r:embed="rId3"/>
          <a:srcRect l="774" t="5709" r="924" b="-1"/>
          <a:stretch/>
        </p:blipFill>
        <p:spPr bwMode="auto">
          <a:xfrm>
            <a:off x="382385" y="6096951"/>
            <a:ext cx="4282375" cy="761049"/>
          </a:xfrm>
          <a:prstGeom prst="rect">
            <a:avLst/>
          </a:prstGeom>
          <a:solidFill>
            <a:srgbClr val="74BC1E"/>
          </a:solidFill>
          <a:ln>
            <a:noFill/>
          </a:ln>
          <a:extLst>
            <a:ext uri="{53640926-AAD7-44D8-BBD7-CCE9431645EC}">
              <a14:shadowObscured xmlns:a14="http://schemas.microsoft.com/office/drawing/2010/main"/>
            </a:ext>
          </a:extLst>
        </p:spPr>
      </p:pic>
      <p:pic>
        <p:nvPicPr>
          <p:cNvPr id="15" name="Imagen 14" descr="Logotipo&#10;&#10;Descripción generada automáticamente">
            <a:extLst>
              <a:ext uri="{FF2B5EF4-FFF2-40B4-BE49-F238E27FC236}">
                <a16:creationId xmlns:a16="http://schemas.microsoft.com/office/drawing/2014/main" id="{7DEA34F1-1989-CCCF-A3D9-AF082F052E98}"/>
              </a:ext>
            </a:extLst>
          </p:cNvPr>
          <p:cNvPicPr>
            <a:picLocks noChangeAspect="1"/>
          </p:cNvPicPr>
          <p:nvPr/>
        </p:nvPicPr>
        <p:blipFill>
          <a:blip r:embed="rId4"/>
          <a:stretch>
            <a:fillRect/>
          </a:stretch>
        </p:blipFill>
        <p:spPr>
          <a:xfrm>
            <a:off x="11037359" y="6280395"/>
            <a:ext cx="772256" cy="347637"/>
          </a:xfrm>
          <a:prstGeom prst="rect">
            <a:avLst/>
          </a:prstGeom>
        </p:spPr>
      </p:pic>
      <p:pic>
        <p:nvPicPr>
          <p:cNvPr id="16" name="Imagen 15">
            <a:extLst>
              <a:ext uri="{FF2B5EF4-FFF2-40B4-BE49-F238E27FC236}">
                <a16:creationId xmlns:a16="http://schemas.microsoft.com/office/drawing/2014/main" id="{3E72C59F-CAA3-D8C9-734C-C7DEB2341CD2}"/>
              </a:ext>
            </a:extLst>
          </p:cNvPr>
          <p:cNvPicPr>
            <a:picLocks noChangeAspect="1"/>
          </p:cNvPicPr>
          <p:nvPr/>
        </p:nvPicPr>
        <p:blipFill>
          <a:blip r:embed="rId5"/>
          <a:stretch>
            <a:fillRect/>
          </a:stretch>
        </p:blipFill>
        <p:spPr>
          <a:xfrm>
            <a:off x="10433826" y="5942918"/>
            <a:ext cx="1375789" cy="347637"/>
          </a:xfrm>
          <a:prstGeom prst="rect">
            <a:avLst/>
          </a:prstGeom>
        </p:spPr>
      </p:pic>
      <p:sp>
        <p:nvSpPr>
          <p:cNvPr id="18" name="TextBox 1">
            <a:extLst>
              <a:ext uri="{FF2B5EF4-FFF2-40B4-BE49-F238E27FC236}">
                <a16:creationId xmlns:a16="http://schemas.microsoft.com/office/drawing/2014/main" id="{AB17F3A3-4159-3899-8370-7D748F36A7D7}"/>
              </a:ext>
            </a:extLst>
          </p:cNvPr>
          <p:cNvSpPr txBox="1"/>
          <p:nvPr/>
        </p:nvSpPr>
        <p:spPr>
          <a:xfrm>
            <a:off x="713359" y="954293"/>
            <a:ext cx="5772064" cy="420756"/>
          </a:xfrm>
          <a:prstGeom prst="rect">
            <a:avLst/>
          </a:prstGeom>
          <a:noFill/>
        </p:spPr>
        <p:txBody>
          <a:bodyPr wrap="square" rtlCol="0">
            <a:spAutoFit/>
          </a:bodyPr>
          <a:lstStyle/>
          <a:p>
            <a:pPr>
              <a:lnSpc>
                <a:spcPts val="2500"/>
              </a:lnSpc>
            </a:pPr>
            <a:r>
              <a:rPr lang="es-ES" sz="2600" b="1" dirty="0">
                <a:solidFill>
                  <a:srgbClr val="243746"/>
                </a:solidFill>
                <a:latin typeface="Riojana SemiBold" pitchFamily="2" charset="77"/>
              </a:rPr>
              <a:t>Plataforma de Pago y Presentación</a:t>
            </a:r>
          </a:p>
        </p:txBody>
      </p:sp>
      <p:sp>
        <p:nvSpPr>
          <p:cNvPr id="7" name="CuadroTexto 6">
            <a:extLst>
              <a:ext uri="{FF2B5EF4-FFF2-40B4-BE49-F238E27FC236}">
                <a16:creationId xmlns:a16="http://schemas.microsoft.com/office/drawing/2014/main" id="{F28A49E2-5390-6143-2987-36E09006F3DA}"/>
              </a:ext>
            </a:extLst>
          </p:cNvPr>
          <p:cNvSpPr txBox="1"/>
          <p:nvPr/>
        </p:nvSpPr>
        <p:spPr>
          <a:xfrm>
            <a:off x="833186" y="1342753"/>
            <a:ext cx="4363322" cy="369332"/>
          </a:xfrm>
          <a:prstGeom prst="rect">
            <a:avLst/>
          </a:prstGeom>
          <a:noFill/>
        </p:spPr>
        <p:txBody>
          <a:bodyPr wrap="square">
            <a:spAutoFit/>
          </a:bodyPr>
          <a:lstStyle/>
          <a:p>
            <a:r>
              <a:rPr lang="es-ES" dirty="0"/>
              <a:t>Definición y Características ​</a:t>
            </a:r>
          </a:p>
        </p:txBody>
      </p:sp>
      <p:sp>
        <p:nvSpPr>
          <p:cNvPr id="5" name="CuadroTexto 4">
            <a:extLst>
              <a:ext uri="{FF2B5EF4-FFF2-40B4-BE49-F238E27FC236}">
                <a16:creationId xmlns:a16="http://schemas.microsoft.com/office/drawing/2014/main" id="{311B865E-E117-8510-752A-305E9638A62C}"/>
              </a:ext>
            </a:extLst>
          </p:cNvPr>
          <p:cNvSpPr txBox="1"/>
          <p:nvPr/>
        </p:nvSpPr>
        <p:spPr>
          <a:xfrm>
            <a:off x="1037722" y="1773735"/>
            <a:ext cx="9598193" cy="3139321"/>
          </a:xfrm>
          <a:prstGeom prst="rect">
            <a:avLst/>
          </a:prstGeom>
          <a:noFill/>
        </p:spPr>
        <p:txBody>
          <a:bodyPr wrap="square">
            <a:spAutoFit/>
          </a:bodyPr>
          <a:lstStyle/>
          <a:p>
            <a:r>
              <a:rPr lang="es-ES" dirty="0"/>
              <a:t>Definición:</a:t>
            </a:r>
          </a:p>
          <a:p>
            <a:r>
              <a:rPr lang="es-ES" dirty="0"/>
              <a:t>Un servicio destinado a los ciudadanos para efectuar de forma rápida, sencilla y segura el pago y la presentación de los tributos, tasas y otros ingresos del Gobierno de La Rioja a través de internet​</a:t>
            </a:r>
          </a:p>
          <a:p>
            <a:r>
              <a:rPr lang="es-ES" dirty="0"/>
              <a:t>Características:​</a:t>
            </a:r>
          </a:p>
          <a:p>
            <a:pPr marL="285750" indent="-285750">
              <a:buFont typeface="Arial" panose="020B0604020202020204" pitchFamily="34" charset="0"/>
              <a:buChar char="•"/>
            </a:pPr>
            <a:r>
              <a:rPr lang="es-ES" dirty="0"/>
              <a:t>Parametrizable para cualquier Modelo de Ingreso.​</a:t>
            </a:r>
          </a:p>
          <a:p>
            <a:pPr marL="285750" indent="-285750">
              <a:buFont typeface="Arial" panose="020B0604020202020204" pitchFamily="34" charset="0"/>
              <a:buChar char="•"/>
            </a:pPr>
            <a:r>
              <a:rPr lang="es-ES" dirty="0"/>
              <a:t>Autenticación y firma electrónica mediante certificados digitales​</a:t>
            </a:r>
          </a:p>
          <a:p>
            <a:pPr marL="285750" indent="-285750">
              <a:buFont typeface="Arial" panose="020B0604020202020204" pitchFamily="34" charset="0"/>
              <a:buChar char="•"/>
            </a:pPr>
            <a:r>
              <a:rPr lang="es-ES" dirty="0"/>
              <a:t>Integraciones:​</a:t>
            </a:r>
          </a:p>
          <a:p>
            <a:pPr marL="742950" lvl="1" indent="-285750">
              <a:buFont typeface="Arial" panose="020B0604020202020204" pitchFamily="34" charset="0"/>
              <a:buChar char="•"/>
            </a:pPr>
            <a:r>
              <a:rPr lang="es-ES" dirty="0"/>
              <a:t>Integrado con la Oficina Virtual​</a:t>
            </a:r>
          </a:p>
          <a:p>
            <a:pPr marL="742950" lvl="1" indent="-285750">
              <a:buFont typeface="Arial" panose="020B0604020202020204" pitchFamily="34" charset="0"/>
              <a:buChar char="•"/>
            </a:pPr>
            <a:r>
              <a:rPr lang="es-ES" dirty="0"/>
              <a:t>Integrado con sistema GRIAR</a:t>
            </a:r>
          </a:p>
          <a:p>
            <a:pPr marL="742950" lvl="1" indent="-285750">
              <a:buFont typeface="Arial" panose="020B0604020202020204" pitchFamily="34" charset="0"/>
              <a:buChar char="•"/>
            </a:pPr>
            <a:r>
              <a:rPr lang="es-ES" dirty="0"/>
              <a:t>Integrado con Pasarela de Pago del Gobierno de La Rioja</a:t>
            </a:r>
          </a:p>
          <a:p>
            <a:pPr marL="742950" lvl="1" indent="-285750">
              <a:buFont typeface="Arial" panose="020B0604020202020204" pitchFamily="34" charset="0"/>
              <a:buChar char="•"/>
            </a:pPr>
            <a:r>
              <a:rPr lang="es-ES" dirty="0"/>
              <a:t>Integración con otras aplicaciones corporativas: RDF, </a:t>
            </a:r>
            <a:r>
              <a:rPr lang="es-ES" dirty="0" err="1"/>
              <a:t>Admine</a:t>
            </a:r>
            <a:endParaRPr lang="es-ES" dirty="0"/>
          </a:p>
        </p:txBody>
      </p:sp>
    </p:spTree>
    <p:extLst>
      <p:ext uri="{BB962C8B-B14F-4D97-AF65-F5344CB8AC3E}">
        <p14:creationId xmlns:p14="http://schemas.microsoft.com/office/powerpoint/2010/main" val="27457399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310055BF-7CF1-0DE8-BE59-EC3802FF0D7E}"/>
              </a:ext>
            </a:extLst>
          </p:cNvPr>
          <p:cNvSpPr txBox="1"/>
          <p:nvPr/>
        </p:nvSpPr>
        <p:spPr>
          <a:xfrm>
            <a:off x="576632" y="537074"/>
            <a:ext cx="2991525" cy="230832"/>
          </a:xfrm>
          <a:prstGeom prst="rect">
            <a:avLst/>
          </a:prstGeom>
          <a:noFill/>
        </p:spPr>
        <p:txBody>
          <a:bodyPr wrap="none" rtlCol="0">
            <a:spAutoFit/>
          </a:bodyPr>
          <a:lstStyle/>
          <a:p>
            <a:r>
              <a:rPr lang="es-ES" sz="900" b="1" dirty="0">
                <a:solidFill>
                  <a:srgbClr val="243746"/>
                </a:solidFill>
                <a:effectLst/>
                <a:latin typeface="Riojana" pitchFamily="2" charset="77"/>
              </a:rPr>
              <a:t> ©La Rioja</a:t>
            </a:r>
            <a:r>
              <a:rPr lang="es-ES" sz="900" dirty="0">
                <a:solidFill>
                  <a:srgbClr val="243746"/>
                </a:solidFill>
                <a:effectLst/>
                <a:latin typeface="Riojana" pitchFamily="2" charset="77"/>
              </a:rPr>
              <a:t>  |  Información y Asistencia a los Contribuyentes</a:t>
            </a:r>
          </a:p>
        </p:txBody>
      </p:sp>
      <p:pic>
        <p:nvPicPr>
          <p:cNvPr id="13" name="Imagen 12">
            <a:extLst>
              <a:ext uri="{FF2B5EF4-FFF2-40B4-BE49-F238E27FC236}">
                <a16:creationId xmlns:a16="http://schemas.microsoft.com/office/drawing/2014/main" id="{9B00F74E-D808-EF22-3738-30FCFD01B131}"/>
              </a:ext>
            </a:extLst>
          </p:cNvPr>
          <p:cNvPicPr>
            <a:picLocks noChangeAspect="1"/>
          </p:cNvPicPr>
          <p:nvPr/>
        </p:nvPicPr>
        <p:blipFill rotWithShape="1">
          <a:blip r:embed="rId3"/>
          <a:srcRect l="774" t="5709" r="924" b="-1"/>
          <a:stretch/>
        </p:blipFill>
        <p:spPr bwMode="auto">
          <a:xfrm>
            <a:off x="382385" y="6096951"/>
            <a:ext cx="4282375" cy="761049"/>
          </a:xfrm>
          <a:prstGeom prst="rect">
            <a:avLst/>
          </a:prstGeom>
          <a:solidFill>
            <a:srgbClr val="74BC1E"/>
          </a:solidFill>
          <a:ln>
            <a:noFill/>
          </a:ln>
          <a:extLst>
            <a:ext uri="{53640926-AAD7-44D8-BBD7-CCE9431645EC}">
              <a14:shadowObscured xmlns:a14="http://schemas.microsoft.com/office/drawing/2010/main"/>
            </a:ext>
          </a:extLst>
        </p:spPr>
      </p:pic>
      <p:pic>
        <p:nvPicPr>
          <p:cNvPr id="15" name="Imagen 14" descr="Logotipo&#10;&#10;Descripción generada automáticamente">
            <a:extLst>
              <a:ext uri="{FF2B5EF4-FFF2-40B4-BE49-F238E27FC236}">
                <a16:creationId xmlns:a16="http://schemas.microsoft.com/office/drawing/2014/main" id="{7DEA34F1-1989-CCCF-A3D9-AF082F052E98}"/>
              </a:ext>
            </a:extLst>
          </p:cNvPr>
          <p:cNvPicPr>
            <a:picLocks noChangeAspect="1"/>
          </p:cNvPicPr>
          <p:nvPr/>
        </p:nvPicPr>
        <p:blipFill>
          <a:blip r:embed="rId4"/>
          <a:stretch>
            <a:fillRect/>
          </a:stretch>
        </p:blipFill>
        <p:spPr>
          <a:xfrm>
            <a:off x="11037359" y="6280395"/>
            <a:ext cx="772256" cy="347637"/>
          </a:xfrm>
          <a:prstGeom prst="rect">
            <a:avLst/>
          </a:prstGeom>
        </p:spPr>
      </p:pic>
      <p:pic>
        <p:nvPicPr>
          <p:cNvPr id="16" name="Imagen 15">
            <a:extLst>
              <a:ext uri="{FF2B5EF4-FFF2-40B4-BE49-F238E27FC236}">
                <a16:creationId xmlns:a16="http://schemas.microsoft.com/office/drawing/2014/main" id="{3E72C59F-CAA3-D8C9-734C-C7DEB2341CD2}"/>
              </a:ext>
            </a:extLst>
          </p:cNvPr>
          <p:cNvPicPr>
            <a:picLocks noChangeAspect="1"/>
          </p:cNvPicPr>
          <p:nvPr/>
        </p:nvPicPr>
        <p:blipFill>
          <a:blip r:embed="rId5"/>
          <a:stretch>
            <a:fillRect/>
          </a:stretch>
        </p:blipFill>
        <p:spPr>
          <a:xfrm>
            <a:off x="10433826" y="5942918"/>
            <a:ext cx="1375789" cy="347637"/>
          </a:xfrm>
          <a:prstGeom prst="rect">
            <a:avLst/>
          </a:prstGeom>
        </p:spPr>
      </p:pic>
      <p:sp>
        <p:nvSpPr>
          <p:cNvPr id="18" name="TextBox 1">
            <a:extLst>
              <a:ext uri="{FF2B5EF4-FFF2-40B4-BE49-F238E27FC236}">
                <a16:creationId xmlns:a16="http://schemas.microsoft.com/office/drawing/2014/main" id="{AB17F3A3-4159-3899-8370-7D748F36A7D7}"/>
              </a:ext>
            </a:extLst>
          </p:cNvPr>
          <p:cNvSpPr txBox="1"/>
          <p:nvPr/>
        </p:nvSpPr>
        <p:spPr>
          <a:xfrm>
            <a:off x="713359" y="954293"/>
            <a:ext cx="5772064" cy="420756"/>
          </a:xfrm>
          <a:prstGeom prst="rect">
            <a:avLst/>
          </a:prstGeom>
          <a:noFill/>
        </p:spPr>
        <p:txBody>
          <a:bodyPr wrap="square" rtlCol="0">
            <a:spAutoFit/>
          </a:bodyPr>
          <a:lstStyle/>
          <a:p>
            <a:pPr>
              <a:lnSpc>
                <a:spcPts val="2500"/>
              </a:lnSpc>
            </a:pPr>
            <a:r>
              <a:rPr lang="es-ES" sz="2600" b="1" dirty="0">
                <a:solidFill>
                  <a:srgbClr val="243746"/>
                </a:solidFill>
                <a:latin typeface="Riojana SemiBold" pitchFamily="2" charset="77"/>
              </a:rPr>
              <a:t>Plataforma de Pago y Presentación</a:t>
            </a:r>
          </a:p>
        </p:txBody>
      </p:sp>
      <p:sp>
        <p:nvSpPr>
          <p:cNvPr id="7" name="CuadroTexto 6">
            <a:extLst>
              <a:ext uri="{FF2B5EF4-FFF2-40B4-BE49-F238E27FC236}">
                <a16:creationId xmlns:a16="http://schemas.microsoft.com/office/drawing/2014/main" id="{F28A49E2-5390-6143-2987-36E09006F3DA}"/>
              </a:ext>
            </a:extLst>
          </p:cNvPr>
          <p:cNvSpPr txBox="1"/>
          <p:nvPr/>
        </p:nvSpPr>
        <p:spPr>
          <a:xfrm>
            <a:off x="833186" y="1342753"/>
            <a:ext cx="4363322" cy="369332"/>
          </a:xfrm>
          <a:prstGeom prst="rect">
            <a:avLst/>
          </a:prstGeom>
          <a:noFill/>
        </p:spPr>
        <p:txBody>
          <a:bodyPr wrap="square">
            <a:spAutoFit/>
          </a:bodyPr>
          <a:lstStyle/>
          <a:p>
            <a:r>
              <a:rPr lang="es-ES" dirty="0"/>
              <a:t>Visión Global</a:t>
            </a:r>
          </a:p>
        </p:txBody>
      </p:sp>
      <p:pic>
        <p:nvPicPr>
          <p:cNvPr id="8" name="Imagen 7">
            <a:extLst>
              <a:ext uri="{FF2B5EF4-FFF2-40B4-BE49-F238E27FC236}">
                <a16:creationId xmlns:a16="http://schemas.microsoft.com/office/drawing/2014/main" id="{D28A27CE-3277-0F8A-9982-44BCD6ABBA50}"/>
              </a:ext>
            </a:extLst>
          </p:cNvPr>
          <p:cNvPicPr>
            <a:picLocks noChangeAspect="1"/>
          </p:cNvPicPr>
          <p:nvPr/>
        </p:nvPicPr>
        <p:blipFill>
          <a:blip r:embed="rId6"/>
          <a:srcRect/>
          <a:stretch/>
        </p:blipFill>
        <p:spPr>
          <a:xfrm>
            <a:off x="2728576" y="1796702"/>
            <a:ext cx="6965349" cy="3878595"/>
          </a:xfrm>
          <a:prstGeom prst="rect">
            <a:avLst/>
          </a:prstGeom>
        </p:spPr>
      </p:pic>
    </p:spTree>
    <p:extLst>
      <p:ext uri="{BB962C8B-B14F-4D97-AF65-F5344CB8AC3E}">
        <p14:creationId xmlns:p14="http://schemas.microsoft.com/office/powerpoint/2010/main" val="12152320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310055BF-7CF1-0DE8-BE59-EC3802FF0D7E}"/>
              </a:ext>
            </a:extLst>
          </p:cNvPr>
          <p:cNvSpPr txBox="1"/>
          <p:nvPr/>
        </p:nvSpPr>
        <p:spPr>
          <a:xfrm>
            <a:off x="576632" y="537074"/>
            <a:ext cx="2991525" cy="230832"/>
          </a:xfrm>
          <a:prstGeom prst="rect">
            <a:avLst/>
          </a:prstGeom>
          <a:noFill/>
        </p:spPr>
        <p:txBody>
          <a:bodyPr wrap="none" rtlCol="0">
            <a:spAutoFit/>
          </a:bodyPr>
          <a:lstStyle/>
          <a:p>
            <a:r>
              <a:rPr lang="es-ES" sz="900" b="1" dirty="0">
                <a:solidFill>
                  <a:srgbClr val="243746"/>
                </a:solidFill>
                <a:effectLst/>
                <a:latin typeface="Riojana" pitchFamily="2" charset="77"/>
              </a:rPr>
              <a:t> ©La Rioja</a:t>
            </a:r>
            <a:r>
              <a:rPr lang="es-ES" sz="900" dirty="0">
                <a:solidFill>
                  <a:srgbClr val="243746"/>
                </a:solidFill>
                <a:effectLst/>
                <a:latin typeface="Riojana" pitchFamily="2" charset="77"/>
              </a:rPr>
              <a:t>  |  Información y Asistencia a los Contribuyentes</a:t>
            </a:r>
          </a:p>
        </p:txBody>
      </p:sp>
      <p:pic>
        <p:nvPicPr>
          <p:cNvPr id="13" name="Imagen 12">
            <a:extLst>
              <a:ext uri="{FF2B5EF4-FFF2-40B4-BE49-F238E27FC236}">
                <a16:creationId xmlns:a16="http://schemas.microsoft.com/office/drawing/2014/main" id="{9B00F74E-D808-EF22-3738-30FCFD01B131}"/>
              </a:ext>
            </a:extLst>
          </p:cNvPr>
          <p:cNvPicPr>
            <a:picLocks noChangeAspect="1"/>
          </p:cNvPicPr>
          <p:nvPr/>
        </p:nvPicPr>
        <p:blipFill rotWithShape="1">
          <a:blip r:embed="rId3"/>
          <a:srcRect l="774" t="5709" r="924" b="-1"/>
          <a:stretch/>
        </p:blipFill>
        <p:spPr bwMode="auto">
          <a:xfrm>
            <a:off x="382385" y="6096951"/>
            <a:ext cx="4282375" cy="761049"/>
          </a:xfrm>
          <a:prstGeom prst="rect">
            <a:avLst/>
          </a:prstGeom>
          <a:solidFill>
            <a:srgbClr val="74BC1E"/>
          </a:solidFill>
          <a:ln>
            <a:noFill/>
          </a:ln>
          <a:extLst>
            <a:ext uri="{53640926-AAD7-44D8-BBD7-CCE9431645EC}">
              <a14:shadowObscured xmlns:a14="http://schemas.microsoft.com/office/drawing/2010/main"/>
            </a:ext>
          </a:extLst>
        </p:spPr>
      </p:pic>
      <p:pic>
        <p:nvPicPr>
          <p:cNvPr id="15" name="Imagen 14" descr="Logotipo&#10;&#10;Descripción generada automáticamente">
            <a:extLst>
              <a:ext uri="{FF2B5EF4-FFF2-40B4-BE49-F238E27FC236}">
                <a16:creationId xmlns:a16="http://schemas.microsoft.com/office/drawing/2014/main" id="{7DEA34F1-1989-CCCF-A3D9-AF082F052E98}"/>
              </a:ext>
            </a:extLst>
          </p:cNvPr>
          <p:cNvPicPr>
            <a:picLocks noChangeAspect="1"/>
          </p:cNvPicPr>
          <p:nvPr/>
        </p:nvPicPr>
        <p:blipFill>
          <a:blip r:embed="rId4"/>
          <a:stretch>
            <a:fillRect/>
          </a:stretch>
        </p:blipFill>
        <p:spPr>
          <a:xfrm>
            <a:off x="11037359" y="6280395"/>
            <a:ext cx="772256" cy="347637"/>
          </a:xfrm>
          <a:prstGeom prst="rect">
            <a:avLst/>
          </a:prstGeom>
        </p:spPr>
      </p:pic>
      <p:pic>
        <p:nvPicPr>
          <p:cNvPr id="16" name="Imagen 15">
            <a:extLst>
              <a:ext uri="{FF2B5EF4-FFF2-40B4-BE49-F238E27FC236}">
                <a16:creationId xmlns:a16="http://schemas.microsoft.com/office/drawing/2014/main" id="{3E72C59F-CAA3-D8C9-734C-C7DEB2341CD2}"/>
              </a:ext>
            </a:extLst>
          </p:cNvPr>
          <p:cNvPicPr>
            <a:picLocks noChangeAspect="1"/>
          </p:cNvPicPr>
          <p:nvPr/>
        </p:nvPicPr>
        <p:blipFill>
          <a:blip r:embed="rId5"/>
          <a:stretch>
            <a:fillRect/>
          </a:stretch>
        </p:blipFill>
        <p:spPr>
          <a:xfrm>
            <a:off x="10433826" y="5942918"/>
            <a:ext cx="1375789" cy="347637"/>
          </a:xfrm>
          <a:prstGeom prst="rect">
            <a:avLst/>
          </a:prstGeom>
        </p:spPr>
      </p:pic>
      <p:sp>
        <p:nvSpPr>
          <p:cNvPr id="18" name="TextBox 1">
            <a:extLst>
              <a:ext uri="{FF2B5EF4-FFF2-40B4-BE49-F238E27FC236}">
                <a16:creationId xmlns:a16="http://schemas.microsoft.com/office/drawing/2014/main" id="{AB17F3A3-4159-3899-8370-7D748F36A7D7}"/>
              </a:ext>
            </a:extLst>
          </p:cNvPr>
          <p:cNvSpPr txBox="1"/>
          <p:nvPr/>
        </p:nvSpPr>
        <p:spPr>
          <a:xfrm>
            <a:off x="713359" y="954293"/>
            <a:ext cx="5772064" cy="420756"/>
          </a:xfrm>
          <a:prstGeom prst="rect">
            <a:avLst/>
          </a:prstGeom>
          <a:noFill/>
        </p:spPr>
        <p:txBody>
          <a:bodyPr wrap="square" rtlCol="0">
            <a:spAutoFit/>
          </a:bodyPr>
          <a:lstStyle/>
          <a:p>
            <a:pPr>
              <a:lnSpc>
                <a:spcPts val="2500"/>
              </a:lnSpc>
            </a:pPr>
            <a:r>
              <a:rPr lang="es-ES" sz="2600" b="1" dirty="0">
                <a:solidFill>
                  <a:srgbClr val="243746"/>
                </a:solidFill>
                <a:latin typeface="Riojana SemiBold" pitchFamily="2" charset="77"/>
              </a:rPr>
              <a:t>Plataforma de Pago y Presentación</a:t>
            </a:r>
          </a:p>
        </p:txBody>
      </p:sp>
      <p:sp>
        <p:nvSpPr>
          <p:cNvPr id="7" name="CuadroTexto 6">
            <a:extLst>
              <a:ext uri="{FF2B5EF4-FFF2-40B4-BE49-F238E27FC236}">
                <a16:creationId xmlns:a16="http://schemas.microsoft.com/office/drawing/2014/main" id="{F28A49E2-5390-6143-2987-36E09006F3DA}"/>
              </a:ext>
            </a:extLst>
          </p:cNvPr>
          <p:cNvSpPr txBox="1"/>
          <p:nvPr/>
        </p:nvSpPr>
        <p:spPr>
          <a:xfrm>
            <a:off x="833186" y="1342753"/>
            <a:ext cx="4363322" cy="369332"/>
          </a:xfrm>
          <a:prstGeom prst="rect">
            <a:avLst/>
          </a:prstGeom>
          <a:noFill/>
        </p:spPr>
        <p:txBody>
          <a:bodyPr wrap="square">
            <a:spAutoFit/>
          </a:bodyPr>
          <a:lstStyle/>
          <a:p>
            <a:r>
              <a:rPr lang="es-ES" dirty="0"/>
              <a:t>Perfiles de acceso</a:t>
            </a:r>
          </a:p>
        </p:txBody>
      </p:sp>
      <p:sp>
        <p:nvSpPr>
          <p:cNvPr id="5" name="CuadroTexto 4">
            <a:extLst>
              <a:ext uri="{FF2B5EF4-FFF2-40B4-BE49-F238E27FC236}">
                <a16:creationId xmlns:a16="http://schemas.microsoft.com/office/drawing/2014/main" id="{F9C1F21B-D1AF-6F40-75D7-D833CA9DE6C6}"/>
              </a:ext>
            </a:extLst>
          </p:cNvPr>
          <p:cNvSpPr txBox="1"/>
          <p:nvPr/>
        </p:nvSpPr>
        <p:spPr>
          <a:xfrm>
            <a:off x="1037723" y="1763509"/>
            <a:ext cx="6093994" cy="1477328"/>
          </a:xfrm>
          <a:prstGeom prst="rect">
            <a:avLst/>
          </a:prstGeom>
          <a:noFill/>
        </p:spPr>
        <p:txBody>
          <a:bodyPr wrap="square">
            <a:spAutoFit/>
          </a:bodyPr>
          <a:lstStyle/>
          <a:p>
            <a:r>
              <a:rPr lang="es-ES" dirty="0"/>
              <a:t>Autorizaciones​</a:t>
            </a:r>
          </a:p>
          <a:p>
            <a:pPr marL="285750" indent="-285750">
              <a:buFont typeface="Arial" panose="020B0604020202020204" pitchFamily="34" charset="0"/>
              <a:buChar char="•"/>
            </a:pPr>
            <a:r>
              <a:rPr lang="es-ES" dirty="0"/>
              <a:t>Particular​</a:t>
            </a:r>
          </a:p>
          <a:p>
            <a:pPr marL="285750" indent="-285750">
              <a:buFont typeface="Arial" panose="020B0604020202020204" pitchFamily="34" charset="0"/>
              <a:buChar char="•"/>
            </a:pPr>
            <a:r>
              <a:rPr lang="es-ES" dirty="0"/>
              <a:t>Profesional o Colaborador Social​</a:t>
            </a:r>
          </a:p>
          <a:p>
            <a:pPr marL="285750" indent="-285750">
              <a:buFont typeface="Arial" panose="020B0604020202020204" pitchFamily="34" charset="0"/>
              <a:buChar char="•"/>
            </a:pPr>
            <a:r>
              <a:rPr lang="es-ES" dirty="0"/>
              <a:t>Representante o Apoderado​</a:t>
            </a:r>
          </a:p>
          <a:p>
            <a:pPr marL="285750" indent="-285750">
              <a:buFont typeface="Arial" panose="020B0604020202020204" pitchFamily="34" charset="0"/>
              <a:buChar char="•"/>
            </a:pPr>
            <a:r>
              <a:rPr lang="es-ES" dirty="0"/>
              <a:t>Empleado Público​</a:t>
            </a:r>
          </a:p>
        </p:txBody>
      </p:sp>
      <p:sp>
        <p:nvSpPr>
          <p:cNvPr id="12" name="CuadroTexto 11">
            <a:extLst>
              <a:ext uri="{FF2B5EF4-FFF2-40B4-BE49-F238E27FC236}">
                <a16:creationId xmlns:a16="http://schemas.microsoft.com/office/drawing/2014/main" id="{26703367-EE79-EA4B-016E-6CA53B975CD1}"/>
              </a:ext>
            </a:extLst>
          </p:cNvPr>
          <p:cNvSpPr txBox="1"/>
          <p:nvPr/>
        </p:nvSpPr>
        <p:spPr>
          <a:xfrm>
            <a:off x="1037723" y="3211793"/>
            <a:ext cx="10116554" cy="1477328"/>
          </a:xfrm>
          <a:prstGeom prst="rect">
            <a:avLst/>
          </a:prstGeom>
          <a:noFill/>
        </p:spPr>
        <p:txBody>
          <a:bodyPr wrap="square">
            <a:spAutoFit/>
          </a:bodyPr>
          <a:lstStyle/>
          <a:p>
            <a:r>
              <a:rPr lang="es-ES" dirty="0"/>
              <a:t>Convenios con colegios y asociaciones profesionales:​</a:t>
            </a:r>
          </a:p>
          <a:p>
            <a:r>
              <a:rPr lang="es-ES" dirty="0"/>
              <a:t>Los profesionales que deseen ser colaboradores sociales de la Administración Tributaria del Gobierno de La Rioja y que formen parte de cualquiera de los colectivos que tienen convenio con la Consejería de Hacienda podrán adherirse en los términos previstos en cada uno de ellos a través del Colegio o Asociación en el que estén integrados. </a:t>
            </a:r>
          </a:p>
        </p:txBody>
      </p:sp>
    </p:spTree>
    <p:extLst>
      <p:ext uri="{BB962C8B-B14F-4D97-AF65-F5344CB8AC3E}">
        <p14:creationId xmlns:p14="http://schemas.microsoft.com/office/powerpoint/2010/main" val="6040591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310055BF-7CF1-0DE8-BE59-EC3802FF0D7E}"/>
              </a:ext>
            </a:extLst>
          </p:cNvPr>
          <p:cNvSpPr txBox="1"/>
          <p:nvPr/>
        </p:nvSpPr>
        <p:spPr>
          <a:xfrm>
            <a:off x="576632" y="537074"/>
            <a:ext cx="2991525" cy="230832"/>
          </a:xfrm>
          <a:prstGeom prst="rect">
            <a:avLst/>
          </a:prstGeom>
          <a:noFill/>
        </p:spPr>
        <p:txBody>
          <a:bodyPr wrap="none" rtlCol="0">
            <a:spAutoFit/>
          </a:bodyPr>
          <a:lstStyle/>
          <a:p>
            <a:r>
              <a:rPr lang="es-ES" sz="900" b="1" dirty="0">
                <a:solidFill>
                  <a:srgbClr val="243746"/>
                </a:solidFill>
                <a:effectLst/>
                <a:latin typeface="Riojana" pitchFamily="2" charset="77"/>
              </a:rPr>
              <a:t> ©La Rioja</a:t>
            </a:r>
            <a:r>
              <a:rPr lang="es-ES" sz="900" dirty="0">
                <a:solidFill>
                  <a:srgbClr val="243746"/>
                </a:solidFill>
                <a:effectLst/>
                <a:latin typeface="Riojana" pitchFamily="2" charset="77"/>
              </a:rPr>
              <a:t>  |  Información y Asistencia a los Contribuyentes</a:t>
            </a:r>
          </a:p>
        </p:txBody>
      </p:sp>
      <p:pic>
        <p:nvPicPr>
          <p:cNvPr id="13" name="Imagen 12">
            <a:extLst>
              <a:ext uri="{FF2B5EF4-FFF2-40B4-BE49-F238E27FC236}">
                <a16:creationId xmlns:a16="http://schemas.microsoft.com/office/drawing/2014/main" id="{9B00F74E-D808-EF22-3738-30FCFD01B131}"/>
              </a:ext>
            </a:extLst>
          </p:cNvPr>
          <p:cNvPicPr>
            <a:picLocks noChangeAspect="1"/>
          </p:cNvPicPr>
          <p:nvPr/>
        </p:nvPicPr>
        <p:blipFill rotWithShape="1">
          <a:blip r:embed="rId3"/>
          <a:srcRect l="774" t="5709" r="924" b="-1"/>
          <a:stretch/>
        </p:blipFill>
        <p:spPr bwMode="auto">
          <a:xfrm>
            <a:off x="382385" y="6096951"/>
            <a:ext cx="4282375" cy="761049"/>
          </a:xfrm>
          <a:prstGeom prst="rect">
            <a:avLst/>
          </a:prstGeom>
          <a:solidFill>
            <a:srgbClr val="74BC1E"/>
          </a:solidFill>
          <a:ln>
            <a:noFill/>
          </a:ln>
          <a:extLst>
            <a:ext uri="{53640926-AAD7-44D8-BBD7-CCE9431645EC}">
              <a14:shadowObscured xmlns:a14="http://schemas.microsoft.com/office/drawing/2010/main"/>
            </a:ext>
          </a:extLst>
        </p:spPr>
      </p:pic>
      <p:pic>
        <p:nvPicPr>
          <p:cNvPr id="15" name="Imagen 14" descr="Logotipo&#10;&#10;Descripción generada automáticamente">
            <a:extLst>
              <a:ext uri="{FF2B5EF4-FFF2-40B4-BE49-F238E27FC236}">
                <a16:creationId xmlns:a16="http://schemas.microsoft.com/office/drawing/2014/main" id="{7DEA34F1-1989-CCCF-A3D9-AF082F052E98}"/>
              </a:ext>
            </a:extLst>
          </p:cNvPr>
          <p:cNvPicPr>
            <a:picLocks noChangeAspect="1"/>
          </p:cNvPicPr>
          <p:nvPr/>
        </p:nvPicPr>
        <p:blipFill>
          <a:blip r:embed="rId4"/>
          <a:stretch>
            <a:fillRect/>
          </a:stretch>
        </p:blipFill>
        <p:spPr>
          <a:xfrm>
            <a:off x="11037359" y="6280395"/>
            <a:ext cx="772256" cy="347637"/>
          </a:xfrm>
          <a:prstGeom prst="rect">
            <a:avLst/>
          </a:prstGeom>
        </p:spPr>
      </p:pic>
      <p:pic>
        <p:nvPicPr>
          <p:cNvPr id="16" name="Imagen 15">
            <a:extLst>
              <a:ext uri="{FF2B5EF4-FFF2-40B4-BE49-F238E27FC236}">
                <a16:creationId xmlns:a16="http://schemas.microsoft.com/office/drawing/2014/main" id="{3E72C59F-CAA3-D8C9-734C-C7DEB2341CD2}"/>
              </a:ext>
            </a:extLst>
          </p:cNvPr>
          <p:cNvPicPr>
            <a:picLocks noChangeAspect="1"/>
          </p:cNvPicPr>
          <p:nvPr/>
        </p:nvPicPr>
        <p:blipFill>
          <a:blip r:embed="rId5"/>
          <a:stretch>
            <a:fillRect/>
          </a:stretch>
        </p:blipFill>
        <p:spPr>
          <a:xfrm>
            <a:off x="10433826" y="5942918"/>
            <a:ext cx="1375789" cy="347637"/>
          </a:xfrm>
          <a:prstGeom prst="rect">
            <a:avLst/>
          </a:prstGeom>
        </p:spPr>
      </p:pic>
      <p:sp>
        <p:nvSpPr>
          <p:cNvPr id="18" name="TextBox 1">
            <a:extLst>
              <a:ext uri="{FF2B5EF4-FFF2-40B4-BE49-F238E27FC236}">
                <a16:creationId xmlns:a16="http://schemas.microsoft.com/office/drawing/2014/main" id="{AB17F3A3-4159-3899-8370-7D748F36A7D7}"/>
              </a:ext>
            </a:extLst>
          </p:cNvPr>
          <p:cNvSpPr txBox="1"/>
          <p:nvPr/>
        </p:nvSpPr>
        <p:spPr>
          <a:xfrm>
            <a:off x="713359" y="954293"/>
            <a:ext cx="5772064" cy="420756"/>
          </a:xfrm>
          <a:prstGeom prst="rect">
            <a:avLst/>
          </a:prstGeom>
          <a:noFill/>
        </p:spPr>
        <p:txBody>
          <a:bodyPr wrap="square" rtlCol="0">
            <a:spAutoFit/>
          </a:bodyPr>
          <a:lstStyle/>
          <a:p>
            <a:pPr>
              <a:lnSpc>
                <a:spcPts val="2500"/>
              </a:lnSpc>
            </a:pPr>
            <a:r>
              <a:rPr lang="es-ES" sz="2600" b="1" dirty="0">
                <a:solidFill>
                  <a:srgbClr val="243746"/>
                </a:solidFill>
                <a:latin typeface="Riojana SemiBold" pitchFamily="2" charset="77"/>
              </a:rPr>
              <a:t>Plataforma de Pago y Presentación</a:t>
            </a:r>
          </a:p>
        </p:txBody>
      </p:sp>
      <p:sp>
        <p:nvSpPr>
          <p:cNvPr id="7" name="CuadroTexto 6">
            <a:extLst>
              <a:ext uri="{FF2B5EF4-FFF2-40B4-BE49-F238E27FC236}">
                <a16:creationId xmlns:a16="http://schemas.microsoft.com/office/drawing/2014/main" id="{F28A49E2-5390-6143-2987-36E09006F3DA}"/>
              </a:ext>
            </a:extLst>
          </p:cNvPr>
          <p:cNvSpPr txBox="1"/>
          <p:nvPr/>
        </p:nvSpPr>
        <p:spPr>
          <a:xfrm>
            <a:off x="833186" y="1342753"/>
            <a:ext cx="4363322" cy="369332"/>
          </a:xfrm>
          <a:prstGeom prst="rect">
            <a:avLst/>
          </a:prstGeom>
          <a:noFill/>
        </p:spPr>
        <p:txBody>
          <a:bodyPr wrap="square">
            <a:spAutoFit/>
          </a:bodyPr>
          <a:lstStyle/>
          <a:p>
            <a:r>
              <a:rPr lang="es-ES" dirty="0"/>
              <a:t>Perfiles de acceso. Permisos</a:t>
            </a:r>
          </a:p>
        </p:txBody>
      </p:sp>
      <p:sp>
        <p:nvSpPr>
          <p:cNvPr id="5" name="CuadroTexto 4">
            <a:extLst>
              <a:ext uri="{FF2B5EF4-FFF2-40B4-BE49-F238E27FC236}">
                <a16:creationId xmlns:a16="http://schemas.microsoft.com/office/drawing/2014/main" id="{F9C1F21B-D1AF-6F40-75D7-D833CA9DE6C6}"/>
              </a:ext>
            </a:extLst>
          </p:cNvPr>
          <p:cNvSpPr txBox="1"/>
          <p:nvPr/>
        </p:nvSpPr>
        <p:spPr>
          <a:xfrm>
            <a:off x="1037723" y="1763509"/>
            <a:ext cx="6093994" cy="1477328"/>
          </a:xfrm>
          <a:prstGeom prst="rect">
            <a:avLst/>
          </a:prstGeom>
          <a:noFill/>
        </p:spPr>
        <p:txBody>
          <a:bodyPr wrap="square">
            <a:spAutoFit/>
          </a:bodyPr>
          <a:lstStyle/>
          <a:p>
            <a:pPr marL="285750" indent="-285750">
              <a:buFont typeface="Arial" panose="020B0604020202020204" pitchFamily="34" charset="0"/>
              <a:buChar char="•"/>
            </a:pPr>
            <a:r>
              <a:rPr lang="es-ES" dirty="0"/>
              <a:t>Autorizaciones y Usuarios de autorizaciones. Por Modelo, Versión, Concepto:</a:t>
            </a:r>
          </a:p>
          <a:p>
            <a:pPr marL="742950" lvl="1" indent="-285750">
              <a:buFont typeface="Wingdings" panose="05000000000000000000" pitchFamily="2" charset="2"/>
              <a:buChar char="ü"/>
            </a:pPr>
            <a:r>
              <a:rPr lang="es-ES" dirty="0"/>
              <a:t>Permisos para la consulta de documentos​</a:t>
            </a:r>
          </a:p>
          <a:p>
            <a:pPr marL="742950" lvl="1" indent="-285750">
              <a:buFont typeface="Wingdings" panose="05000000000000000000" pitchFamily="2" charset="2"/>
              <a:buChar char="ü"/>
            </a:pPr>
            <a:r>
              <a:rPr lang="es-ES" dirty="0"/>
              <a:t>Permisos para la incorporación de documentos​</a:t>
            </a:r>
          </a:p>
          <a:p>
            <a:pPr marL="742950" lvl="1" indent="-285750">
              <a:buFont typeface="Wingdings" panose="05000000000000000000" pitchFamily="2" charset="2"/>
              <a:buChar char="ü"/>
            </a:pPr>
            <a:r>
              <a:rPr lang="es-ES" dirty="0"/>
              <a:t>Permisos para el pago y/o presentación de documentos</a:t>
            </a:r>
          </a:p>
        </p:txBody>
      </p:sp>
      <p:sp>
        <p:nvSpPr>
          <p:cNvPr id="2" name="CuadroTexto 1">
            <a:extLst>
              <a:ext uri="{FF2B5EF4-FFF2-40B4-BE49-F238E27FC236}">
                <a16:creationId xmlns:a16="http://schemas.microsoft.com/office/drawing/2014/main" id="{DF9D887D-9F2F-A37E-0373-0D1D9C642949}"/>
              </a:ext>
            </a:extLst>
          </p:cNvPr>
          <p:cNvSpPr txBox="1"/>
          <p:nvPr/>
        </p:nvSpPr>
        <p:spPr>
          <a:xfrm>
            <a:off x="1037723" y="3248067"/>
            <a:ext cx="6093994" cy="1477328"/>
          </a:xfrm>
          <a:prstGeom prst="rect">
            <a:avLst/>
          </a:prstGeom>
          <a:noFill/>
        </p:spPr>
        <p:txBody>
          <a:bodyPr wrap="square">
            <a:spAutoFit/>
          </a:bodyPr>
          <a:lstStyle/>
          <a:p>
            <a:pPr marL="285750" indent="-285750">
              <a:buFont typeface="Arial" panose="020B0604020202020204" pitchFamily="34" charset="0"/>
              <a:buChar char="•"/>
            </a:pPr>
            <a:r>
              <a:rPr lang="es-ES" dirty="0"/>
              <a:t>Tipos de Usuarios de autorizaciones​</a:t>
            </a:r>
          </a:p>
          <a:p>
            <a:pPr marL="742950" lvl="1" indent="-285750">
              <a:buFont typeface="Wingdings" panose="05000000000000000000" pitchFamily="2" charset="2"/>
              <a:buChar char="ü"/>
            </a:pPr>
            <a:r>
              <a:rPr lang="es-ES" dirty="0"/>
              <a:t>Usuario Principal</a:t>
            </a:r>
          </a:p>
          <a:p>
            <a:pPr marL="742950" lvl="1" indent="-285750">
              <a:buFont typeface="Wingdings" panose="05000000000000000000" pitchFamily="2" charset="2"/>
              <a:buChar char="ü"/>
            </a:pPr>
            <a:r>
              <a:rPr lang="es-ES" dirty="0"/>
              <a:t>Usuario Delegado</a:t>
            </a:r>
          </a:p>
          <a:p>
            <a:pPr marL="1200150" lvl="2" indent="-285750">
              <a:buFont typeface="Wingdings" panose="05000000000000000000" pitchFamily="2" charset="2"/>
              <a:buChar char="ü"/>
            </a:pPr>
            <a:r>
              <a:rPr lang="es-ES" dirty="0"/>
              <a:t>Con gestión de usuarios</a:t>
            </a:r>
          </a:p>
          <a:p>
            <a:pPr marL="1200150" lvl="2" indent="-285750">
              <a:buFont typeface="Wingdings" panose="05000000000000000000" pitchFamily="2" charset="2"/>
              <a:buChar char="ü"/>
            </a:pPr>
            <a:r>
              <a:rPr lang="es-ES" dirty="0"/>
              <a:t>Sin gestión de usuarios</a:t>
            </a:r>
          </a:p>
        </p:txBody>
      </p:sp>
    </p:spTree>
    <p:extLst>
      <p:ext uri="{BB962C8B-B14F-4D97-AF65-F5344CB8AC3E}">
        <p14:creationId xmlns:p14="http://schemas.microsoft.com/office/powerpoint/2010/main" val="20711720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310055BF-7CF1-0DE8-BE59-EC3802FF0D7E}"/>
              </a:ext>
            </a:extLst>
          </p:cNvPr>
          <p:cNvSpPr txBox="1"/>
          <p:nvPr/>
        </p:nvSpPr>
        <p:spPr>
          <a:xfrm>
            <a:off x="576632" y="537074"/>
            <a:ext cx="2991525" cy="230832"/>
          </a:xfrm>
          <a:prstGeom prst="rect">
            <a:avLst/>
          </a:prstGeom>
          <a:noFill/>
        </p:spPr>
        <p:txBody>
          <a:bodyPr wrap="none" rtlCol="0">
            <a:spAutoFit/>
          </a:bodyPr>
          <a:lstStyle/>
          <a:p>
            <a:r>
              <a:rPr lang="es-ES" sz="900" b="1" dirty="0">
                <a:solidFill>
                  <a:srgbClr val="243746"/>
                </a:solidFill>
                <a:effectLst/>
                <a:latin typeface="Riojana" pitchFamily="2" charset="77"/>
              </a:rPr>
              <a:t> ©La Rioja</a:t>
            </a:r>
            <a:r>
              <a:rPr lang="es-ES" sz="900" dirty="0">
                <a:solidFill>
                  <a:srgbClr val="243746"/>
                </a:solidFill>
                <a:effectLst/>
                <a:latin typeface="Riojana" pitchFamily="2" charset="77"/>
              </a:rPr>
              <a:t>  |  Información y Asistencia a los Contribuyentes</a:t>
            </a:r>
          </a:p>
        </p:txBody>
      </p:sp>
      <p:pic>
        <p:nvPicPr>
          <p:cNvPr id="13" name="Imagen 12">
            <a:extLst>
              <a:ext uri="{FF2B5EF4-FFF2-40B4-BE49-F238E27FC236}">
                <a16:creationId xmlns:a16="http://schemas.microsoft.com/office/drawing/2014/main" id="{9B00F74E-D808-EF22-3738-30FCFD01B131}"/>
              </a:ext>
            </a:extLst>
          </p:cNvPr>
          <p:cNvPicPr>
            <a:picLocks noChangeAspect="1"/>
          </p:cNvPicPr>
          <p:nvPr/>
        </p:nvPicPr>
        <p:blipFill rotWithShape="1">
          <a:blip r:embed="rId3"/>
          <a:srcRect l="774" t="5709" r="924" b="-1"/>
          <a:stretch/>
        </p:blipFill>
        <p:spPr bwMode="auto">
          <a:xfrm>
            <a:off x="382385" y="6096951"/>
            <a:ext cx="4282375" cy="761049"/>
          </a:xfrm>
          <a:prstGeom prst="rect">
            <a:avLst/>
          </a:prstGeom>
          <a:solidFill>
            <a:srgbClr val="74BC1E"/>
          </a:solidFill>
          <a:ln>
            <a:noFill/>
          </a:ln>
          <a:extLst>
            <a:ext uri="{53640926-AAD7-44D8-BBD7-CCE9431645EC}">
              <a14:shadowObscured xmlns:a14="http://schemas.microsoft.com/office/drawing/2010/main"/>
            </a:ext>
          </a:extLst>
        </p:spPr>
      </p:pic>
      <p:pic>
        <p:nvPicPr>
          <p:cNvPr id="15" name="Imagen 14" descr="Logotipo&#10;&#10;Descripción generada automáticamente">
            <a:extLst>
              <a:ext uri="{FF2B5EF4-FFF2-40B4-BE49-F238E27FC236}">
                <a16:creationId xmlns:a16="http://schemas.microsoft.com/office/drawing/2014/main" id="{7DEA34F1-1989-CCCF-A3D9-AF082F052E98}"/>
              </a:ext>
            </a:extLst>
          </p:cNvPr>
          <p:cNvPicPr>
            <a:picLocks noChangeAspect="1"/>
          </p:cNvPicPr>
          <p:nvPr/>
        </p:nvPicPr>
        <p:blipFill>
          <a:blip r:embed="rId4"/>
          <a:stretch>
            <a:fillRect/>
          </a:stretch>
        </p:blipFill>
        <p:spPr>
          <a:xfrm>
            <a:off x="11037359" y="6280395"/>
            <a:ext cx="772256" cy="347637"/>
          </a:xfrm>
          <a:prstGeom prst="rect">
            <a:avLst/>
          </a:prstGeom>
        </p:spPr>
      </p:pic>
      <p:pic>
        <p:nvPicPr>
          <p:cNvPr id="16" name="Imagen 15">
            <a:extLst>
              <a:ext uri="{FF2B5EF4-FFF2-40B4-BE49-F238E27FC236}">
                <a16:creationId xmlns:a16="http://schemas.microsoft.com/office/drawing/2014/main" id="{3E72C59F-CAA3-D8C9-734C-C7DEB2341CD2}"/>
              </a:ext>
            </a:extLst>
          </p:cNvPr>
          <p:cNvPicPr>
            <a:picLocks noChangeAspect="1"/>
          </p:cNvPicPr>
          <p:nvPr/>
        </p:nvPicPr>
        <p:blipFill>
          <a:blip r:embed="rId5"/>
          <a:stretch>
            <a:fillRect/>
          </a:stretch>
        </p:blipFill>
        <p:spPr>
          <a:xfrm>
            <a:off x="10433826" y="5942918"/>
            <a:ext cx="1375789" cy="347637"/>
          </a:xfrm>
          <a:prstGeom prst="rect">
            <a:avLst/>
          </a:prstGeom>
        </p:spPr>
      </p:pic>
      <p:sp>
        <p:nvSpPr>
          <p:cNvPr id="18" name="TextBox 1">
            <a:extLst>
              <a:ext uri="{FF2B5EF4-FFF2-40B4-BE49-F238E27FC236}">
                <a16:creationId xmlns:a16="http://schemas.microsoft.com/office/drawing/2014/main" id="{AB17F3A3-4159-3899-8370-7D748F36A7D7}"/>
              </a:ext>
            </a:extLst>
          </p:cNvPr>
          <p:cNvSpPr txBox="1"/>
          <p:nvPr/>
        </p:nvSpPr>
        <p:spPr>
          <a:xfrm>
            <a:off x="713359" y="954293"/>
            <a:ext cx="5772064" cy="420756"/>
          </a:xfrm>
          <a:prstGeom prst="rect">
            <a:avLst/>
          </a:prstGeom>
          <a:noFill/>
        </p:spPr>
        <p:txBody>
          <a:bodyPr wrap="square" rtlCol="0">
            <a:spAutoFit/>
          </a:bodyPr>
          <a:lstStyle/>
          <a:p>
            <a:pPr>
              <a:lnSpc>
                <a:spcPts val="2500"/>
              </a:lnSpc>
            </a:pPr>
            <a:r>
              <a:rPr lang="es-ES" sz="2600" b="1" dirty="0">
                <a:solidFill>
                  <a:srgbClr val="243746"/>
                </a:solidFill>
                <a:latin typeface="Riojana SemiBold" pitchFamily="2" charset="77"/>
              </a:rPr>
              <a:t>Plataforma de Pago y Presentación</a:t>
            </a:r>
          </a:p>
        </p:txBody>
      </p:sp>
      <p:sp>
        <p:nvSpPr>
          <p:cNvPr id="7" name="CuadroTexto 6">
            <a:extLst>
              <a:ext uri="{FF2B5EF4-FFF2-40B4-BE49-F238E27FC236}">
                <a16:creationId xmlns:a16="http://schemas.microsoft.com/office/drawing/2014/main" id="{F28A49E2-5390-6143-2987-36E09006F3DA}"/>
              </a:ext>
            </a:extLst>
          </p:cNvPr>
          <p:cNvSpPr txBox="1"/>
          <p:nvPr/>
        </p:nvSpPr>
        <p:spPr>
          <a:xfrm>
            <a:off x="833185" y="1342753"/>
            <a:ext cx="5621379" cy="646331"/>
          </a:xfrm>
          <a:prstGeom prst="rect">
            <a:avLst/>
          </a:prstGeom>
          <a:noFill/>
        </p:spPr>
        <p:txBody>
          <a:bodyPr wrap="square">
            <a:spAutoFit/>
          </a:bodyPr>
          <a:lstStyle/>
          <a:p>
            <a:r>
              <a:rPr lang="es-ES" dirty="0"/>
              <a:t>Medios de pago. Integrada con la pasarela de pago del Gobierno de La Rioja y </a:t>
            </a:r>
            <a:r>
              <a:rPr lang="es-ES" dirty="0" err="1"/>
              <a:t>Admine</a:t>
            </a:r>
            <a:endParaRPr lang="es-ES" dirty="0"/>
          </a:p>
        </p:txBody>
      </p:sp>
      <p:pic>
        <p:nvPicPr>
          <p:cNvPr id="11" name="Imagen 10">
            <a:extLst>
              <a:ext uri="{FF2B5EF4-FFF2-40B4-BE49-F238E27FC236}">
                <a16:creationId xmlns:a16="http://schemas.microsoft.com/office/drawing/2014/main" id="{1E67898E-32D0-0249-F3F5-81E508AF5CA0}"/>
              </a:ext>
            </a:extLst>
          </p:cNvPr>
          <p:cNvPicPr>
            <a:picLocks noChangeAspect="1"/>
          </p:cNvPicPr>
          <p:nvPr/>
        </p:nvPicPr>
        <p:blipFill>
          <a:blip r:embed="rId6"/>
          <a:stretch>
            <a:fillRect/>
          </a:stretch>
        </p:blipFill>
        <p:spPr>
          <a:xfrm>
            <a:off x="1021939" y="2212538"/>
            <a:ext cx="3453191" cy="2197485"/>
          </a:xfrm>
          <a:prstGeom prst="rect">
            <a:avLst/>
          </a:prstGeom>
        </p:spPr>
      </p:pic>
      <p:pic>
        <p:nvPicPr>
          <p:cNvPr id="19" name="Imagen 18">
            <a:extLst>
              <a:ext uri="{FF2B5EF4-FFF2-40B4-BE49-F238E27FC236}">
                <a16:creationId xmlns:a16="http://schemas.microsoft.com/office/drawing/2014/main" id="{C50CB486-848B-2D5C-77DE-C8D728F520EE}"/>
              </a:ext>
            </a:extLst>
          </p:cNvPr>
          <p:cNvPicPr>
            <a:picLocks noChangeAspect="1"/>
          </p:cNvPicPr>
          <p:nvPr/>
        </p:nvPicPr>
        <p:blipFill>
          <a:blip r:embed="rId7"/>
          <a:srcRect/>
          <a:stretch/>
        </p:blipFill>
        <p:spPr>
          <a:xfrm>
            <a:off x="5492455" y="2337813"/>
            <a:ext cx="3757047" cy="1687213"/>
          </a:xfrm>
          <a:prstGeom prst="rect">
            <a:avLst/>
          </a:prstGeom>
        </p:spPr>
      </p:pic>
      <p:pic>
        <p:nvPicPr>
          <p:cNvPr id="21" name="Imagen 20">
            <a:extLst>
              <a:ext uri="{FF2B5EF4-FFF2-40B4-BE49-F238E27FC236}">
                <a16:creationId xmlns:a16="http://schemas.microsoft.com/office/drawing/2014/main" id="{A408FAA8-1E83-9961-B6B2-5CD361295ACF}"/>
              </a:ext>
            </a:extLst>
          </p:cNvPr>
          <p:cNvPicPr>
            <a:picLocks noChangeAspect="1"/>
          </p:cNvPicPr>
          <p:nvPr/>
        </p:nvPicPr>
        <p:blipFill>
          <a:blip r:embed="rId8"/>
          <a:stretch>
            <a:fillRect/>
          </a:stretch>
        </p:blipFill>
        <p:spPr>
          <a:xfrm>
            <a:off x="5402768" y="4410023"/>
            <a:ext cx="2034651" cy="1686928"/>
          </a:xfrm>
          <a:prstGeom prst="rect">
            <a:avLst/>
          </a:prstGeom>
        </p:spPr>
      </p:pic>
      <p:cxnSp>
        <p:nvCxnSpPr>
          <p:cNvPr id="23" name="Conector: angular 22">
            <a:extLst>
              <a:ext uri="{FF2B5EF4-FFF2-40B4-BE49-F238E27FC236}">
                <a16:creationId xmlns:a16="http://schemas.microsoft.com/office/drawing/2014/main" id="{230E13BF-07DD-C1B3-1C9F-80E5C4848ED1}"/>
              </a:ext>
            </a:extLst>
          </p:cNvPr>
          <p:cNvCxnSpPr>
            <a:cxnSpLocks/>
            <a:endCxn id="21" idx="0"/>
          </p:cNvCxnSpPr>
          <p:nvPr/>
        </p:nvCxnSpPr>
        <p:spPr>
          <a:xfrm rot="5400000">
            <a:off x="6289789" y="3944319"/>
            <a:ext cx="596009" cy="335398"/>
          </a:xfrm>
          <a:prstGeom prst="bentConnector3">
            <a:avLst>
              <a:gd name="adj1" fmla="val -468"/>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Conector: angular 26">
            <a:extLst>
              <a:ext uri="{FF2B5EF4-FFF2-40B4-BE49-F238E27FC236}">
                <a16:creationId xmlns:a16="http://schemas.microsoft.com/office/drawing/2014/main" id="{2B50644A-7221-4056-E71E-F29A5ACD5D79}"/>
              </a:ext>
            </a:extLst>
          </p:cNvPr>
          <p:cNvCxnSpPr>
            <a:cxnSpLocks/>
            <a:endCxn id="32" idx="0"/>
          </p:cNvCxnSpPr>
          <p:nvPr/>
        </p:nvCxnSpPr>
        <p:spPr>
          <a:xfrm>
            <a:off x="8025066" y="3814014"/>
            <a:ext cx="920580" cy="63382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pic>
        <p:nvPicPr>
          <p:cNvPr id="32" name="Imagen 31">
            <a:extLst>
              <a:ext uri="{FF2B5EF4-FFF2-40B4-BE49-F238E27FC236}">
                <a16:creationId xmlns:a16="http://schemas.microsoft.com/office/drawing/2014/main" id="{77CC5251-B2BB-53DE-C700-9B4576724945}"/>
              </a:ext>
            </a:extLst>
          </p:cNvPr>
          <p:cNvPicPr>
            <a:picLocks noChangeAspect="1"/>
          </p:cNvPicPr>
          <p:nvPr/>
        </p:nvPicPr>
        <p:blipFill>
          <a:blip r:embed="rId9"/>
          <a:srcRect/>
          <a:stretch/>
        </p:blipFill>
        <p:spPr>
          <a:xfrm>
            <a:off x="7928320" y="4447835"/>
            <a:ext cx="2034651" cy="1563116"/>
          </a:xfrm>
          <a:prstGeom prst="rect">
            <a:avLst/>
          </a:prstGeom>
        </p:spPr>
      </p:pic>
      <p:cxnSp>
        <p:nvCxnSpPr>
          <p:cNvPr id="63" name="Conector: angular 62">
            <a:extLst>
              <a:ext uri="{FF2B5EF4-FFF2-40B4-BE49-F238E27FC236}">
                <a16:creationId xmlns:a16="http://schemas.microsoft.com/office/drawing/2014/main" id="{351C3B0B-406E-1421-883C-736BAB10765E}"/>
              </a:ext>
            </a:extLst>
          </p:cNvPr>
          <p:cNvCxnSpPr>
            <a:stCxn id="11" idx="3"/>
          </p:cNvCxnSpPr>
          <p:nvPr/>
        </p:nvCxnSpPr>
        <p:spPr>
          <a:xfrm flipV="1">
            <a:off x="4475130" y="3311280"/>
            <a:ext cx="1017325" cy="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61553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310055BF-7CF1-0DE8-BE59-EC3802FF0D7E}"/>
              </a:ext>
            </a:extLst>
          </p:cNvPr>
          <p:cNvSpPr txBox="1"/>
          <p:nvPr/>
        </p:nvSpPr>
        <p:spPr>
          <a:xfrm>
            <a:off x="576632" y="537074"/>
            <a:ext cx="2991525" cy="230832"/>
          </a:xfrm>
          <a:prstGeom prst="rect">
            <a:avLst/>
          </a:prstGeom>
          <a:noFill/>
        </p:spPr>
        <p:txBody>
          <a:bodyPr wrap="none" rtlCol="0">
            <a:spAutoFit/>
          </a:bodyPr>
          <a:lstStyle/>
          <a:p>
            <a:r>
              <a:rPr lang="es-ES" sz="900" b="1" dirty="0">
                <a:solidFill>
                  <a:srgbClr val="243746"/>
                </a:solidFill>
                <a:effectLst/>
                <a:latin typeface="Riojana" pitchFamily="2" charset="77"/>
              </a:rPr>
              <a:t> ©La Rioja</a:t>
            </a:r>
            <a:r>
              <a:rPr lang="es-ES" sz="900" dirty="0">
                <a:solidFill>
                  <a:srgbClr val="243746"/>
                </a:solidFill>
                <a:effectLst/>
                <a:latin typeface="Riojana" pitchFamily="2" charset="77"/>
              </a:rPr>
              <a:t>  |  Información y Asistencia a los Contribuyentes</a:t>
            </a:r>
          </a:p>
        </p:txBody>
      </p:sp>
      <p:pic>
        <p:nvPicPr>
          <p:cNvPr id="13" name="Imagen 12">
            <a:extLst>
              <a:ext uri="{FF2B5EF4-FFF2-40B4-BE49-F238E27FC236}">
                <a16:creationId xmlns:a16="http://schemas.microsoft.com/office/drawing/2014/main" id="{9B00F74E-D808-EF22-3738-30FCFD01B131}"/>
              </a:ext>
            </a:extLst>
          </p:cNvPr>
          <p:cNvPicPr>
            <a:picLocks noChangeAspect="1"/>
          </p:cNvPicPr>
          <p:nvPr/>
        </p:nvPicPr>
        <p:blipFill rotWithShape="1">
          <a:blip r:embed="rId3"/>
          <a:srcRect l="774" t="5709" r="924" b="-1"/>
          <a:stretch/>
        </p:blipFill>
        <p:spPr bwMode="auto">
          <a:xfrm>
            <a:off x="382385" y="6096951"/>
            <a:ext cx="4282375" cy="761049"/>
          </a:xfrm>
          <a:prstGeom prst="rect">
            <a:avLst/>
          </a:prstGeom>
          <a:solidFill>
            <a:srgbClr val="74BC1E"/>
          </a:solidFill>
          <a:ln>
            <a:noFill/>
          </a:ln>
          <a:extLst>
            <a:ext uri="{53640926-AAD7-44D8-BBD7-CCE9431645EC}">
              <a14:shadowObscured xmlns:a14="http://schemas.microsoft.com/office/drawing/2010/main"/>
            </a:ext>
          </a:extLst>
        </p:spPr>
      </p:pic>
      <p:pic>
        <p:nvPicPr>
          <p:cNvPr id="15" name="Imagen 14" descr="Logotipo&#10;&#10;Descripción generada automáticamente">
            <a:extLst>
              <a:ext uri="{FF2B5EF4-FFF2-40B4-BE49-F238E27FC236}">
                <a16:creationId xmlns:a16="http://schemas.microsoft.com/office/drawing/2014/main" id="{7DEA34F1-1989-CCCF-A3D9-AF082F052E98}"/>
              </a:ext>
            </a:extLst>
          </p:cNvPr>
          <p:cNvPicPr>
            <a:picLocks noChangeAspect="1"/>
          </p:cNvPicPr>
          <p:nvPr/>
        </p:nvPicPr>
        <p:blipFill>
          <a:blip r:embed="rId4"/>
          <a:stretch>
            <a:fillRect/>
          </a:stretch>
        </p:blipFill>
        <p:spPr>
          <a:xfrm>
            <a:off x="11037359" y="6280395"/>
            <a:ext cx="772256" cy="347637"/>
          </a:xfrm>
          <a:prstGeom prst="rect">
            <a:avLst/>
          </a:prstGeom>
        </p:spPr>
      </p:pic>
      <p:pic>
        <p:nvPicPr>
          <p:cNvPr id="16" name="Imagen 15">
            <a:extLst>
              <a:ext uri="{FF2B5EF4-FFF2-40B4-BE49-F238E27FC236}">
                <a16:creationId xmlns:a16="http://schemas.microsoft.com/office/drawing/2014/main" id="{3E72C59F-CAA3-D8C9-734C-C7DEB2341CD2}"/>
              </a:ext>
            </a:extLst>
          </p:cNvPr>
          <p:cNvPicPr>
            <a:picLocks noChangeAspect="1"/>
          </p:cNvPicPr>
          <p:nvPr/>
        </p:nvPicPr>
        <p:blipFill>
          <a:blip r:embed="rId5"/>
          <a:stretch>
            <a:fillRect/>
          </a:stretch>
        </p:blipFill>
        <p:spPr>
          <a:xfrm>
            <a:off x="10433826" y="5942918"/>
            <a:ext cx="1375789" cy="347637"/>
          </a:xfrm>
          <a:prstGeom prst="rect">
            <a:avLst/>
          </a:prstGeom>
        </p:spPr>
      </p:pic>
      <p:sp>
        <p:nvSpPr>
          <p:cNvPr id="18" name="TextBox 1">
            <a:extLst>
              <a:ext uri="{FF2B5EF4-FFF2-40B4-BE49-F238E27FC236}">
                <a16:creationId xmlns:a16="http://schemas.microsoft.com/office/drawing/2014/main" id="{AB17F3A3-4159-3899-8370-7D748F36A7D7}"/>
              </a:ext>
            </a:extLst>
          </p:cNvPr>
          <p:cNvSpPr txBox="1"/>
          <p:nvPr/>
        </p:nvSpPr>
        <p:spPr>
          <a:xfrm>
            <a:off x="713359" y="954293"/>
            <a:ext cx="5772064" cy="420756"/>
          </a:xfrm>
          <a:prstGeom prst="rect">
            <a:avLst/>
          </a:prstGeom>
          <a:noFill/>
        </p:spPr>
        <p:txBody>
          <a:bodyPr wrap="square" rtlCol="0">
            <a:spAutoFit/>
          </a:bodyPr>
          <a:lstStyle/>
          <a:p>
            <a:pPr>
              <a:lnSpc>
                <a:spcPts val="2500"/>
              </a:lnSpc>
            </a:pPr>
            <a:r>
              <a:rPr lang="es-ES" sz="2600" b="1" dirty="0">
                <a:solidFill>
                  <a:srgbClr val="243746"/>
                </a:solidFill>
                <a:latin typeface="Riojana SemiBold" pitchFamily="2" charset="77"/>
              </a:rPr>
              <a:t>Plataforma de Pago y Presentación</a:t>
            </a:r>
          </a:p>
        </p:txBody>
      </p:sp>
      <p:sp>
        <p:nvSpPr>
          <p:cNvPr id="7" name="CuadroTexto 6">
            <a:extLst>
              <a:ext uri="{FF2B5EF4-FFF2-40B4-BE49-F238E27FC236}">
                <a16:creationId xmlns:a16="http://schemas.microsoft.com/office/drawing/2014/main" id="{F28A49E2-5390-6143-2987-36E09006F3DA}"/>
              </a:ext>
            </a:extLst>
          </p:cNvPr>
          <p:cNvSpPr txBox="1"/>
          <p:nvPr/>
        </p:nvSpPr>
        <p:spPr>
          <a:xfrm>
            <a:off x="833186" y="1342753"/>
            <a:ext cx="4363322" cy="369332"/>
          </a:xfrm>
          <a:prstGeom prst="rect">
            <a:avLst/>
          </a:prstGeom>
          <a:noFill/>
        </p:spPr>
        <p:txBody>
          <a:bodyPr wrap="square">
            <a:spAutoFit/>
          </a:bodyPr>
          <a:lstStyle/>
          <a:p>
            <a:r>
              <a:rPr lang="es-ES" dirty="0"/>
              <a:t>Orígenes de los documentos</a:t>
            </a:r>
          </a:p>
        </p:txBody>
      </p:sp>
      <p:sp>
        <p:nvSpPr>
          <p:cNvPr id="5" name="CuadroTexto 4">
            <a:extLst>
              <a:ext uri="{FF2B5EF4-FFF2-40B4-BE49-F238E27FC236}">
                <a16:creationId xmlns:a16="http://schemas.microsoft.com/office/drawing/2014/main" id="{F9C1F21B-D1AF-6F40-75D7-D833CA9DE6C6}"/>
              </a:ext>
            </a:extLst>
          </p:cNvPr>
          <p:cNvSpPr txBox="1"/>
          <p:nvPr/>
        </p:nvSpPr>
        <p:spPr>
          <a:xfrm>
            <a:off x="1037723" y="1763509"/>
            <a:ext cx="6093994" cy="2031325"/>
          </a:xfrm>
          <a:prstGeom prst="rect">
            <a:avLst/>
          </a:prstGeom>
          <a:noFill/>
        </p:spPr>
        <p:txBody>
          <a:bodyPr wrap="square">
            <a:spAutoFit/>
          </a:bodyPr>
          <a:lstStyle/>
          <a:p>
            <a:r>
              <a:rPr lang="es-ES" dirty="0"/>
              <a:t>Diferentes orígenes:</a:t>
            </a:r>
          </a:p>
          <a:p>
            <a:pPr marL="285750" indent="-285750">
              <a:buFont typeface="Arial" panose="020B0604020202020204" pitchFamily="34" charset="0"/>
              <a:buChar char="•"/>
            </a:pPr>
            <a:r>
              <a:rPr lang="es-ES" dirty="0"/>
              <a:t>Oficina virtual. Confección web</a:t>
            </a:r>
          </a:p>
          <a:p>
            <a:pPr marL="285750" indent="-285750">
              <a:buFont typeface="Arial" panose="020B0604020202020204" pitchFamily="34" charset="0"/>
              <a:buChar char="•"/>
            </a:pPr>
            <a:r>
              <a:rPr lang="es-ES" dirty="0"/>
              <a:t>Plataforma de Gestión de documentos</a:t>
            </a:r>
          </a:p>
          <a:p>
            <a:pPr marL="285750" indent="-285750">
              <a:buFont typeface="Arial" panose="020B0604020202020204" pitchFamily="34" charset="0"/>
              <a:buChar char="•"/>
            </a:pPr>
            <a:r>
              <a:rPr lang="es-ES" dirty="0"/>
              <a:t>Plataforma de Sucesiones y Donaciones</a:t>
            </a:r>
          </a:p>
          <a:p>
            <a:pPr marL="285750" indent="-285750">
              <a:buFont typeface="Arial" panose="020B0604020202020204" pitchFamily="34" charset="0"/>
              <a:buChar char="•"/>
            </a:pPr>
            <a:r>
              <a:rPr lang="es-ES" dirty="0"/>
              <a:t>GRIAR</a:t>
            </a:r>
          </a:p>
          <a:p>
            <a:pPr marL="285750" indent="-285750">
              <a:buFont typeface="Arial" panose="020B0604020202020204" pitchFamily="34" charset="0"/>
              <a:buChar char="•"/>
            </a:pPr>
            <a:r>
              <a:rPr lang="es-ES" dirty="0"/>
              <a:t>Aplicaciones externas: Tasas, CGN…</a:t>
            </a:r>
          </a:p>
          <a:p>
            <a:pPr marL="285750" indent="-285750">
              <a:buFont typeface="Arial" panose="020B0604020202020204" pitchFamily="34" charset="0"/>
              <a:buChar char="•"/>
            </a:pPr>
            <a:r>
              <a:rPr lang="es-ES" dirty="0"/>
              <a:t>CIRCE</a:t>
            </a:r>
          </a:p>
        </p:txBody>
      </p:sp>
    </p:spTree>
    <p:extLst>
      <p:ext uri="{BB962C8B-B14F-4D97-AF65-F5344CB8AC3E}">
        <p14:creationId xmlns:p14="http://schemas.microsoft.com/office/powerpoint/2010/main" val="3089000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310055BF-7CF1-0DE8-BE59-EC3802FF0D7E}"/>
              </a:ext>
            </a:extLst>
          </p:cNvPr>
          <p:cNvSpPr txBox="1"/>
          <p:nvPr/>
        </p:nvSpPr>
        <p:spPr>
          <a:xfrm>
            <a:off x="576632" y="537074"/>
            <a:ext cx="2991525" cy="230832"/>
          </a:xfrm>
          <a:prstGeom prst="rect">
            <a:avLst/>
          </a:prstGeom>
          <a:noFill/>
        </p:spPr>
        <p:txBody>
          <a:bodyPr wrap="none" rtlCol="0">
            <a:spAutoFit/>
          </a:bodyPr>
          <a:lstStyle/>
          <a:p>
            <a:r>
              <a:rPr lang="es-ES" sz="900" b="1" dirty="0">
                <a:solidFill>
                  <a:srgbClr val="243746"/>
                </a:solidFill>
                <a:effectLst/>
                <a:latin typeface="Riojana" pitchFamily="2" charset="77"/>
              </a:rPr>
              <a:t> ©La Rioja</a:t>
            </a:r>
            <a:r>
              <a:rPr lang="es-ES" sz="900" dirty="0">
                <a:solidFill>
                  <a:srgbClr val="243746"/>
                </a:solidFill>
                <a:effectLst/>
                <a:latin typeface="Riojana" pitchFamily="2" charset="77"/>
              </a:rPr>
              <a:t>  |  Información y Asistencia a los Contribuyentes</a:t>
            </a:r>
          </a:p>
        </p:txBody>
      </p:sp>
      <p:pic>
        <p:nvPicPr>
          <p:cNvPr id="13" name="Imagen 12">
            <a:extLst>
              <a:ext uri="{FF2B5EF4-FFF2-40B4-BE49-F238E27FC236}">
                <a16:creationId xmlns:a16="http://schemas.microsoft.com/office/drawing/2014/main" id="{9B00F74E-D808-EF22-3738-30FCFD01B131}"/>
              </a:ext>
            </a:extLst>
          </p:cNvPr>
          <p:cNvPicPr>
            <a:picLocks noChangeAspect="1"/>
          </p:cNvPicPr>
          <p:nvPr/>
        </p:nvPicPr>
        <p:blipFill rotWithShape="1">
          <a:blip r:embed="rId3"/>
          <a:srcRect l="774" t="5709" r="924" b="-1"/>
          <a:stretch/>
        </p:blipFill>
        <p:spPr bwMode="auto">
          <a:xfrm>
            <a:off x="382385" y="6096951"/>
            <a:ext cx="4282375" cy="761049"/>
          </a:xfrm>
          <a:prstGeom prst="rect">
            <a:avLst/>
          </a:prstGeom>
          <a:solidFill>
            <a:srgbClr val="74BC1E"/>
          </a:solidFill>
          <a:ln>
            <a:noFill/>
          </a:ln>
          <a:extLst>
            <a:ext uri="{53640926-AAD7-44D8-BBD7-CCE9431645EC}">
              <a14:shadowObscured xmlns:a14="http://schemas.microsoft.com/office/drawing/2010/main"/>
            </a:ext>
          </a:extLst>
        </p:spPr>
      </p:pic>
      <p:pic>
        <p:nvPicPr>
          <p:cNvPr id="15" name="Imagen 14" descr="Logotipo&#10;&#10;Descripción generada automáticamente">
            <a:extLst>
              <a:ext uri="{FF2B5EF4-FFF2-40B4-BE49-F238E27FC236}">
                <a16:creationId xmlns:a16="http://schemas.microsoft.com/office/drawing/2014/main" id="{7DEA34F1-1989-CCCF-A3D9-AF082F052E98}"/>
              </a:ext>
            </a:extLst>
          </p:cNvPr>
          <p:cNvPicPr>
            <a:picLocks noChangeAspect="1"/>
          </p:cNvPicPr>
          <p:nvPr/>
        </p:nvPicPr>
        <p:blipFill>
          <a:blip r:embed="rId4"/>
          <a:stretch>
            <a:fillRect/>
          </a:stretch>
        </p:blipFill>
        <p:spPr>
          <a:xfrm>
            <a:off x="11037359" y="6280395"/>
            <a:ext cx="772256" cy="347637"/>
          </a:xfrm>
          <a:prstGeom prst="rect">
            <a:avLst/>
          </a:prstGeom>
        </p:spPr>
      </p:pic>
      <p:pic>
        <p:nvPicPr>
          <p:cNvPr id="16" name="Imagen 15">
            <a:extLst>
              <a:ext uri="{FF2B5EF4-FFF2-40B4-BE49-F238E27FC236}">
                <a16:creationId xmlns:a16="http://schemas.microsoft.com/office/drawing/2014/main" id="{3E72C59F-CAA3-D8C9-734C-C7DEB2341CD2}"/>
              </a:ext>
            </a:extLst>
          </p:cNvPr>
          <p:cNvPicPr>
            <a:picLocks noChangeAspect="1"/>
          </p:cNvPicPr>
          <p:nvPr/>
        </p:nvPicPr>
        <p:blipFill>
          <a:blip r:embed="rId5"/>
          <a:stretch>
            <a:fillRect/>
          </a:stretch>
        </p:blipFill>
        <p:spPr>
          <a:xfrm>
            <a:off x="10433826" y="5942918"/>
            <a:ext cx="1375789" cy="347637"/>
          </a:xfrm>
          <a:prstGeom prst="rect">
            <a:avLst/>
          </a:prstGeom>
        </p:spPr>
      </p:pic>
      <p:sp>
        <p:nvSpPr>
          <p:cNvPr id="18" name="TextBox 1">
            <a:extLst>
              <a:ext uri="{FF2B5EF4-FFF2-40B4-BE49-F238E27FC236}">
                <a16:creationId xmlns:a16="http://schemas.microsoft.com/office/drawing/2014/main" id="{AB17F3A3-4159-3899-8370-7D748F36A7D7}"/>
              </a:ext>
            </a:extLst>
          </p:cNvPr>
          <p:cNvSpPr txBox="1"/>
          <p:nvPr/>
        </p:nvSpPr>
        <p:spPr>
          <a:xfrm>
            <a:off x="713359" y="954293"/>
            <a:ext cx="5772064" cy="420756"/>
          </a:xfrm>
          <a:prstGeom prst="rect">
            <a:avLst/>
          </a:prstGeom>
          <a:noFill/>
        </p:spPr>
        <p:txBody>
          <a:bodyPr wrap="square" rtlCol="0">
            <a:spAutoFit/>
          </a:bodyPr>
          <a:lstStyle/>
          <a:p>
            <a:pPr>
              <a:lnSpc>
                <a:spcPts val="2500"/>
              </a:lnSpc>
            </a:pPr>
            <a:r>
              <a:rPr lang="es-ES" sz="2600" b="1" dirty="0">
                <a:solidFill>
                  <a:srgbClr val="243746"/>
                </a:solidFill>
                <a:latin typeface="Riojana SemiBold" pitchFamily="2" charset="77"/>
              </a:rPr>
              <a:t>Confección Telemática</a:t>
            </a:r>
            <a:endParaRPr lang="en-AR" sz="2600" b="1" dirty="0">
              <a:solidFill>
                <a:srgbClr val="243746"/>
              </a:solidFill>
              <a:latin typeface="Riojana SemiBold" pitchFamily="2" charset="77"/>
            </a:endParaRPr>
          </a:p>
        </p:txBody>
      </p:sp>
      <p:sp>
        <p:nvSpPr>
          <p:cNvPr id="44" name="CuadroTexto 43">
            <a:extLst>
              <a:ext uri="{FF2B5EF4-FFF2-40B4-BE49-F238E27FC236}">
                <a16:creationId xmlns:a16="http://schemas.microsoft.com/office/drawing/2014/main" id="{2758A368-3FFB-03F9-9C5A-8D9CF9BA1D51}"/>
              </a:ext>
            </a:extLst>
          </p:cNvPr>
          <p:cNvSpPr txBox="1"/>
          <p:nvPr/>
        </p:nvSpPr>
        <p:spPr>
          <a:xfrm>
            <a:off x="994610" y="1561436"/>
            <a:ext cx="9641306" cy="2542363"/>
          </a:xfrm>
          <a:prstGeom prst="rect">
            <a:avLst/>
          </a:prstGeom>
          <a:noFill/>
        </p:spPr>
        <p:txBody>
          <a:bodyPr wrap="square">
            <a:spAutoFit/>
          </a:bodyPr>
          <a:lstStyle/>
          <a:p>
            <a:pPr marL="285750" indent="-285750">
              <a:lnSpc>
                <a:spcPct val="150000"/>
              </a:lnSpc>
              <a:buFont typeface="Wingdings" panose="05000000000000000000" pitchFamily="2" charset="2"/>
              <a:buChar char="Ø"/>
            </a:pPr>
            <a:r>
              <a:rPr lang="es-ES" dirty="0"/>
              <a:t>Modelos disponibles en la OV para confección on-line.​</a:t>
            </a:r>
          </a:p>
          <a:p>
            <a:pPr marL="285750" indent="-285750">
              <a:lnSpc>
                <a:spcPct val="150000"/>
              </a:lnSpc>
              <a:buFont typeface="Wingdings" panose="05000000000000000000" pitchFamily="2" charset="2"/>
              <a:buChar char="Ø"/>
            </a:pPr>
            <a:r>
              <a:rPr lang="es-ES" dirty="0"/>
              <a:t>Canales para la confección de los modelos:​</a:t>
            </a:r>
          </a:p>
          <a:p>
            <a:pPr marL="742950" lvl="1" indent="-285750">
              <a:lnSpc>
                <a:spcPct val="150000"/>
              </a:lnSpc>
              <a:buFont typeface="Arial" panose="020B0604020202020204" pitchFamily="34" charset="0"/>
              <a:buChar char="•"/>
            </a:pPr>
            <a:r>
              <a:rPr lang="es-ES" dirty="0"/>
              <a:t>Formularios web para su confección</a:t>
            </a:r>
          </a:p>
          <a:p>
            <a:pPr marL="742950" lvl="1" indent="-285750">
              <a:lnSpc>
                <a:spcPct val="150000"/>
              </a:lnSpc>
              <a:buFont typeface="Arial" panose="020B0604020202020204" pitchFamily="34" charset="0"/>
              <a:buChar char="•"/>
            </a:pPr>
            <a:r>
              <a:rPr lang="es-ES" dirty="0"/>
              <a:t>Plataforma Ayuda a la Confección WEB de Sucesiones y Donaciones</a:t>
            </a:r>
          </a:p>
          <a:p>
            <a:pPr marL="742950" lvl="1" indent="-285750">
              <a:lnSpc>
                <a:spcPct val="150000"/>
              </a:lnSpc>
              <a:buFont typeface="Arial" panose="020B0604020202020204" pitchFamily="34" charset="0"/>
              <a:buChar char="•"/>
            </a:pPr>
            <a:r>
              <a:rPr lang="es-ES" dirty="0"/>
              <a:t>Plataforma de gestión de documentos</a:t>
            </a:r>
          </a:p>
          <a:p>
            <a:pPr marL="742950" lvl="1" indent="-285750">
              <a:lnSpc>
                <a:spcPct val="150000"/>
              </a:lnSpc>
              <a:buFont typeface="Arial" panose="020B0604020202020204" pitchFamily="34" charset="0"/>
              <a:buChar char="•"/>
            </a:pPr>
            <a:r>
              <a:rPr lang="es-ES" dirty="0"/>
              <a:t>Aplicaciones propias de los Gestores, mediante Servicios Web ​</a:t>
            </a:r>
          </a:p>
        </p:txBody>
      </p:sp>
    </p:spTree>
    <p:extLst>
      <p:ext uri="{BB962C8B-B14F-4D97-AF65-F5344CB8AC3E}">
        <p14:creationId xmlns:p14="http://schemas.microsoft.com/office/powerpoint/2010/main" val="17726879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310055BF-7CF1-0DE8-BE59-EC3802FF0D7E}"/>
              </a:ext>
            </a:extLst>
          </p:cNvPr>
          <p:cNvSpPr txBox="1"/>
          <p:nvPr/>
        </p:nvSpPr>
        <p:spPr>
          <a:xfrm>
            <a:off x="576632" y="537074"/>
            <a:ext cx="2991525" cy="230832"/>
          </a:xfrm>
          <a:prstGeom prst="rect">
            <a:avLst/>
          </a:prstGeom>
          <a:noFill/>
        </p:spPr>
        <p:txBody>
          <a:bodyPr wrap="none" rtlCol="0">
            <a:spAutoFit/>
          </a:bodyPr>
          <a:lstStyle/>
          <a:p>
            <a:r>
              <a:rPr lang="es-ES" sz="900" b="1" dirty="0">
                <a:solidFill>
                  <a:srgbClr val="243746"/>
                </a:solidFill>
                <a:effectLst/>
                <a:latin typeface="Riojana" pitchFamily="2" charset="77"/>
              </a:rPr>
              <a:t> ©La Rioja</a:t>
            </a:r>
            <a:r>
              <a:rPr lang="es-ES" sz="900" dirty="0">
                <a:solidFill>
                  <a:srgbClr val="243746"/>
                </a:solidFill>
                <a:effectLst/>
                <a:latin typeface="Riojana" pitchFamily="2" charset="77"/>
              </a:rPr>
              <a:t>  |  Información y Asistencia a los Contribuyentes</a:t>
            </a:r>
          </a:p>
        </p:txBody>
      </p:sp>
      <p:pic>
        <p:nvPicPr>
          <p:cNvPr id="13" name="Imagen 12">
            <a:extLst>
              <a:ext uri="{FF2B5EF4-FFF2-40B4-BE49-F238E27FC236}">
                <a16:creationId xmlns:a16="http://schemas.microsoft.com/office/drawing/2014/main" id="{9B00F74E-D808-EF22-3738-30FCFD01B131}"/>
              </a:ext>
            </a:extLst>
          </p:cNvPr>
          <p:cNvPicPr>
            <a:picLocks noChangeAspect="1"/>
          </p:cNvPicPr>
          <p:nvPr/>
        </p:nvPicPr>
        <p:blipFill rotWithShape="1">
          <a:blip r:embed="rId3"/>
          <a:srcRect l="774" t="5709" r="924" b="-1"/>
          <a:stretch/>
        </p:blipFill>
        <p:spPr bwMode="auto">
          <a:xfrm>
            <a:off x="382385" y="6096951"/>
            <a:ext cx="4282375" cy="761049"/>
          </a:xfrm>
          <a:prstGeom prst="rect">
            <a:avLst/>
          </a:prstGeom>
          <a:solidFill>
            <a:srgbClr val="74BC1E"/>
          </a:solidFill>
          <a:ln>
            <a:noFill/>
          </a:ln>
          <a:extLst>
            <a:ext uri="{53640926-AAD7-44D8-BBD7-CCE9431645EC}">
              <a14:shadowObscured xmlns:a14="http://schemas.microsoft.com/office/drawing/2010/main"/>
            </a:ext>
          </a:extLst>
        </p:spPr>
      </p:pic>
      <p:pic>
        <p:nvPicPr>
          <p:cNvPr id="15" name="Imagen 14" descr="Logotipo&#10;&#10;Descripción generada automáticamente">
            <a:extLst>
              <a:ext uri="{FF2B5EF4-FFF2-40B4-BE49-F238E27FC236}">
                <a16:creationId xmlns:a16="http://schemas.microsoft.com/office/drawing/2014/main" id="{7DEA34F1-1989-CCCF-A3D9-AF082F052E98}"/>
              </a:ext>
            </a:extLst>
          </p:cNvPr>
          <p:cNvPicPr>
            <a:picLocks noChangeAspect="1"/>
          </p:cNvPicPr>
          <p:nvPr/>
        </p:nvPicPr>
        <p:blipFill>
          <a:blip r:embed="rId4"/>
          <a:stretch>
            <a:fillRect/>
          </a:stretch>
        </p:blipFill>
        <p:spPr>
          <a:xfrm>
            <a:off x="11037359" y="6280395"/>
            <a:ext cx="772256" cy="347637"/>
          </a:xfrm>
          <a:prstGeom prst="rect">
            <a:avLst/>
          </a:prstGeom>
        </p:spPr>
      </p:pic>
      <p:pic>
        <p:nvPicPr>
          <p:cNvPr id="16" name="Imagen 15">
            <a:extLst>
              <a:ext uri="{FF2B5EF4-FFF2-40B4-BE49-F238E27FC236}">
                <a16:creationId xmlns:a16="http://schemas.microsoft.com/office/drawing/2014/main" id="{3E72C59F-CAA3-D8C9-734C-C7DEB2341CD2}"/>
              </a:ext>
            </a:extLst>
          </p:cNvPr>
          <p:cNvPicPr>
            <a:picLocks noChangeAspect="1"/>
          </p:cNvPicPr>
          <p:nvPr/>
        </p:nvPicPr>
        <p:blipFill>
          <a:blip r:embed="rId5"/>
          <a:stretch>
            <a:fillRect/>
          </a:stretch>
        </p:blipFill>
        <p:spPr>
          <a:xfrm>
            <a:off x="10433826" y="5942918"/>
            <a:ext cx="1375789" cy="347637"/>
          </a:xfrm>
          <a:prstGeom prst="rect">
            <a:avLst/>
          </a:prstGeom>
        </p:spPr>
      </p:pic>
      <p:sp>
        <p:nvSpPr>
          <p:cNvPr id="18" name="TextBox 1">
            <a:extLst>
              <a:ext uri="{FF2B5EF4-FFF2-40B4-BE49-F238E27FC236}">
                <a16:creationId xmlns:a16="http://schemas.microsoft.com/office/drawing/2014/main" id="{AB17F3A3-4159-3899-8370-7D748F36A7D7}"/>
              </a:ext>
            </a:extLst>
          </p:cNvPr>
          <p:cNvSpPr txBox="1"/>
          <p:nvPr/>
        </p:nvSpPr>
        <p:spPr>
          <a:xfrm>
            <a:off x="713359" y="954293"/>
            <a:ext cx="5772064" cy="420756"/>
          </a:xfrm>
          <a:prstGeom prst="rect">
            <a:avLst/>
          </a:prstGeom>
          <a:noFill/>
        </p:spPr>
        <p:txBody>
          <a:bodyPr wrap="square" rtlCol="0">
            <a:spAutoFit/>
          </a:bodyPr>
          <a:lstStyle/>
          <a:p>
            <a:pPr>
              <a:lnSpc>
                <a:spcPts val="2500"/>
              </a:lnSpc>
            </a:pPr>
            <a:r>
              <a:rPr lang="es-ES" sz="2600" b="1" dirty="0">
                <a:solidFill>
                  <a:srgbClr val="243746"/>
                </a:solidFill>
                <a:latin typeface="Riojana SemiBold" pitchFamily="2" charset="77"/>
              </a:rPr>
              <a:t>Plataforma de Pago y Presentación</a:t>
            </a:r>
          </a:p>
        </p:txBody>
      </p:sp>
      <p:sp>
        <p:nvSpPr>
          <p:cNvPr id="7" name="CuadroTexto 6">
            <a:extLst>
              <a:ext uri="{FF2B5EF4-FFF2-40B4-BE49-F238E27FC236}">
                <a16:creationId xmlns:a16="http://schemas.microsoft.com/office/drawing/2014/main" id="{F28A49E2-5390-6143-2987-36E09006F3DA}"/>
              </a:ext>
            </a:extLst>
          </p:cNvPr>
          <p:cNvSpPr txBox="1"/>
          <p:nvPr/>
        </p:nvSpPr>
        <p:spPr>
          <a:xfrm>
            <a:off x="833185" y="1342753"/>
            <a:ext cx="7360319" cy="369332"/>
          </a:xfrm>
          <a:prstGeom prst="rect">
            <a:avLst/>
          </a:prstGeom>
          <a:noFill/>
        </p:spPr>
        <p:txBody>
          <a:bodyPr wrap="square">
            <a:spAutoFit/>
          </a:bodyPr>
          <a:lstStyle/>
          <a:p>
            <a:r>
              <a:rPr lang="es-ES" dirty="0"/>
              <a:t>Procedimiento de adjuntar documentación, pago y/o presentación</a:t>
            </a:r>
          </a:p>
        </p:txBody>
      </p:sp>
      <p:sp>
        <p:nvSpPr>
          <p:cNvPr id="5" name="CuadroTexto 4">
            <a:extLst>
              <a:ext uri="{FF2B5EF4-FFF2-40B4-BE49-F238E27FC236}">
                <a16:creationId xmlns:a16="http://schemas.microsoft.com/office/drawing/2014/main" id="{F9C1F21B-D1AF-6F40-75D7-D833CA9DE6C6}"/>
              </a:ext>
            </a:extLst>
          </p:cNvPr>
          <p:cNvSpPr txBox="1"/>
          <p:nvPr/>
        </p:nvSpPr>
        <p:spPr>
          <a:xfrm>
            <a:off x="1037722" y="1763509"/>
            <a:ext cx="8852235" cy="1754326"/>
          </a:xfrm>
          <a:prstGeom prst="rect">
            <a:avLst/>
          </a:prstGeom>
          <a:noFill/>
        </p:spPr>
        <p:txBody>
          <a:bodyPr wrap="square">
            <a:spAutoFit/>
          </a:bodyPr>
          <a:lstStyle/>
          <a:p>
            <a:r>
              <a:rPr lang="es-ES" dirty="0"/>
              <a:t>ADJUNTAR DOCUMENTACIÓN EN PLATAFORMA​</a:t>
            </a:r>
          </a:p>
          <a:p>
            <a:pPr marL="285750" indent="-285750">
              <a:buFont typeface="Arial" panose="020B0604020202020204" pitchFamily="34" charset="0"/>
              <a:buChar char="•"/>
            </a:pPr>
            <a:r>
              <a:rPr lang="es-ES" dirty="0"/>
              <a:t>Definición por modelo, versión y concepto​</a:t>
            </a:r>
          </a:p>
          <a:p>
            <a:pPr marL="285750" indent="-285750">
              <a:buFont typeface="Arial" panose="020B0604020202020204" pitchFamily="34" charset="0"/>
              <a:buChar char="•"/>
            </a:pPr>
            <a:r>
              <a:rPr lang="es-ES" dirty="0"/>
              <a:t>Diferentes tipos de archivos (PDF, GIF, JPG,…)​</a:t>
            </a:r>
          </a:p>
          <a:p>
            <a:pPr marL="285750" indent="-285750">
              <a:buFont typeface="Arial" panose="020B0604020202020204" pitchFamily="34" charset="0"/>
              <a:buChar char="•"/>
            </a:pPr>
            <a:r>
              <a:rPr lang="es-ES" dirty="0"/>
              <a:t>Posibilidad de adjuntar más de un documento​</a:t>
            </a:r>
          </a:p>
          <a:p>
            <a:pPr marL="285750" indent="-285750">
              <a:buFont typeface="Arial" panose="020B0604020202020204" pitchFamily="34" charset="0"/>
              <a:buChar char="•"/>
            </a:pPr>
            <a:r>
              <a:rPr lang="es-ES" dirty="0"/>
              <a:t>Posibilidad de adjuntar documentos en proceso simplificado o normal.​</a:t>
            </a:r>
          </a:p>
          <a:p>
            <a:pPr marL="285750" indent="-285750">
              <a:buFont typeface="Arial" panose="020B0604020202020204" pitchFamily="34" charset="0"/>
              <a:buChar char="•"/>
            </a:pPr>
            <a:r>
              <a:rPr lang="es-ES" dirty="0"/>
              <a:t>Proceso de descarga. Incorporación de los adjuntos al Sistema GRIAR</a:t>
            </a:r>
          </a:p>
        </p:txBody>
      </p:sp>
    </p:spTree>
    <p:extLst>
      <p:ext uri="{BB962C8B-B14F-4D97-AF65-F5344CB8AC3E}">
        <p14:creationId xmlns:p14="http://schemas.microsoft.com/office/powerpoint/2010/main" val="29122679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310055BF-7CF1-0DE8-BE59-EC3802FF0D7E}"/>
              </a:ext>
            </a:extLst>
          </p:cNvPr>
          <p:cNvSpPr txBox="1"/>
          <p:nvPr/>
        </p:nvSpPr>
        <p:spPr>
          <a:xfrm>
            <a:off x="576632" y="537074"/>
            <a:ext cx="2991525" cy="230832"/>
          </a:xfrm>
          <a:prstGeom prst="rect">
            <a:avLst/>
          </a:prstGeom>
          <a:noFill/>
        </p:spPr>
        <p:txBody>
          <a:bodyPr wrap="none" rtlCol="0">
            <a:spAutoFit/>
          </a:bodyPr>
          <a:lstStyle/>
          <a:p>
            <a:r>
              <a:rPr lang="es-ES" sz="900" b="1" dirty="0">
                <a:solidFill>
                  <a:srgbClr val="243746"/>
                </a:solidFill>
                <a:effectLst/>
                <a:latin typeface="Riojana" pitchFamily="2" charset="77"/>
              </a:rPr>
              <a:t> ©La Rioja</a:t>
            </a:r>
            <a:r>
              <a:rPr lang="es-ES" sz="900" dirty="0">
                <a:solidFill>
                  <a:srgbClr val="243746"/>
                </a:solidFill>
                <a:effectLst/>
                <a:latin typeface="Riojana" pitchFamily="2" charset="77"/>
              </a:rPr>
              <a:t>  |  Información y Asistencia a los Contribuyentes</a:t>
            </a:r>
          </a:p>
        </p:txBody>
      </p:sp>
      <p:pic>
        <p:nvPicPr>
          <p:cNvPr id="13" name="Imagen 12">
            <a:extLst>
              <a:ext uri="{FF2B5EF4-FFF2-40B4-BE49-F238E27FC236}">
                <a16:creationId xmlns:a16="http://schemas.microsoft.com/office/drawing/2014/main" id="{9B00F74E-D808-EF22-3738-30FCFD01B131}"/>
              </a:ext>
            </a:extLst>
          </p:cNvPr>
          <p:cNvPicPr>
            <a:picLocks noChangeAspect="1"/>
          </p:cNvPicPr>
          <p:nvPr/>
        </p:nvPicPr>
        <p:blipFill rotWithShape="1">
          <a:blip r:embed="rId3"/>
          <a:srcRect l="774" t="5709" r="924" b="-1"/>
          <a:stretch/>
        </p:blipFill>
        <p:spPr bwMode="auto">
          <a:xfrm>
            <a:off x="382385" y="6096951"/>
            <a:ext cx="4282375" cy="761049"/>
          </a:xfrm>
          <a:prstGeom prst="rect">
            <a:avLst/>
          </a:prstGeom>
          <a:solidFill>
            <a:srgbClr val="74BC1E"/>
          </a:solidFill>
          <a:ln>
            <a:noFill/>
          </a:ln>
          <a:extLst>
            <a:ext uri="{53640926-AAD7-44D8-BBD7-CCE9431645EC}">
              <a14:shadowObscured xmlns:a14="http://schemas.microsoft.com/office/drawing/2010/main"/>
            </a:ext>
          </a:extLst>
        </p:spPr>
      </p:pic>
      <p:pic>
        <p:nvPicPr>
          <p:cNvPr id="15" name="Imagen 14" descr="Logotipo&#10;&#10;Descripción generada automáticamente">
            <a:extLst>
              <a:ext uri="{FF2B5EF4-FFF2-40B4-BE49-F238E27FC236}">
                <a16:creationId xmlns:a16="http://schemas.microsoft.com/office/drawing/2014/main" id="{7DEA34F1-1989-CCCF-A3D9-AF082F052E98}"/>
              </a:ext>
            </a:extLst>
          </p:cNvPr>
          <p:cNvPicPr>
            <a:picLocks noChangeAspect="1"/>
          </p:cNvPicPr>
          <p:nvPr/>
        </p:nvPicPr>
        <p:blipFill>
          <a:blip r:embed="rId4"/>
          <a:stretch>
            <a:fillRect/>
          </a:stretch>
        </p:blipFill>
        <p:spPr>
          <a:xfrm>
            <a:off x="11037359" y="6280395"/>
            <a:ext cx="772256" cy="347637"/>
          </a:xfrm>
          <a:prstGeom prst="rect">
            <a:avLst/>
          </a:prstGeom>
        </p:spPr>
      </p:pic>
      <p:pic>
        <p:nvPicPr>
          <p:cNvPr id="16" name="Imagen 15">
            <a:extLst>
              <a:ext uri="{FF2B5EF4-FFF2-40B4-BE49-F238E27FC236}">
                <a16:creationId xmlns:a16="http://schemas.microsoft.com/office/drawing/2014/main" id="{3E72C59F-CAA3-D8C9-734C-C7DEB2341CD2}"/>
              </a:ext>
            </a:extLst>
          </p:cNvPr>
          <p:cNvPicPr>
            <a:picLocks noChangeAspect="1"/>
          </p:cNvPicPr>
          <p:nvPr/>
        </p:nvPicPr>
        <p:blipFill>
          <a:blip r:embed="rId5"/>
          <a:stretch>
            <a:fillRect/>
          </a:stretch>
        </p:blipFill>
        <p:spPr>
          <a:xfrm>
            <a:off x="10433826" y="5942918"/>
            <a:ext cx="1375789" cy="347637"/>
          </a:xfrm>
          <a:prstGeom prst="rect">
            <a:avLst/>
          </a:prstGeom>
        </p:spPr>
      </p:pic>
      <p:sp>
        <p:nvSpPr>
          <p:cNvPr id="18" name="TextBox 1">
            <a:extLst>
              <a:ext uri="{FF2B5EF4-FFF2-40B4-BE49-F238E27FC236}">
                <a16:creationId xmlns:a16="http://schemas.microsoft.com/office/drawing/2014/main" id="{AB17F3A3-4159-3899-8370-7D748F36A7D7}"/>
              </a:ext>
            </a:extLst>
          </p:cNvPr>
          <p:cNvSpPr txBox="1"/>
          <p:nvPr/>
        </p:nvSpPr>
        <p:spPr>
          <a:xfrm>
            <a:off x="713359" y="954293"/>
            <a:ext cx="5772064" cy="420756"/>
          </a:xfrm>
          <a:prstGeom prst="rect">
            <a:avLst/>
          </a:prstGeom>
          <a:noFill/>
        </p:spPr>
        <p:txBody>
          <a:bodyPr wrap="square" rtlCol="0">
            <a:spAutoFit/>
          </a:bodyPr>
          <a:lstStyle/>
          <a:p>
            <a:pPr>
              <a:lnSpc>
                <a:spcPts val="2500"/>
              </a:lnSpc>
            </a:pPr>
            <a:r>
              <a:rPr lang="es-ES" sz="2600" b="1" dirty="0">
                <a:solidFill>
                  <a:srgbClr val="243746"/>
                </a:solidFill>
                <a:latin typeface="Riojana SemiBold" pitchFamily="2" charset="77"/>
              </a:rPr>
              <a:t>Plataforma de Pago y Presentación</a:t>
            </a:r>
          </a:p>
        </p:txBody>
      </p:sp>
      <p:sp>
        <p:nvSpPr>
          <p:cNvPr id="7" name="CuadroTexto 6">
            <a:extLst>
              <a:ext uri="{FF2B5EF4-FFF2-40B4-BE49-F238E27FC236}">
                <a16:creationId xmlns:a16="http://schemas.microsoft.com/office/drawing/2014/main" id="{F28A49E2-5390-6143-2987-36E09006F3DA}"/>
              </a:ext>
            </a:extLst>
          </p:cNvPr>
          <p:cNvSpPr txBox="1"/>
          <p:nvPr/>
        </p:nvSpPr>
        <p:spPr>
          <a:xfrm>
            <a:off x="833185" y="1342753"/>
            <a:ext cx="7360319" cy="369332"/>
          </a:xfrm>
          <a:prstGeom prst="rect">
            <a:avLst/>
          </a:prstGeom>
          <a:noFill/>
        </p:spPr>
        <p:txBody>
          <a:bodyPr wrap="square">
            <a:spAutoFit/>
          </a:bodyPr>
          <a:lstStyle/>
          <a:p>
            <a:r>
              <a:rPr lang="es-ES" dirty="0"/>
              <a:t>Vinculación de documentos del sistema GRIAR ​</a:t>
            </a:r>
          </a:p>
        </p:txBody>
      </p:sp>
      <p:pic>
        <p:nvPicPr>
          <p:cNvPr id="8" name="Imagen 7">
            <a:extLst>
              <a:ext uri="{FF2B5EF4-FFF2-40B4-BE49-F238E27FC236}">
                <a16:creationId xmlns:a16="http://schemas.microsoft.com/office/drawing/2014/main" id="{DE237591-AA74-E1A2-23FB-DFA75EA73BAC}"/>
              </a:ext>
            </a:extLst>
          </p:cNvPr>
          <p:cNvPicPr>
            <a:picLocks noChangeAspect="1"/>
          </p:cNvPicPr>
          <p:nvPr/>
        </p:nvPicPr>
        <p:blipFill>
          <a:blip r:embed="rId6"/>
          <a:stretch>
            <a:fillRect/>
          </a:stretch>
        </p:blipFill>
        <p:spPr>
          <a:xfrm>
            <a:off x="1571625" y="1863865"/>
            <a:ext cx="9048750" cy="2381250"/>
          </a:xfrm>
          <a:prstGeom prst="rect">
            <a:avLst/>
          </a:prstGeom>
        </p:spPr>
      </p:pic>
      <p:sp>
        <p:nvSpPr>
          <p:cNvPr id="12" name="CuadroTexto 11">
            <a:extLst>
              <a:ext uri="{FF2B5EF4-FFF2-40B4-BE49-F238E27FC236}">
                <a16:creationId xmlns:a16="http://schemas.microsoft.com/office/drawing/2014/main" id="{BADDDBBC-C788-8269-2175-D666880B4C4E}"/>
              </a:ext>
            </a:extLst>
          </p:cNvPr>
          <p:cNvSpPr txBox="1"/>
          <p:nvPr/>
        </p:nvSpPr>
        <p:spPr>
          <a:xfrm>
            <a:off x="836951" y="4463139"/>
            <a:ext cx="10030841" cy="1477328"/>
          </a:xfrm>
          <a:prstGeom prst="rect">
            <a:avLst/>
          </a:prstGeom>
          <a:noFill/>
        </p:spPr>
        <p:txBody>
          <a:bodyPr wrap="square">
            <a:spAutoFit/>
          </a:bodyPr>
          <a:lstStyle/>
          <a:p>
            <a:r>
              <a:rPr lang="es-ES" dirty="0"/>
              <a:t>Identificación de la escritura y ficha electrónica por protocolo, cotejando con el modelo 600 presentado por Plataforma. Si son correctos se asocian al expediente generado.​​</a:t>
            </a:r>
          </a:p>
          <a:p>
            <a:r>
              <a:rPr lang="es-ES" dirty="0"/>
              <a:t>El sistema devuelve número de registro de la recepción de los documentos E01 y F01.​</a:t>
            </a:r>
          </a:p>
          <a:p>
            <a:endParaRPr lang="es-ES" dirty="0"/>
          </a:p>
          <a:p>
            <a:r>
              <a:rPr lang="es-ES" dirty="0"/>
              <a:t>​</a:t>
            </a:r>
          </a:p>
        </p:txBody>
      </p:sp>
    </p:spTree>
    <p:extLst>
      <p:ext uri="{BB962C8B-B14F-4D97-AF65-F5344CB8AC3E}">
        <p14:creationId xmlns:p14="http://schemas.microsoft.com/office/powerpoint/2010/main" val="30733468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310055BF-7CF1-0DE8-BE59-EC3802FF0D7E}"/>
              </a:ext>
            </a:extLst>
          </p:cNvPr>
          <p:cNvSpPr txBox="1"/>
          <p:nvPr/>
        </p:nvSpPr>
        <p:spPr>
          <a:xfrm>
            <a:off x="576632" y="537074"/>
            <a:ext cx="2991525" cy="230832"/>
          </a:xfrm>
          <a:prstGeom prst="rect">
            <a:avLst/>
          </a:prstGeom>
          <a:noFill/>
        </p:spPr>
        <p:txBody>
          <a:bodyPr wrap="none" rtlCol="0">
            <a:spAutoFit/>
          </a:bodyPr>
          <a:lstStyle/>
          <a:p>
            <a:r>
              <a:rPr lang="es-ES" sz="900" b="1" dirty="0">
                <a:solidFill>
                  <a:srgbClr val="243746"/>
                </a:solidFill>
                <a:effectLst/>
                <a:latin typeface="Riojana" pitchFamily="2" charset="77"/>
              </a:rPr>
              <a:t> ©La Rioja</a:t>
            </a:r>
            <a:r>
              <a:rPr lang="es-ES" sz="900" dirty="0">
                <a:solidFill>
                  <a:srgbClr val="243746"/>
                </a:solidFill>
                <a:effectLst/>
                <a:latin typeface="Riojana" pitchFamily="2" charset="77"/>
              </a:rPr>
              <a:t>  |  Información y Asistencia a los Contribuyentes</a:t>
            </a:r>
          </a:p>
        </p:txBody>
      </p:sp>
      <p:pic>
        <p:nvPicPr>
          <p:cNvPr id="13" name="Imagen 12">
            <a:extLst>
              <a:ext uri="{FF2B5EF4-FFF2-40B4-BE49-F238E27FC236}">
                <a16:creationId xmlns:a16="http://schemas.microsoft.com/office/drawing/2014/main" id="{9B00F74E-D808-EF22-3738-30FCFD01B131}"/>
              </a:ext>
            </a:extLst>
          </p:cNvPr>
          <p:cNvPicPr>
            <a:picLocks noChangeAspect="1"/>
          </p:cNvPicPr>
          <p:nvPr/>
        </p:nvPicPr>
        <p:blipFill rotWithShape="1">
          <a:blip r:embed="rId3"/>
          <a:srcRect l="774" t="5709" r="924" b="-1"/>
          <a:stretch/>
        </p:blipFill>
        <p:spPr bwMode="auto">
          <a:xfrm>
            <a:off x="382385" y="6096951"/>
            <a:ext cx="4282375" cy="761049"/>
          </a:xfrm>
          <a:prstGeom prst="rect">
            <a:avLst/>
          </a:prstGeom>
          <a:solidFill>
            <a:srgbClr val="74BC1E"/>
          </a:solidFill>
          <a:ln>
            <a:noFill/>
          </a:ln>
          <a:extLst>
            <a:ext uri="{53640926-AAD7-44D8-BBD7-CCE9431645EC}">
              <a14:shadowObscured xmlns:a14="http://schemas.microsoft.com/office/drawing/2010/main"/>
            </a:ext>
          </a:extLst>
        </p:spPr>
      </p:pic>
      <p:pic>
        <p:nvPicPr>
          <p:cNvPr id="15" name="Imagen 14" descr="Logotipo&#10;&#10;Descripción generada automáticamente">
            <a:extLst>
              <a:ext uri="{FF2B5EF4-FFF2-40B4-BE49-F238E27FC236}">
                <a16:creationId xmlns:a16="http://schemas.microsoft.com/office/drawing/2014/main" id="{7DEA34F1-1989-CCCF-A3D9-AF082F052E98}"/>
              </a:ext>
            </a:extLst>
          </p:cNvPr>
          <p:cNvPicPr>
            <a:picLocks noChangeAspect="1"/>
          </p:cNvPicPr>
          <p:nvPr/>
        </p:nvPicPr>
        <p:blipFill>
          <a:blip r:embed="rId4"/>
          <a:stretch>
            <a:fillRect/>
          </a:stretch>
        </p:blipFill>
        <p:spPr>
          <a:xfrm>
            <a:off x="11037359" y="6280395"/>
            <a:ext cx="772256" cy="347637"/>
          </a:xfrm>
          <a:prstGeom prst="rect">
            <a:avLst/>
          </a:prstGeom>
        </p:spPr>
      </p:pic>
      <p:pic>
        <p:nvPicPr>
          <p:cNvPr id="16" name="Imagen 15">
            <a:extLst>
              <a:ext uri="{FF2B5EF4-FFF2-40B4-BE49-F238E27FC236}">
                <a16:creationId xmlns:a16="http://schemas.microsoft.com/office/drawing/2014/main" id="{3E72C59F-CAA3-D8C9-734C-C7DEB2341CD2}"/>
              </a:ext>
            </a:extLst>
          </p:cNvPr>
          <p:cNvPicPr>
            <a:picLocks noChangeAspect="1"/>
          </p:cNvPicPr>
          <p:nvPr/>
        </p:nvPicPr>
        <p:blipFill>
          <a:blip r:embed="rId5"/>
          <a:stretch>
            <a:fillRect/>
          </a:stretch>
        </p:blipFill>
        <p:spPr>
          <a:xfrm>
            <a:off x="10433826" y="5942918"/>
            <a:ext cx="1375789" cy="347637"/>
          </a:xfrm>
          <a:prstGeom prst="rect">
            <a:avLst/>
          </a:prstGeom>
        </p:spPr>
      </p:pic>
      <p:sp>
        <p:nvSpPr>
          <p:cNvPr id="18" name="TextBox 1">
            <a:extLst>
              <a:ext uri="{FF2B5EF4-FFF2-40B4-BE49-F238E27FC236}">
                <a16:creationId xmlns:a16="http://schemas.microsoft.com/office/drawing/2014/main" id="{AB17F3A3-4159-3899-8370-7D748F36A7D7}"/>
              </a:ext>
            </a:extLst>
          </p:cNvPr>
          <p:cNvSpPr txBox="1"/>
          <p:nvPr/>
        </p:nvSpPr>
        <p:spPr>
          <a:xfrm>
            <a:off x="713359" y="954293"/>
            <a:ext cx="5772064" cy="420756"/>
          </a:xfrm>
          <a:prstGeom prst="rect">
            <a:avLst/>
          </a:prstGeom>
          <a:noFill/>
        </p:spPr>
        <p:txBody>
          <a:bodyPr wrap="square" rtlCol="0">
            <a:spAutoFit/>
          </a:bodyPr>
          <a:lstStyle/>
          <a:p>
            <a:pPr>
              <a:lnSpc>
                <a:spcPts val="2500"/>
              </a:lnSpc>
            </a:pPr>
            <a:r>
              <a:rPr lang="es-ES" sz="2600" b="1" dirty="0">
                <a:solidFill>
                  <a:srgbClr val="243746"/>
                </a:solidFill>
                <a:latin typeface="Riojana SemiBold" pitchFamily="2" charset="77"/>
              </a:rPr>
              <a:t>Plataforma de Pago y Presentación</a:t>
            </a:r>
          </a:p>
        </p:txBody>
      </p:sp>
      <p:sp>
        <p:nvSpPr>
          <p:cNvPr id="7" name="CuadroTexto 6">
            <a:extLst>
              <a:ext uri="{FF2B5EF4-FFF2-40B4-BE49-F238E27FC236}">
                <a16:creationId xmlns:a16="http://schemas.microsoft.com/office/drawing/2014/main" id="{F28A49E2-5390-6143-2987-36E09006F3DA}"/>
              </a:ext>
            </a:extLst>
          </p:cNvPr>
          <p:cNvSpPr txBox="1"/>
          <p:nvPr/>
        </p:nvSpPr>
        <p:spPr>
          <a:xfrm>
            <a:off x="833185" y="1342753"/>
            <a:ext cx="7360319" cy="369332"/>
          </a:xfrm>
          <a:prstGeom prst="rect">
            <a:avLst/>
          </a:prstGeom>
          <a:noFill/>
        </p:spPr>
        <p:txBody>
          <a:bodyPr wrap="square">
            <a:spAutoFit/>
          </a:bodyPr>
          <a:lstStyle/>
          <a:p>
            <a:r>
              <a:rPr lang="es-ES" dirty="0"/>
              <a:t>Diligencias de Presentación de documentos</a:t>
            </a:r>
          </a:p>
        </p:txBody>
      </p:sp>
      <p:sp>
        <p:nvSpPr>
          <p:cNvPr id="5" name="CuadroTexto 4">
            <a:extLst>
              <a:ext uri="{FF2B5EF4-FFF2-40B4-BE49-F238E27FC236}">
                <a16:creationId xmlns:a16="http://schemas.microsoft.com/office/drawing/2014/main" id="{F6945E85-E2F0-4D72-D55A-2EDBD69C5F12}"/>
              </a:ext>
            </a:extLst>
          </p:cNvPr>
          <p:cNvSpPr txBox="1"/>
          <p:nvPr/>
        </p:nvSpPr>
        <p:spPr>
          <a:xfrm>
            <a:off x="836951" y="1839224"/>
            <a:ext cx="9653727" cy="923330"/>
          </a:xfrm>
          <a:prstGeom prst="rect">
            <a:avLst/>
          </a:prstGeom>
          <a:noFill/>
        </p:spPr>
        <p:txBody>
          <a:bodyPr wrap="square">
            <a:spAutoFit/>
          </a:bodyPr>
          <a:lstStyle/>
          <a:p>
            <a:pPr marL="285750" indent="-285750">
              <a:buFont typeface="Arial" panose="020B0604020202020204" pitchFamily="34" charset="0"/>
              <a:buChar char="•"/>
            </a:pPr>
            <a:r>
              <a:rPr lang="es-ES" dirty="0"/>
              <a:t>No es necesario acudir a la Oficina Tributaria Competente​</a:t>
            </a:r>
          </a:p>
          <a:p>
            <a:pPr marL="285750" indent="-285750">
              <a:buFont typeface="Arial" panose="020B0604020202020204" pitchFamily="34" charset="0"/>
              <a:buChar char="•"/>
            </a:pPr>
            <a:r>
              <a:rPr lang="es-ES" dirty="0"/>
              <a:t>Supeditada al envío de copia simple escritura electrónica por parte del CGN​</a:t>
            </a:r>
          </a:p>
          <a:p>
            <a:pPr marL="285750" indent="-285750">
              <a:buFont typeface="Arial" panose="020B0604020202020204" pitchFamily="34" charset="0"/>
              <a:buChar char="•"/>
            </a:pPr>
            <a:r>
              <a:rPr lang="es-ES" dirty="0"/>
              <a:t>Emitida automáticamente a los usuarios particulares y a petición a los usuarios profesionales​</a:t>
            </a:r>
          </a:p>
        </p:txBody>
      </p:sp>
      <p:pic>
        <p:nvPicPr>
          <p:cNvPr id="10" name="Imagen 9">
            <a:extLst>
              <a:ext uri="{FF2B5EF4-FFF2-40B4-BE49-F238E27FC236}">
                <a16:creationId xmlns:a16="http://schemas.microsoft.com/office/drawing/2014/main" id="{2BB85D61-A7C2-F1D0-BBB2-6DC69E47475B}"/>
              </a:ext>
            </a:extLst>
          </p:cNvPr>
          <p:cNvPicPr>
            <a:picLocks noChangeAspect="1"/>
          </p:cNvPicPr>
          <p:nvPr/>
        </p:nvPicPr>
        <p:blipFill>
          <a:blip r:embed="rId6"/>
          <a:stretch>
            <a:fillRect/>
          </a:stretch>
        </p:blipFill>
        <p:spPr>
          <a:xfrm>
            <a:off x="1332902" y="2857770"/>
            <a:ext cx="2551115" cy="2762553"/>
          </a:xfrm>
          <a:prstGeom prst="rect">
            <a:avLst/>
          </a:prstGeom>
        </p:spPr>
      </p:pic>
    </p:spTree>
    <p:extLst>
      <p:ext uri="{BB962C8B-B14F-4D97-AF65-F5344CB8AC3E}">
        <p14:creationId xmlns:p14="http://schemas.microsoft.com/office/powerpoint/2010/main" val="41414260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310055BF-7CF1-0DE8-BE59-EC3802FF0D7E}"/>
              </a:ext>
            </a:extLst>
          </p:cNvPr>
          <p:cNvSpPr txBox="1"/>
          <p:nvPr/>
        </p:nvSpPr>
        <p:spPr>
          <a:xfrm>
            <a:off x="576632" y="537074"/>
            <a:ext cx="2991525" cy="230832"/>
          </a:xfrm>
          <a:prstGeom prst="rect">
            <a:avLst/>
          </a:prstGeom>
          <a:noFill/>
        </p:spPr>
        <p:txBody>
          <a:bodyPr wrap="none" rtlCol="0">
            <a:spAutoFit/>
          </a:bodyPr>
          <a:lstStyle/>
          <a:p>
            <a:r>
              <a:rPr lang="es-ES" sz="900" b="1" dirty="0">
                <a:solidFill>
                  <a:srgbClr val="243746"/>
                </a:solidFill>
                <a:effectLst/>
                <a:latin typeface="Riojana" pitchFamily="2" charset="77"/>
              </a:rPr>
              <a:t> ©La Rioja</a:t>
            </a:r>
            <a:r>
              <a:rPr lang="es-ES" sz="900" dirty="0">
                <a:solidFill>
                  <a:srgbClr val="243746"/>
                </a:solidFill>
                <a:effectLst/>
                <a:latin typeface="Riojana" pitchFamily="2" charset="77"/>
              </a:rPr>
              <a:t>  |  Información y Asistencia a los Contribuyentes</a:t>
            </a:r>
          </a:p>
        </p:txBody>
      </p:sp>
      <p:pic>
        <p:nvPicPr>
          <p:cNvPr id="13" name="Imagen 12">
            <a:extLst>
              <a:ext uri="{FF2B5EF4-FFF2-40B4-BE49-F238E27FC236}">
                <a16:creationId xmlns:a16="http://schemas.microsoft.com/office/drawing/2014/main" id="{9B00F74E-D808-EF22-3738-30FCFD01B131}"/>
              </a:ext>
            </a:extLst>
          </p:cNvPr>
          <p:cNvPicPr>
            <a:picLocks noChangeAspect="1"/>
          </p:cNvPicPr>
          <p:nvPr/>
        </p:nvPicPr>
        <p:blipFill rotWithShape="1">
          <a:blip r:embed="rId3"/>
          <a:srcRect l="774" t="5709" r="924" b="-1"/>
          <a:stretch/>
        </p:blipFill>
        <p:spPr bwMode="auto">
          <a:xfrm>
            <a:off x="382385" y="6096951"/>
            <a:ext cx="4282375" cy="761049"/>
          </a:xfrm>
          <a:prstGeom prst="rect">
            <a:avLst/>
          </a:prstGeom>
          <a:solidFill>
            <a:srgbClr val="74BC1E"/>
          </a:solidFill>
          <a:ln>
            <a:noFill/>
          </a:ln>
          <a:extLst>
            <a:ext uri="{53640926-AAD7-44D8-BBD7-CCE9431645EC}">
              <a14:shadowObscured xmlns:a14="http://schemas.microsoft.com/office/drawing/2010/main"/>
            </a:ext>
          </a:extLst>
        </p:spPr>
      </p:pic>
      <p:pic>
        <p:nvPicPr>
          <p:cNvPr id="15" name="Imagen 14" descr="Logotipo&#10;&#10;Descripción generada automáticamente">
            <a:extLst>
              <a:ext uri="{FF2B5EF4-FFF2-40B4-BE49-F238E27FC236}">
                <a16:creationId xmlns:a16="http://schemas.microsoft.com/office/drawing/2014/main" id="{7DEA34F1-1989-CCCF-A3D9-AF082F052E98}"/>
              </a:ext>
            </a:extLst>
          </p:cNvPr>
          <p:cNvPicPr>
            <a:picLocks noChangeAspect="1"/>
          </p:cNvPicPr>
          <p:nvPr/>
        </p:nvPicPr>
        <p:blipFill>
          <a:blip r:embed="rId4"/>
          <a:stretch>
            <a:fillRect/>
          </a:stretch>
        </p:blipFill>
        <p:spPr>
          <a:xfrm>
            <a:off x="11037359" y="6280395"/>
            <a:ext cx="772256" cy="347637"/>
          </a:xfrm>
          <a:prstGeom prst="rect">
            <a:avLst/>
          </a:prstGeom>
        </p:spPr>
      </p:pic>
      <p:pic>
        <p:nvPicPr>
          <p:cNvPr id="16" name="Imagen 15">
            <a:extLst>
              <a:ext uri="{FF2B5EF4-FFF2-40B4-BE49-F238E27FC236}">
                <a16:creationId xmlns:a16="http://schemas.microsoft.com/office/drawing/2014/main" id="{3E72C59F-CAA3-D8C9-734C-C7DEB2341CD2}"/>
              </a:ext>
            </a:extLst>
          </p:cNvPr>
          <p:cNvPicPr>
            <a:picLocks noChangeAspect="1"/>
          </p:cNvPicPr>
          <p:nvPr/>
        </p:nvPicPr>
        <p:blipFill>
          <a:blip r:embed="rId5"/>
          <a:stretch>
            <a:fillRect/>
          </a:stretch>
        </p:blipFill>
        <p:spPr>
          <a:xfrm>
            <a:off x="10433826" y="5942918"/>
            <a:ext cx="1375789" cy="347637"/>
          </a:xfrm>
          <a:prstGeom prst="rect">
            <a:avLst/>
          </a:prstGeom>
        </p:spPr>
      </p:pic>
      <p:sp>
        <p:nvSpPr>
          <p:cNvPr id="18" name="TextBox 1">
            <a:extLst>
              <a:ext uri="{FF2B5EF4-FFF2-40B4-BE49-F238E27FC236}">
                <a16:creationId xmlns:a16="http://schemas.microsoft.com/office/drawing/2014/main" id="{AB17F3A3-4159-3899-8370-7D748F36A7D7}"/>
              </a:ext>
            </a:extLst>
          </p:cNvPr>
          <p:cNvSpPr txBox="1"/>
          <p:nvPr/>
        </p:nvSpPr>
        <p:spPr>
          <a:xfrm>
            <a:off x="713359" y="954293"/>
            <a:ext cx="5772064" cy="420756"/>
          </a:xfrm>
          <a:prstGeom prst="rect">
            <a:avLst/>
          </a:prstGeom>
          <a:noFill/>
        </p:spPr>
        <p:txBody>
          <a:bodyPr wrap="square" rtlCol="0">
            <a:spAutoFit/>
          </a:bodyPr>
          <a:lstStyle/>
          <a:p>
            <a:pPr>
              <a:lnSpc>
                <a:spcPts val="2500"/>
              </a:lnSpc>
            </a:pPr>
            <a:r>
              <a:rPr lang="es-ES" sz="2600" b="1" dirty="0">
                <a:solidFill>
                  <a:srgbClr val="243746"/>
                </a:solidFill>
                <a:latin typeface="Riojana SemiBold" pitchFamily="2" charset="77"/>
              </a:rPr>
              <a:t>Plataforma de Pago y Presentación</a:t>
            </a:r>
          </a:p>
        </p:txBody>
      </p:sp>
      <p:sp>
        <p:nvSpPr>
          <p:cNvPr id="7" name="CuadroTexto 6">
            <a:extLst>
              <a:ext uri="{FF2B5EF4-FFF2-40B4-BE49-F238E27FC236}">
                <a16:creationId xmlns:a16="http://schemas.microsoft.com/office/drawing/2014/main" id="{F28A49E2-5390-6143-2987-36E09006F3DA}"/>
              </a:ext>
            </a:extLst>
          </p:cNvPr>
          <p:cNvSpPr txBox="1"/>
          <p:nvPr/>
        </p:nvSpPr>
        <p:spPr>
          <a:xfrm>
            <a:off x="833185" y="1342753"/>
            <a:ext cx="7360319" cy="923330"/>
          </a:xfrm>
          <a:prstGeom prst="rect">
            <a:avLst/>
          </a:prstGeom>
          <a:noFill/>
        </p:spPr>
        <p:txBody>
          <a:bodyPr wrap="square">
            <a:spAutoFit/>
          </a:bodyPr>
          <a:lstStyle/>
          <a:p>
            <a:r>
              <a:rPr lang="es-ES" dirty="0"/>
              <a:t>Descarga de documentos pagados/presentados por Plataforma a GRIAR​</a:t>
            </a:r>
          </a:p>
          <a:p>
            <a:endParaRPr lang="es-ES" dirty="0"/>
          </a:p>
          <a:p>
            <a:r>
              <a:rPr lang="es-ES" dirty="0"/>
              <a:t>​</a:t>
            </a:r>
          </a:p>
        </p:txBody>
      </p:sp>
      <p:sp>
        <p:nvSpPr>
          <p:cNvPr id="5" name="CuadroTexto 4">
            <a:extLst>
              <a:ext uri="{FF2B5EF4-FFF2-40B4-BE49-F238E27FC236}">
                <a16:creationId xmlns:a16="http://schemas.microsoft.com/office/drawing/2014/main" id="{F6945E85-E2F0-4D72-D55A-2EDBD69C5F12}"/>
              </a:ext>
            </a:extLst>
          </p:cNvPr>
          <p:cNvSpPr txBox="1"/>
          <p:nvPr/>
        </p:nvSpPr>
        <p:spPr>
          <a:xfrm>
            <a:off x="836951" y="1839224"/>
            <a:ext cx="9653727" cy="646331"/>
          </a:xfrm>
          <a:prstGeom prst="rect">
            <a:avLst/>
          </a:prstGeom>
          <a:noFill/>
        </p:spPr>
        <p:txBody>
          <a:bodyPr wrap="square">
            <a:spAutoFit/>
          </a:bodyPr>
          <a:lstStyle/>
          <a:p>
            <a:pPr marL="285750" indent="-285750">
              <a:buFont typeface="Arial" panose="020B0604020202020204" pitchFamily="34" charset="0"/>
              <a:buChar char="•"/>
            </a:pPr>
            <a:r>
              <a:rPr lang="es-ES" dirty="0"/>
              <a:t>Descarga de documentos de Plataforma (Telemáticos)​</a:t>
            </a:r>
          </a:p>
          <a:p>
            <a:pPr marL="285750" indent="-285750">
              <a:buFont typeface="Arial" panose="020B0604020202020204" pitchFamily="34" charset="0"/>
              <a:buChar char="•"/>
            </a:pPr>
            <a:r>
              <a:rPr lang="es-ES" dirty="0"/>
              <a:t>Descarga de documentos impresos en confección web (Presenciales)​</a:t>
            </a:r>
          </a:p>
        </p:txBody>
      </p:sp>
      <p:pic>
        <p:nvPicPr>
          <p:cNvPr id="3" name="Imagen 2">
            <a:extLst>
              <a:ext uri="{FF2B5EF4-FFF2-40B4-BE49-F238E27FC236}">
                <a16:creationId xmlns:a16="http://schemas.microsoft.com/office/drawing/2014/main" id="{4C10DF59-8B22-663B-04AC-8C460B5C7B06}"/>
              </a:ext>
            </a:extLst>
          </p:cNvPr>
          <p:cNvPicPr>
            <a:picLocks noChangeAspect="1"/>
          </p:cNvPicPr>
          <p:nvPr/>
        </p:nvPicPr>
        <p:blipFill>
          <a:blip r:embed="rId6"/>
          <a:stretch>
            <a:fillRect/>
          </a:stretch>
        </p:blipFill>
        <p:spPr>
          <a:xfrm>
            <a:off x="2760318" y="2948276"/>
            <a:ext cx="5806991" cy="2440209"/>
          </a:xfrm>
          <a:prstGeom prst="rect">
            <a:avLst/>
          </a:prstGeom>
        </p:spPr>
      </p:pic>
    </p:spTree>
    <p:extLst>
      <p:ext uri="{BB962C8B-B14F-4D97-AF65-F5344CB8AC3E}">
        <p14:creationId xmlns:p14="http://schemas.microsoft.com/office/powerpoint/2010/main" val="30589230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310055BF-7CF1-0DE8-BE59-EC3802FF0D7E}"/>
              </a:ext>
            </a:extLst>
          </p:cNvPr>
          <p:cNvSpPr txBox="1"/>
          <p:nvPr/>
        </p:nvSpPr>
        <p:spPr>
          <a:xfrm>
            <a:off x="576632" y="537074"/>
            <a:ext cx="2991525" cy="230832"/>
          </a:xfrm>
          <a:prstGeom prst="rect">
            <a:avLst/>
          </a:prstGeom>
          <a:noFill/>
        </p:spPr>
        <p:txBody>
          <a:bodyPr wrap="none" rtlCol="0">
            <a:spAutoFit/>
          </a:bodyPr>
          <a:lstStyle/>
          <a:p>
            <a:r>
              <a:rPr lang="es-ES" sz="900" b="1" dirty="0">
                <a:solidFill>
                  <a:srgbClr val="243746"/>
                </a:solidFill>
                <a:effectLst/>
                <a:latin typeface="Riojana" pitchFamily="2" charset="77"/>
              </a:rPr>
              <a:t> ©La Rioja</a:t>
            </a:r>
            <a:r>
              <a:rPr lang="es-ES" sz="900" dirty="0">
                <a:solidFill>
                  <a:srgbClr val="243746"/>
                </a:solidFill>
                <a:effectLst/>
                <a:latin typeface="Riojana" pitchFamily="2" charset="77"/>
              </a:rPr>
              <a:t>  |  Información y Asistencia a los Contribuyentes</a:t>
            </a:r>
          </a:p>
        </p:txBody>
      </p:sp>
      <p:pic>
        <p:nvPicPr>
          <p:cNvPr id="13" name="Imagen 12">
            <a:extLst>
              <a:ext uri="{FF2B5EF4-FFF2-40B4-BE49-F238E27FC236}">
                <a16:creationId xmlns:a16="http://schemas.microsoft.com/office/drawing/2014/main" id="{9B00F74E-D808-EF22-3738-30FCFD01B131}"/>
              </a:ext>
            </a:extLst>
          </p:cNvPr>
          <p:cNvPicPr>
            <a:picLocks noChangeAspect="1"/>
          </p:cNvPicPr>
          <p:nvPr/>
        </p:nvPicPr>
        <p:blipFill rotWithShape="1">
          <a:blip r:embed="rId3"/>
          <a:srcRect l="774" t="5709" r="924" b="-1"/>
          <a:stretch/>
        </p:blipFill>
        <p:spPr bwMode="auto">
          <a:xfrm>
            <a:off x="382385" y="6096951"/>
            <a:ext cx="4282375" cy="761049"/>
          </a:xfrm>
          <a:prstGeom prst="rect">
            <a:avLst/>
          </a:prstGeom>
          <a:solidFill>
            <a:srgbClr val="74BC1E"/>
          </a:solidFill>
          <a:ln>
            <a:noFill/>
          </a:ln>
          <a:extLst>
            <a:ext uri="{53640926-AAD7-44D8-BBD7-CCE9431645EC}">
              <a14:shadowObscured xmlns:a14="http://schemas.microsoft.com/office/drawing/2010/main"/>
            </a:ext>
          </a:extLst>
        </p:spPr>
      </p:pic>
      <p:pic>
        <p:nvPicPr>
          <p:cNvPr id="15" name="Imagen 14" descr="Logotipo&#10;&#10;Descripción generada automáticamente">
            <a:extLst>
              <a:ext uri="{FF2B5EF4-FFF2-40B4-BE49-F238E27FC236}">
                <a16:creationId xmlns:a16="http://schemas.microsoft.com/office/drawing/2014/main" id="{7DEA34F1-1989-CCCF-A3D9-AF082F052E98}"/>
              </a:ext>
            </a:extLst>
          </p:cNvPr>
          <p:cNvPicPr>
            <a:picLocks noChangeAspect="1"/>
          </p:cNvPicPr>
          <p:nvPr/>
        </p:nvPicPr>
        <p:blipFill>
          <a:blip r:embed="rId4"/>
          <a:stretch>
            <a:fillRect/>
          </a:stretch>
        </p:blipFill>
        <p:spPr>
          <a:xfrm>
            <a:off x="11037359" y="6280395"/>
            <a:ext cx="772256" cy="347637"/>
          </a:xfrm>
          <a:prstGeom prst="rect">
            <a:avLst/>
          </a:prstGeom>
        </p:spPr>
      </p:pic>
      <p:pic>
        <p:nvPicPr>
          <p:cNvPr id="16" name="Imagen 15">
            <a:extLst>
              <a:ext uri="{FF2B5EF4-FFF2-40B4-BE49-F238E27FC236}">
                <a16:creationId xmlns:a16="http://schemas.microsoft.com/office/drawing/2014/main" id="{3E72C59F-CAA3-D8C9-734C-C7DEB2341CD2}"/>
              </a:ext>
            </a:extLst>
          </p:cNvPr>
          <p:cNvPicPr>
            <a:picLocks noChangeAspect="1"/>
          </p:cNvPicPr>
          <p:nvPr/>
        </p:nvPicPr>
        <p:blipFill>
          <a:blip r:embed="rId5"/>
          <a:stretch>
            <a:fillRect/>
          </a:stretch>
        </p:blipFill>
        <p:spPr>
          <a:xfrm>
            <a:off x="10433826" y="5942918"/>
            <a:ext cx="1375789" cy="347637"/>
          </a:xfrm>
          <a:prstGeom prst="rect">
            <a:avLst/>
          </a:prstGeom>
        </p:spPr>
      </p:pic>
      <p:sp>
        <p:nvSpPr>
          <p:cNvPr id="18" name="TextBox 1">
            <a:extLst>
              <a:ext uri="{FF2B5EF4-FFF2-40B4-BE49-F238E27FC236}">
                <a16:creationId xmlns:a16="http://schemas.microsoft.com/office/drawing/2014/main" id="{AB17F3A3-4159-3899-8370-7D748F36A7D7}"/>
              </a:ext>
            </a:extLst>
          </p:cNvPr>
          <p:cNvSpPr txBox="1"/>
          <p:nvPr/>
        </p:nvSpPr>
        <p:spPr>
          <a:xfrm>
            <a:off x="713359" y="954293"/>
            <a:ext cx="8286262" cy="420756"/>
          </a:xfrm>
          <a:prstGeom prst="rect">
            <a:avLst/>
          </a:prstGeom>
          <a:noFill/>
        </p:spPr>
        <p:txBody>
          <a:bodyPr wrap="square" rtlCol="0">
            <a:spAutoFit/>
          </a:bodyPr>
          <a:lstStyle/>
          <a:p>
            <a:pPr>
              <a:lnSpc>
                <a:spcPts val="2500"/>
              </a:lnSpc>
            </a:pPr>
            <a:r>
              <a:rPr lang="es-ES" sz="2600" b="1" dirty="0">
                <a:solidFill>
                  <a:srgbClr val="243746"/>
                </a:solidFill>
                <a:latin typeface="Riojana SemiBold" pitchFamily="2" charset="77"/>
              </a:rPr>
              <a:t>Plataforma de Pago y Presentación. Administración</a:t>
            </a:r>
          </a:p>
        </p:txBody>
      </p:sp>
      <p:sp>
        <p:nvSpPr>
          <p:cNvPr id="7" name="CuadroTexto 6">
            <a:extLst>
              <a:ext uri="{FF2B5EF4-FFF2-40B4-BE49-F238E27FC236}">
                <a16:creationId xmlns:a16="http://schemas.microsoft.com/office/drawing/2014/main" id="{F28A49E2-5390-6143-2987-36E09006F3DA}"/>
              </a:ext>
            </a:extLst>
          </p:cNvPr>
          <p:cNvSpPr txBox="1"/>
          <p:nvPr/>
        </p:nvSpPr>
        <p:spPr>
          <a:xfrm>
            <a:off x="833185" y="1342753"/>
            <a:ext cx="4869783" cy="3970318"/>
          </a:xfrm>
          <a:prstGeom prst="rect">
            <a:avLst/>
          </a:prstGeom>
          <a:noFill/>
        </p:spPr>
        <p:txBody>
          <a:bodyPr wrap="square">
            <a:spAutoFit/>
          </a:bodyPr>
          <a:lstStyle/>
          <a:p>
            <a:pPr marL="285750" indent="-285750">
              <a:buFont typeface="Arial" panose="020B0604020202020204" pitchFamily="34" charset="0"/>
              <a:buChar char="•"/>
            </a:pPr>
            <a:r>
              <a:rPr lang="es-ES" dirty="0"/>
              <a:t>Posibilidad de Gestión​</a:t>
            </a:r>
          </a:p>
          <a:p>
            <a:pPr marL="742950" lvl="1" indent="-285750">
              <a:buFont typeface="Wingdings" panose="05000000000000000000" pitchFamily="2" charset="2"/>
              <a:buChar char="ü"/>
            </a:pPr>
            <a:r>
              <a:rPr lang="es-ES" dirty="0"/>
              <a:t>Mantenimiento de Autorizaciones​</a:t>
            </a:r>
          </a:p>
          <a:p>
            <a:pPr marL="742950" lvl="1" indent="-285750">
              <a:buFont typeface="Wingdings" panose="05000000000000000000" pitchFamily="2" charset="2"/>
              <a:buChar char="ü"/>
            </a:pPr>
            <a:r>
              <a:rPr lang="es-ES" dirty="0"/>
              <a:t>Mantenimiento de Administradores​</a:t>
            </a:r>
          </a:p>
          <a:p>
            <a:pPr marL="742950" lvl="1" indent="-285750">
              <a:buFont typeface="Wingdings" panose="05000000000000000000" pitchFamily="2" charset="2"/>
              <a:buChar char="ü"/>
            </a:pPr>
            <a:r>
              <a:rPr lang="es-ES" dirty="0"/>
              <a:t>Mantenimiento de Convenios</a:t>
            </a:r>
          </a:p>
          <a:p>
            <a:pPr marL="742950" lvl="1" indent="-285750">
              <a:buFont typeface="Wingdings" panose="05000000000000000000" pitchFamily="2" charset="2"/>
              <a:buChar char="ü"/>
            </a:pPr>
            <a:r>
              <a:rPr lang="es-ES" dirty="0"/>
              <a:t>Mantenimiento de Modelos​</a:t>
            </a:r>
          </a:p>
          <a:p>
            <a:pPr marL="742950" lvl="1" indent="-285750">
              <a:buFont typeface="Wingdings" panose="05000000000000000000" pitchFamily="2" charset="2"/>
              <a:buChar char="ü"/>
            </a:pPr>
            <a:r>
              <a:rPr lang="es-ES" dirty="0"/>
              <a:t>Mantenimiento de Documentos: Consulta, descargas a GRIAR</a:t>
            </a:r>
          </a:p>
          <a:p>
            <a:pPr marL="285750" indent="-285750">
              <a:buFont typeface="Arial" panose="020B0604020202020204" pitchFamily="34" charset="0"/>
              <a:buChar char="•"/>
            </a:pPr>
            <a:r>
              <a:rPr lang="es-ES" dirty="0"/>
              <a:t>Tipos de Administradores​</a:t>
            </a:r>
          </a:p>
          <a:p>
            <a:pPr marL="742950" lvl="1" indent="-285750">
              <a:buFont typeface="Wingdings" panose="05000000000000000000" pitchFamily="2" charset="2"/>
              <a:buChar char="ü"/>
            </a:pPr>
            <a:r>
              <a:rPr lang="es-ES" dirty="0"/>
              <a:t>Súper Administrador​</a:t>
            </a:r>
          </a:p>
          <a:p>
            <a:pPr marL="742950" lvl="1" indent="-285750">
              <a:buFont typeface="Wingdings" panose="05000000000000000000" pitchFamily="2" charset="2"/>
              <a:buChar char="ü"/>
            </a:pPr>
            <a:r>
              <a:rPr lang="es-ES" dirty="0"/>
              <a:t>Administrador CAU​</a:t>
            </a:r>
          </a:p>
          <a:p>
            <a:pPr marL="742950" lvl="1" indent="-285750">
              <a:buFont typeface="Wingdings" panose="05000000000000000000" pitchFamily="2" charset="2"/>
              <a:buChar char="ü"/>
            </a:pPr>
            <a:r>
              <a:rPr lang="es-ES" dirty="0"/>
              <a:t>Consulta de Autorizaciones.​</a:t>
            </a:r>
          </a:p>
          <a:p>
            <a:pPr marL="742950" lvl="1" indent="-285750">
              <a:buFont typeface="Wingdings" panose="05000000000000000000" pitchFamily="2" charset="2"/>
              <a:buChar char="ü"/>
            </a:pPr>
            <a:r>
              <a:rPr lang="es-ES" dirty="0"/>
              <a:t>Gestor de convenio</a:t>
            </a:r>
          </a:p>
          <a:p>
            <a:pPr marL="742950" lvl="1" indent="-285750">
              <a:buFont typeface="Wingdings" panose="05000000000000000000" pitchFamily="2" charset="2"/>
              <a:buChar char="ü"/>
            </a:pPr>
            <a:r>
              <a:rPr lang="es-ES" dirty="0"/>
              <a:t>Consulta de Documentos.​</a:t>
            </a:r>
          </a:p>
          <a:p>
            <a:r>
              <a:rPr lang="es-ES" dirty="0"/>
              <a:t>​</a:t>
            </a:r>
          </a:p>
        </p:txBody>
      </p:sp>
      <p:pic>
        <p:nvPicPr>
          <p:cNvPr id="4" name="Imagen 3">
            <a:extLst>
              <a:ext uri="{FF2B5EF4-FFF2-40B4-BE49-F238E27FC236}">
                <a16:creationId xmlns:a16="http://schemas.microsoft.com/office/drawing/2014/main" id="{D6145363-264F-22AF-A9EE-3C2132344592}"/>
              </a:ext>
            </a:extLst>
          </p:cNvPr>
          <p:cNvPicPr>
            <a:picLocks noChangeAspect="1"/>
          </p:cNvPicPr>
          <p:nvPr/>
        </p:nvPicPr>
        <p:blipFill>
          <a:blip r:embed="rId6"/>
          <a:srcRect/>
          <a:stretch/>
        </p:blipFill>
        <p:spPr>
          <a:xfrm>
            <a:off x="4856490" y="3255723"/>
            <a:ext cx="7062313" cy="1676806"/>
          </a:xfrm>
          <a:prstGeom prst="rect">
            <a:avLst/>
          </a:prstGeom>
        </p:spPr>
      </p:pic>
    </p:spTree>
    <p:extLst>
      <p:ext uri="{BB962C8B-B14F-4D97-AF65-F5344CB8AC3E}">
        <p14:creationId xmlns:p14="http://schemas.microsoft.com/office/powerpoint/2010/main" val="9921613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310055BF-7CF1-0DE8-BE59-EC3802FF0D7E}"/>
              </a:ext>
            </a:extLst>
          </p:cNvPr>
          <p:cNvSpPr txBox="1"/>
          <p:nvPr/>
        </p:nvSpPr>
        <p:spPr>
          <a:xfrm>
            <a:off x="576632" y="537074"/>
            <a:ext cx="2991525" cy="230832"/>
          </a:xfrm>
          <a:prstGeom prst="rect">
            <a:avLst/>
          </a:prstGeom>
          <a:noFill/>
        </p:spPr>
        <p:txBody>
          <a:bodyPr wrap="none" rtlCol="0">
            <a:spAutoFit/>
          </a:bodyPr>
          <a:lstStyle/>
          <a:p>
            <a:r>
              <a:rPr lang="es-ES" sz="900" b="1" dirty="0">
                <a:solidFill>
                  <a:srgbClr val="243746"/>
                </a:solidFill>
                <a:effectLst/>
                <a:latin typeface="Riojana" pitchFamily="2" charset="77"/>
              </a:rPr>
              <a:t> ©La Rioja</a:t>
            </a:r>
            <a:r>
              <a:rPr lang="es-ES" sz="900" dirty="0">
                <a:solidFill>
                  <a:srgbClr val="243746"/>
                </a:solidFill>
                <a:effectLst/>
                <a:latin typeface="Riojana" pitchFamily="2" charset="77"/>
              </a:rPr>
              <a:t>  |  Información y Asistencia a los Contribuyentes</a:t>
            </a:r>
          </a:p>
        </p:txBody>
      </p:sp>
      <p:pic>
        <p:nvPicPr>
          <p:cNvPr id="13" name="Imagen 12">
            <a:extLst>
              <a:ext uri="{FF2B5EF4-FFF2-40B4-BE49-F238E27FC236}">
                <a16:creationId xmlns:a16="http://schemas.microsoft.com/office/drawing/2014/main" id="{9B00F74E-D808-EF22-3738-30FCFD01B131}"/>
              </a:ext>
            </a:extLst>
          </p:cNvPr>
          <p:cNvPicPr>
            <a:picLocks noChangeAspect="1"/>
          </p:cNvPicPr>
          <p:nvPr/>
        </p:nvPicPr>
        <p:blipFill rotWithShape="1">
          <a:blip r:embed="rId3"/>
          <a:srcRect l="774" t="5709" r="924" b="-1"/>
          <a:stretch/>
        </p:blipFill>
        <p:spPr bwMode="auto">
          <a:xfrm>
            <a:off x="382385" y="6096951"/>
            <a:ext cx="4282375" cy="761049"/>
          </a:xfrm>
          <a:prstGeom prst="rect">
            <a:avLst/>
          </a:prstGeom>
          <a:solidFill>
            <a:srgbClr val="74BC1E"/>
          </a:solidFill>
          <a:ln>
            <a:noFill/>
          </a:ln>
          <a:extLst>
            <a:ext uri="{53640926-AAD7-44D8-BBD7-CCE9431645EC}">
              <a14:shadowObscured xmlns:a14="http://schemas.microsoft.com/office/drawing/2010/main"/>
            </a:ext>
          </a:extLst>
        </p:spPr>
      </p:pic>
      <p:pic>
        <p:nvPicPr>
          <p:cNvPr id="15" name="Imagen 14" descr="Logotipo&#10;&#10;Descripción generada automáticamente">
            <a:extLst>
              <a:ext uri="{FF2B5EF4-FFF2-40B4-BE49-F238E27FC236}">
                <a16:creationId xmlns:a16="http://schemas.microsoft.com/office/drawing/2014/main" id="{7DEA34F1-1989-CCCF-A3D9-AF082F052E98}"/>
              </a:ext>
            </a:extLst>
          </p:cNvPr>
          <p:cNvPicPr>
            <a:picLocks noChangeAspect="1"/>
          </p:cNvPicPr>
          <p:nvPr/>
        </p:nvPicPr>
        <p:blipFill>
          <a:blip r:embed="rId4"/>
          <a:stretch>
            <a:fillRect/>
          </a:stretch>
        </p:blipFill>
        <p:spPr>
          <a:xfrm>
            <a:off x="11037359" y="6280395"/>
            <a:ext cx="772256" cy="347637"/>
          </a:xfrm>
          <a:prstGeom prst="rect">
            <a:avLst/>
          </a:prstGeom>
        </p:spPr>
      </p:pic>
      <p:pic>
        <p:nvPicPr>
          <p:cNvPr id="16" name="Imagen 15">
            <a:extLst>
              <a:ext uri="{FF2B5EF4-FFF2-40B4-BE49-F238E27FC236}">
                <a16:creationId xmlns:a16="http://schemas.microsoft.com/office/drawing/2014/main" id="{3E72C59F-CAA3-D8C9-734C-C7DEB2341CD2}"/>
              </a:ext>
            </a:extLst>
          </p:cNvPr>
          <p:cNvPicPr>
            <a:picLocks noChangeAspect="1"/>
          </p:cNvPicPr>
          <p:nvPr/>
        </p:nvPicPr>
        <p:blipFill>
          <a:blip r:embed="rId5"/>
          <a:stretch>
            <a:fillRect/>
          </a:stretch>
        </p:blipFill>
        <p:spPr>
          <a:xfrm>
            <a:off x="10433826" y="5942918"/>
            <a:ext cx="1375789" cy="347637"/>
          </a:xfrm>
          <a:prstGeom prst="rect">
            <a:avLst/>
          </a:prstGeom>
        </p:spPr>
      </p:pic>
      <p:sp>
        <p:nvSpPr>
          <p:cNvPr id="18" name="TextBox 1">
            <a:extLst>
              <a:ext uri="{FF2B5EF4-FFF2-40B4-BE49-F238E27FC236}">
                <a16:creationId xmlns:a16="http://schemas.microsoft.com/office/drawing/2014/main" id="{AB17F3A3-4159-3899-8370-7D748F36A7D7}"/>
              </a:ext>
            </a:extLst>
          </p:cNvPr>
          <p:cNvSpPr txBox="1"/>
          <p:nvPr/>
        </p:nvSpPr>
        <p:spPr>
          <a:xfrm>
            <a:off x="713359" y="954293"/>
            <a:ext cx="8286262" cy="420756"/>
          </a:xfrm>
          <a:prstGeom prst="rect">
            <a:avLst/>
          </a:prstGeom>
          <a:noFill/>
        </p:spPr>
        <p:txBody>
          <a:bodyPr wrap="square" rtlCol="0">
            <a:spAutoFit/>
          </a:bodyPr>
          <a:lstStyle/>
          <a:p>
            <a:pPr>
              <a:lnSpc>
                <a:spcPts val="2500"/>
              </a:lnSpc>
            </a:pPr>
            <a:r>
              <a:rPr lang="es-ES" sz="2600" b="1" dirty="0">
                <a:solidFill>
                  <a:srgbClr val="243746"/>
                </a:solidFill>
                <a:latin typeface="Riojana SemiBold" pitchFamily="2" charset="77"/>
              </a:rPr>
              <a:t>Consultas y Certificados</a:t>
            </a:r>
          </a:p>
        </p:txBody>
      </p:sp>
      <p:sp>
        <p:nvSpPr>
          <p:cNvPr id="8" name="CuadroTexto 7">
            <a:extLst>
              <a:ext uri="{FF2B5EF4-FFF2-40B4-BE49-F238E27FC236}">
                <a16:creationId xmlns:a16="http://schemas.microsoft.com/office/drawing/2014/main" id="{4E0A47A2-E65F-A793-9BDF-AB3F59057402}"/>
              </a:ext>
            </a:extLst>
          </p:cNvPr>
          <p:cNvSpPr txBox="1"/>
          <p:nvPr/>
        </p:nvSpPr>
        <p:spPr>
          <a:xfrm>
            <a:off x="833186" y="1380219"/>
            <a:ext cx="9694446" cy="2585323"/>
          </a:xfrm>
          <a:prstGeom prst="rect">
            <a:avLst/>
          </a:prstGeom>
          <a:noFill/>
        </p:spPr>
        <p:txBody>
          <a:bodyPr wrap="square">
            <a:spAutoFit/>
          </a:bodyPr>
          <a:lstStyle/>
          <a:p>
            <a:r>
              <a:rPr lang="es-ES" dirty="0"/>
              <a:t>Conjunto servicios disponibles en la Oficina Virtual dirigidos a:​</a:t>
            </a:r>
          </a:p>
          <a:p>
            <a:pPr marL="285750" indent="-285750">
              <a:buFont typeface="Arial" panose="020B0604020202020204" pitchFamily="34" charset="0"/>
              <a:buChar char="•"/>
            </a:pPr>
            <a:r>
              <a:rPr lang="es-ES" dirty="0"/>
              <a:t>Consultar de datos obrantes en los sistemas de información de la Consejería de Hacienda sobre una determinada persona física o jurídica​</a:t>
            </a:r>
          </a:p>
          <a:p>
            <a:pPr marL="285750" indent="-285750">
              <a:buFont typeface="Arial" panose="020B0604020202020204" pitchFamily="34" charset="0"/>
              <a:buChar char="•"/>
            </a:pPr>
            <a:r>
              <a:rPr lang="es-ES" dirty="0"/>
              <a:t>Obtener diferentes Informes y Certificados que acreditan la información consultada para presentarlos en los procedimientos administrativos que los requieran.​</a:t>
            </a:r>
          </a:p>
          <a:p>
            <a:pPr marL="285750" indent="-285750">
              <a:buFont typeface="Arial" panose="020B0604020202020204" pitchFamily="34" charset="0"/>
              <a:buChar char="•"/>
            </a:pPr>
            <a:r>
              <a:rPr lang="es-ES" dirty="0"/>
              <a:t>Estos servicios están disponibles para el ciudadano particular, representantes, colaboradores sociales y  empleados públicos​</a:t>
            </a:r>
          </a:p>
          <a:p>
            <a:endParaRPr lang="es-ES" dirty="0"/>
          </a:p>
          <a:p>
            <a:endParaRPr lang="es-ES" dirty="0"/>
          </a:p>
        </p:txBody>
      </p:sp>
    </p:spTree>
    <p:extLst>
      <p:ext uri="{BB962C8B-B14F-4D97-AF65-F5344CB8AC3E}">
        <p14:creationId xmlns:p14="http://schemas.microsoft.com/office/powerpoint/2010/main" val="31506594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310055BF-7CF1-0DE8-BE59-EC3802FF0D7E}"/>
              </a:ext>
            </a:extLst>
          </p:cNvPr>
          <p:cNvSpPr txBox="1"/>
          <p:nvPr/>
        </p:nvSpPr>
        <p:spPr>
          <a:xfrm>
            <a:off x="576632" y="537074"/>
            <a:ext cx="2991525" cy="230832"/>
          </a:xfrm>
          <a:prstGeom prst="rect">
            <a:avLst/>
          </a:prstGeom>
          <a:noFill/>
        </p:spPr>
        <p:txBody>
          <a:bodyPr wrap="none" rtlCol="0">
            <a:spAutoFit/>
          </a:bodyPr>
          <a:lstStyle/>
          <a:p>
            <a:r>
              <a:rPr lang="es-ES" sz="900" b="1" dirty="0">
                <a:solidFill>
                  <a:srgbClr val="243746"/>
                </a:solidFill>
                <a:effectLst/>
                <a:latin typeface="Riojana" pitchFamily="2" charset="77"/>
              </a:rPr>
              <a:t> ©La Rioja</a:t>
            </a:r>
            <a:r>
              <a:rPr lang="es-ES" sz="900" dirty="0">
                <a:solidFill>
                  <a:srgbClr val="243746"/>
                </a:solidFill>
                <a:effectLst/>
                <a:latin typeface="Riojana" pitchFamily="2" charset="77"/>
              </a:rPr>
              <a:t>  |  Información y Asistencia a los Contribuyentes</a:t>
            </a:r>
          </a:p>
        </p:txBody>
      </p:sp>
      <p:pic>
        <p:nvPicPr>
          <p:cNvPr id="13" name="Imagen 12">
            <a:extLst>
              <a:ext uri="{FF2B5EF4-FFF2-40B4-BE49-F238E27FC236}">
                <a16:creationId xmlns:a16="http://schemas.microsoft.com/office/drawing/2014/main" id="{9B00F74E-D808-EF22-3738-30FCFD01B131}"/>
              </a:ext>
            </a:extLst>
          </p:cNvPr>
          <p:cNvPicPr>
            <a:picLocks noChangeAspect="1"/>
          </p:cNvPicPr>
          <p:nvPr/>
        </p:nvPicPr>
        <p:blipFill rotWithShape="1">
          <a:blip r:embed="rId3"/>
          <a:srcRect l="774" t="5709" r="924" b="-1"/>
          <a:stretch/>
        </p:blipFill>
        <p:spPr bwMode="auto">
          <a:xfrm>
            <a:off x="382385" y="6096951"/>
            <a:ext cx="4282375" cy="761049"/>
          </a:xfrm>
          <a:prstGeom prst="rect">
            <a:avLst/>
          </a:prstGeom>
          <a:solidFill>
            <a:srgbClr val="74BC1E"/>
          </a:solidFill>
          <a:ln>
            <a:noFill/>
          </a:ln>
          <a:extLst>
            <a:ext uri="{53640926-AAD7-44D8-BBD7-CCE9431645EC}">
              <a14:shadowObscured xmlns:a14="http://schemas.microsoft.com/office/drawing/2010/main"/>
            </a:ext>
          </a:extLst>
        </p:spPr>
      </p:pic>
      <p:pic>
        <p:nvPicPr>
          <p:cNvPr id="15" name="Imagen 14" descr="Logotipo&#10;&#10;Descripción generada automáticamente">
            <a:extLst>
              <a:ext uri="{FF2B5EF4-FFF2-40B4-BE49-F238E27FC236}">
                <a16:creationId xmlns:a16="http://schemas.microsoft.com/office/drawing/2014/main" id="{7DEA34F1-1989-CCCF-A3D9-AF082F052E98}"/>
              </a:ext>
            </a:extLst>
          </p:cNvPr>
          <p:cNvPicPr>
            <a:picLocks noChangeAspect="1"/>
          </p:cNvPicPr>
          <p:nvPr/>
        </p:nvPicPr>
        <p:blipFill>
          <a:blip r:embed="rId4"/>
          <a:stretch>
            <a:fillRect/>
          </a:stretch>
        </p:blipFill>
        <p:spPr>
          <a:xfrm>
            <a:off x="11037359" y="6280395"/>
            <a:ext cx="772256" cy="347637"/>
          </a:xfrm>
          <a:prstGeom prst="rect">
            <a:avLst/>
          </a:prstGeom>
        </p:spPr>
      </p:pic>
      <p:pic>
        <p:nvPicPr>
          <p:cNvPr id="16" name="Imagen 15">
            <a:extLst>
              <a:ext uri="{FF2B5EF4-FFF2-40B4-BE49-F238E27FC236}">
                <a16:creationId xmlns:a16="http://schemas.microsoft.com/office/drawing/2014/main" id="{3E72C59F-CAA3-D8C9-734C-C7DEB2341CD2}"/>
              </a:ext>
            </a:extLst>
          </p:cNvPr>
          <p:cNvPicPr>
            <a:picLocks noChangeAspect="1"/>
          </p:cNvPicPr>
          <p:nvPr/>
        </p:nvPicPr>
        <p:blipFill>
          <a:blip r:embed="rId5"/>
          <a:stretch>
            <a:fillRect/>
          </a:stretch>
        </p:blipFill>
        <p:spPr>
          <a:xfrm>
            <a:off x="10433826" y="5942918"/>
            <a:ext cx="1375789" cy="347637"/>
          </a:xfrm>
          <a:prstGeom prst="rect">
            <a:avLst/>
          </a:prstGeom>
        </p:spPr>
      </p:pic>
      <p:sp>
        <p:nvSpPr>
          <p:cNvPr id="18" name="TextBox 1">
            <a:extLst>
              <a:ext uri="{FF2B5EF4-FFF2-40B4-BE49-F238E27FC236}">
                <a16:creationId xmlns:a16="http://schemas.microsoft.com/office/drawing/2014/main" id="{AB17F3A3-4159-3899-8370-7D748F36A7D7}"/>
              </a:ext>
            </a:extLst>
          </p:cNvPr>
          <p:cNvSpPr txBox="1"/>
          <p:nvPr/>
        </p:nvSpPr>
        <p:spPr>
          <a:xfrm>
            <a:off x="713359" y="954293"/>
            <a:ext cx="8286262" cy="420756"/>
          </a:xfrm>
          <a:prstGeom prst="rect">
            <a:avLst/>
          </a:prstGeom>
          <a:noFill/>
        </p:spPr>
        <p:txBody>
          <a:bodyPr wrap="square" rtlCol="0">
            <a:spAutoFit/>
          </a:bodyPr>
          <a:lstStyle/>
          <a:p>
            <a:pPr>
              <a:lnSpc>
                <a:spcPts val="2500"/>
              </a:lnSpc>
            </a:pPr>
            <a:r>
              <a:rPr lang="es-ES" sz="2600" b="1" dirty="0">
                <a:solidFill>
                  <a:srgbClr val="243746"/>
                </a:solidFill>
                <a:latin typeface="Riojana SemiBold" pitchFamily="2" charset="77"/>
              </a:rPr>
              <a:t>Consultas y Certificados</a:t>
            </a:r>
          </a:p>
        </p:txBody>
      </p:sp>
      <p:sp>
        <p:nvSpPr>
          <p:cNvPr id="8" name="CuadroTexto 7">
            <a:extLst>
              <a:ext uri="{FF2B5EF4-FFF2-40B4-BE49-F238E27FC236}">
                <a16:creationId xmlns:a16="http://schemas.microsoft.com/office/drawing/2014/main" id="{4E0A47A2-E65F-A793-9BDF-AB3F59057402}"/>
              </a:ext>
            </a:extLst>
          </p:cNvPr>
          <p:cNvSpPr txBox="1"/>
          <p:nvPr/>
        </p:nvSpPr>
        <p:spPr>
          <a:xfrm>
            <a:off x="833186" y="1380219"/>
            <a:ext cx="9694446" cy="646331"/>
          </a:xfrm>
          <a:prstGeom prst="rect">
            <a:avLst/>
          </a:prstGeom>
          <a:noFill/>
        </p:spPr>
        <p:txBody>
          <a:bodyPr wrap="square">
            <a:spAutoFit/>
          </a:bodyPr>
          <a:lstStyle/>
          <a:p>
            <a:pPr marL="342900" indent="-342900">
              <a:buFont typeface="+mj-lt"/>
              <a:buAutoNum type="arabicPeriod"/>
            </a:pPr>
            <a:r>
              <a:rPr lang="es-ES" dirty="0">
                <a:latin typeface="Riojana"/>
              </a:rPr>
              <a:t>Consulta de datos</a:t>
            </a:r>
          </a:p>
          <a:p>
            <a:endParaRPr lang="es-ES" dirty="0"/>
          </a:p>
        </p:txBody>
      </p:sp>
      <p:graphicFrame>
        <p:nvGraphicFramePr>
          <p:cNvPr id="2" name="Tabla 1">
            <a:extLst>
              <a:ext uri="{FF2B5EF4-FFF2-40B4-BE49-F238E27FC236}">
                <a16:creationId xmlns:a16="http://schemas.microsoft.com/office/drawing/2014/main" id="{BB750026-8C59-7253-C217-37D9EA65E4B8}"/>
              </a:ext>
            </a:extLst>
          </p:cNvPr>
          <p:cNvGraphicFramePr>
            <a:graphicFrameLocks noGrp="1"/>
          </p:cNvGraphicFramePr>
          <p:nvPr>
            <p:extLst>
              <p:ext uri="{D42A27DB-BD31-4B8C-83A1-F6EECF244321}">
                <p14:modId xmlns:p14="http://schemas.microsoft.com/office/powerpoint/2010/main" val="322332017"/>
              </p:ext>
            </p:extLst>
          </p:nvPr>
        </p:nvGraphicFramePr>
        <p:xfrm>
          <a:off x="1336379" y="1875536"/>
          <a:ext cx="9925179" cy="3614272"/>
        </p:xfrm>
        <a:graphic>
          <a:graphicData uri="http://schemas.openxmlformats.org/drawingml/2006/table">
            <a:tbl>
              <a:tblPr/>
              <a:tblGrid>
                <a:gridCol w="3134418">
                  <a:extLst>
                    <a:ext uri="{9D8B030D-6E8A-4147-A177-3AD203B41FA5}">
                      <a16:colId xmlns:a16="http://schemas.microsoft.com/office/drawing/2014/main" val="1771133943"/>
                    </a:ext>
                  </a:extLst>
                </a:gridCol>
                <a:gridCol w="6790761">
                  <a:extLst>
                    <a:ext uri="{9D8B030D-6E8A-4147-A177-3AD203B41FA5}">
                      <a16:colId xmlns:a16="http://schemas.microsoft.com/office/drawing/2014/main" val="1745567456"/>
                    </a:ext>
                  </a:extLst>
                </a:gridCol>
              </a:tblGrid>
              <a:tr h="279572">
                <a:tc>
                  <a:txBody>
                    <a:bodyPr/>
                    <a:lstStyle/>
                    <a:p>
                      <a:pPr algn="ctr" rtl="0" fontAlgn="base"/>
                      <a:r>
                        <a:rPr lang="es-ES" sz="1100" b="1" i="0" dirty="0">
                          <a:solidFill>
                            <a:srgbClr val="FFFFFF"/>
                          </a:solidFill>
                          <a:effectLst/>
                          <a:latin typeface="Verdana" panose="020B0604030504040204" pitchFamily="34" charset="0"/>
                        </a:rPr>
                        <a:t>Servicio​</a:t>
                      </a:r>
                      <a:endParaRPr lang="es-ES" sz="1200" b="1" i="0" dirty="0">
                        <a:solidFill>
                          <a:srgbClr val="FFFFFF"/>
                        </a:solidFill>
                        <a:effectLst/>
                      </a:endParaRPr>
                    </a:p>
                  </a:txBody>
                  <a:tcPr marL="62362" marR="62362" marT="31181" marB="31181" anchor="ctr">
                    <a:lnL w="17859" cap="flat" cmpd="sng" algn="ctr">
                      <a:solidFill>
                        <a:srgbClr val="FFFFFF"/>
                      </a:solidFill>
                      <a:prstDash val="solid"/>
                      <a:round/>
                      <a:headEnd type="none" w="med" len="med"/>
                      <a:tailEnd type="none" w="med" len="med"/>
                    </a:lnL>
                    <a:lnR w="17859" cap="flat" cmpd="sng" algn="ctr">
                      <a:solidFill>
                        <a:srgbClr val="FFFFFF"/>
                      </a:solidFill>
                      <a:prstDash val="solid"/>
                      <a:round/>
                      <a:headEnd type="none" w="med" len="med"/>
                      <a:tailEnd type="none" w="med" len="med"/>
                    </a:lnR>
                    <a:lnT w="17859" cap="flat" cmpd="sng" algn="ctr">
                      <a:solidFill>
                        <a:srgbClr val="FFFFFF"/>
                      </a:solidFill>
                      <a:prstDash val="solid"/>
                      <a:round/>
                      <a:headEnd type="none" w="med" len="med"/>
                      <a:tailEnd type="none" w="med" len="med"/>
                    </a:lnT>
                    <a:lnB w="17859" cap="flat" cmpd="sng" algn="ctr">
                      <a:solidFill>
                        <a:srgbClr val="FFFFFF"/>
                      </a:solidFill>
                      <a:prstDash val="solid"/>
                      <a:round/>
                      <a:headEnd type="none" w="med" len="med"/>
                      <a:tailEnd type="none" w="med" len="med"/>
                    </a:lnB>
                    <a:solidFill>
                      <a:srgbClr val="243746"/>
                    </a:solidFill>
                  </a:tcPr>
                </a:tc>
                <a:tc>
                  <a:txBody>
                    <a:bodyPr/>
                    <a:lstStyle/>
                    <a:p>
                      <a:pPr algn="ctr" rtl="0" fontAlgn="base"/>
                      <a:r>
                        <a:rPr lang="es-ES" sz="1100" b="1" i="0" dirty="0">
                          <a:solidFill>
                            <a:srgbClr val="FFFFFF"/>
                          </a:solidFill>
                          <a:effectLst/>
                          <a:latin typeface="Verdana" panose="020B0604030504040204" pitchFamily="34" charset="0"/>
                        </a:rPr>
                        <a:t>Funcionalidad y acceso al servicio​</a:t>
                      </a:r>
                      <a:endParaRPr lang="es-ES" sz="1200" b="1" i="0" dirty="0">
                        <a:solidFill>
                          <a:srgbClr val="FFFFFF"/>
                        </a:solidFill>
                        <a:effectLst/>
                      </a:endParaRPr>
                    </a:p>
                  </a:txBody>
                  <a:tcPr marL="62362" marR="62362" marT="31181" marB="31181">
                    <a:lnL w="17859" cap="flat" cmpd="sng" algn="ctr">
                      <a:solidFill>
                        <a:srgbClr val="FFFFFF"/>
                      </a:solidFill>
                      <a:prstDash val="solid"/>
                      <a:round/>
                      <a:headEnd type="none" w="med" len="med"/>
                      <a:tailEnd type="none" w="med" len="med"/>
                    </a:lnL>
                    <a:lnR w="17859" cap="flat" cmpd="sng" algn="ctr">
                      <a:solidFill>
                        <a:srgbClr val="FFFFFF"/>
                      </a:solidFill>
                      <a:prstDash val="solid"/>
                      <a:round/>
                      <a:headEnd type="none" w="med" len="med"/>
                      <a:tailEnd type="none" w="med" len="med"/>
                    </a:lnR>
                    <a:lnT w="17859" cap="flat" cmpd="sng" algn="ctr">
                      <a:solidFill>
                        <a:srgbClr val="FFFFFF"/>
                      </a:solidFill>
                      <a:prstDash val="solid"/>
                      <a:round/>
                      <a:headEnd type="none" w="med" len="med"/>
                      <a:tailEnd type="none" w="med" len="med"/>
                    </a:lnT>
                    <a:lnB w="17859" cap="flat" cmpd="sng" algn="ctr">
                      <a:solidFill>
                        <a:srgbClr val="FFFFFF"/>
                      </a:solidFill>
                      <a:prstDash val="solid"/>
                      <a:round/>
                      <a:headEnd type="none" w="med" len="med"/>
                      <a:tailEnd type="none" w="med" len="med"/>
                    </a:lnB>
                    <a:solidFill>
                      <a:srgbClr val="243746"/>
                    </a:solidFill>
                  </a:tcPr>
                </a:tc>
                <a:extLst>
                  <a:ext uri="{0D108BD9-81ED-4DB2-BD59-A6C34878D82A}">
                    <a16:rowId xmlns:a16="http://schemas.microsoft.com/office/drawing/2014/main" val="3563495585"/>
                  </a:ext>
                </a:extLst>
              </a:tr>
              <a:tr h="783106">
                <a:tc>
                  <a:txBody>
                    <a:bodyPr/>
                    <a:lstStyle/>
                    <a:p>
                      <a:pPr algn="l" rtl="0" fontAlgn="auto"/>
                      <a:r>
                        <a:rPr lang="es-ES" sz="1400" b="1" i="0" u="none" strike="noStrike" kern="1200" dirty="0">
                          <a:solidFill>
                            <a:schemeClr val="tx1"/>
                          </a:solidFill>
                          <a:effectLst/>
                          <a:latin typeface="Riojana"/>
                          <a:ea typeface="+mn-ea"/>
                          <a:cs typeface="+mn-cs"/>
                        </a:rPr>
                        <a:t>Consulta de liquidaciones</a:t>
                      </a:r>
                      <a:r>
                        <a:rPr lang="es-ES" sz="1400" b="1" i="0" dirty="0">
                          <a:solidFill>
                            <a:srgbClr val="000000"/>
                          </a:solidFill>
                          <a:effectLst/>
                          <a:latin typeface="Riojana"/>
                        </a:rPr>
                        <a:t>​</a:t>
                      </a:r>
                    </a:p>
                  </a:txBody>
                  <a:tcPr marL="62362" marR="62362" marT="31181" marB="31181" anchor="ctr">
                    <a:lnL w="17859" cap="flat" cmpd="sng" algn="ctr">
                      <a:solidFill>
                        <a:srgbClr val="FFFFFF"/>
                      </a:solidFill>
                      <a:prstDash val="solid"/>
                      <a:round/>
                      <a:headEnd type="none" w="med" len="med"/>
                      <a:tailEnd type="none" w="med" len="med"/>
                    </a:lnL>
                    <a:lnR w="17859" cap="flat" cmpd="sng" algn="ctr">
                      <a:solidFill>
                        <a:srgbClr val="FFFFFF"/>
                      </a:solidFill>
                      <a:prstDash val="solid"/>
                      <a:round/>
                      <a:headEnd type="none" w="med" len="med"/>
                      <a:tailEnd type="none" w="med" len="med"/>
                    </a:lnR>
                    <a:lnT w="17859" cap="flat" cmpd="sng" algn="ctr">
                      <a:solidFill>
                        <a:srgbClr val="FFFFFF"/>
                      </a:solidFill>
                      <a:prstDash val="solid"/>
                      <a:round/>
                      <a:headEnd type="none" w="med" len="med"/>
                      <a:tailEnd type="none" w="med" len="med"/>
                    </a:lnT>
                    <a:lnB w="17859" cap="flat" cmpd="sng" algn="ctr">
                      <a:solidFill>
                        <a:srgbClr val="FFFFFF"/>
                      </a:solidFill>
                      <a:prstDash val="solid"/>
                      <a:round/>
                      <a:headEnd type="none" w="med" len="med"/>
                      <a:tailEnd type="none" w="med" len="med"/>
                    </a:lnB>
                    <a:solidFill>
                      <a:schemeClr val="accent1">
                        <a:lumMod val="40000"/>
                        <a:lumOff val="60000"/>
                      </a:schemeClr>
                    </a:solidFill>
                  </a:tcPr>
                </a:tc>
                <a:tc>
                  <a:txBody>
                    <a:bodyPr/>
                    <a:lstStyle/>
                    <a:p>
                      <a:pPr algn="l" rtl="0" fontAlgn="base"/>
                      <a:r>
                        <a:rPr lang="es-ES" sz="1400" b="0" i="0" u="none" strike="noStrike" kern="1200" dirty="0">
                          <a:solidFill>
                            <a:schemeClr val="tx1"/>
                          </a:solidFill>
                          <a:effectLst/>
                          <a:latin typeface="Riojana"/>
                          <a:ea typeface="+mn-ea"/>
                          <a:cs typeface="+mn-cs"/>
                        </a:rPr>
                        <a:t>Consulta, pago telemático y emisión de cartas de pago de liquidaciones. La consulta puede realizarse por diversos criterios de búsqueda. Ser titular/sujeto pasivo de las liquidaciones o actuar como representante del mismo. ​</a:t>
                      </a:r>
                    </a:p>
                  </a:txBody>
                  <a:tcPr marL="62362" marR="62362" marT="31181" marB="31181">
                    <a:lnL w="17859" cap="flat" cmpd="sng" algn="ctr">
                      <a:solidFill>
                        <a:srgbClr val="FFFFFF"/>
                      </a:solidFill>
                      <a:prstDash val="solid"/>
                      <a:round/>
                      <a:headEnd type="none" w="med" len="med"/>
                      <a:tailEnd type="none" w="med" len="med"/>
                    </a:lnL>
                    <a:lnR w="17859" cap="flat" cmpd="sng" algn="ctr">
                      <a:solidFill>
                        <a:srgbClr val="FFFFFF"/>
                      </a:solidFill>
                      <a:prstDash val="solid"/>
                      <a:round/>
                      <a:headEnd type="none" w="med" len="med"/>
                      <a:tailEnd type="none" w="med" len="med"/>
                    </a:lnR>
                    <a:lnT w="17859" cap="flat" cmpd="sng" algn="ctr">
                      <a:solidFill>
                        <a:srgbClr val="FFFFFF"/>
                      </a:solidFill>
                      <a:prstDash val="solid"/>
                      <a:round/>
                      <a:headEnd type="none" w="med" len="med"/>
                      <a:tailEnd type="none" w="med" len="med"/>
                    </a:lnT>
                    <a:lnB w="17859" cap="flat" cmpd="sng" algn="ctr">
                      <a:solidFill>
                        <a:srgbClr val="FFFFFF"/>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94006768"/>
                  </a:ext>
                </a:extLst>
              </a:tr>
              <a:tr h="1292767">
                <a:tc>
                  <a:txBody>
                    <a:bodyPr/>
                    <a:lstStyle/>
                    <a:p>
                      <a:pPr algn="l" rtl="0" fontAlgn="auto"/>
                      <a:r>
                        <a:rPr lang="es-ES" sz="1400" b="1" i="0" dirty="0">
                          <a:solidFill>
                            <a:srgbClr val="000000"/>
                          </a:solidFill>
                          <a:effectLst/>
                          <a:latin typeface="Riojana"/>
                        </a:rPr>
                        <a:t>​</a:t>
                      </a:r>
                      <a:r>
                        <a:rPr lang="es-ES" sz="1400" b="1" i="0" u="none" strike="noStrike" kern="1200" dirty="0">
                          <a:solidFill>
                            <a:schemeClr val="tx1"/>
                          </a:solidFill>
                          <a:effectLst/>
                          <a:latin typeface="Riojana"/>
                          <a:ea typeface="+mn-ea"/>
                          <a:cs typeface="+mn-cs"/>
                        </a:rPr>
                        <a:t>Consulta y generación de documentos de ingreso acumulativo de liquidaciones (094)</a:t>
                      </a:r>
                    </a:p>
                  </a:txBody>
                  <a:tcPr marL="62362" marR="62362" marT="31181" marB="31181" anchor="ctr">
                    <a:lnL w="17859" cap="flat" cmpd="sng" algn="ctr">
                      <a:solidFill>
                        <a:srgbClr val="FFFFFF"/>
                      </a:solidFill>
                      <a:prstDash val="solid"/>
                      <a:round/>
                      <a:headEnd type="none" w="med" len="med"/>
                      <a:tailEnd type="none" w="med" len="med"/>
                    </a:lnL>
                    <a:lnR w="17859" cap="flat" cmpd="sng" algn="ctr">
                      <a:solidFill>
                        <a:srgbClr val="FFFFFF"/>
                      </a:solidFill>
                      <a:prstDash val="solid"/>
                      <a:round/>
                      <a:headEnd type="none" w="med" len="med"/>
                      <a:tailEnd type="none" w="med" len="med"/>
                    </a:lnR>
                    <a:lnT w="17859" cap="flat" cmpd="sng" algn="ctr">
                      <a:solidFill>
                        <a:srgbClr val="FFFFFF"/>
                      </a:solidFill>
                      <a:prstDash val="solid"/>
                      <a:round/>
                      <a:headEnd type="none" w="med" len="med"/>
                      <a:tailEnd type="none" w="med" len="med"/>
                    </a:lnT>
                    <a:lnB w="17859"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l" rtl="0" fontAlgn="base"/>
                      <a:r>
                        <a:rPr lang="es-ES" sz="1400" b="0" i="0" u="none" strike="noStrike" kern="1200" dirty="0">
                          <a:solidFill>
                            <a:schemeClr val="tx1"/>
                          </a:solidFill>
                          <a:effectLst/>
                          <a:latin typeface="Riojana"/>
                          <a:ea typeface="+mn-ea"/>
                          <a:cs typeface="+mn-cs"/>
                        </a:rPr>
                        <a:t>Consulta, pago telemático y emisión de cartas de pago de documentos de ingreso acumulativo (094) para el pago simultáneo de un conjunto de liquidaciones, en un pago único y por el importe de la suma de los importes de las liquidaciones incorporadas.​</a:t>
                      </a:r>
                    </a:p>
                    <a:p>
                      <a:pPr algn="l" rtl="0" fontAlgn="base"/>
                      <a:r>
                        <a:rPr lang="es-ES" sz="1400" b="0" i="0" u="none" strike="noStrike" kern="1200" dirty="0">
                          <a:solidFill>
                            <a:schemeClr val="tx1"/>
                          </a:solidFill>
                          <a:effectLst/>
                          <a:latin typeface="Riojana"/>
                          <a:ea typeface="+mn-ea"/>
                          <a:cs typeface="+mn-cs"/>
                        </a:rPr>
                        <a:t>Ser titular/sujeto pasivo de los documentos 094 o representante.​</a:t>
                      </a:r>
                    </a:p>
                  </a:txBody>
                  <a:tcPr marL="62362" marR="62362" marT="31181" marB="31181">
                    <a:lnL w="17859" cap="flat" cmpd="sng" algn="ctr">
                      <a:solidFill>
                        <a:srgbClr val="FFFFFF"/>
                      </a:solidFill>
                      <a:prstDash val="solid"/>
                      <a:round/>
                      <a:headEnd type="none" w="med" len="med"/>
                      <a:tailEnd type="none" w="med" len="med"/>
                    </a:lnL>
                    <a:lnR w="17859" cap="flat" cmpd="sng" algn="ctr">
                      <a:solidFill>
                        <a:srgbClr val="FFFFFF"/>
                      </a:solidFill>
                      <a:prstDash val="solid"/>
                      <a:round/>
                      <a:headEnd type="none" w="med" len="med"/>
                      <a:tailEnd type="none" w="med" len="med"/>
                    </a:lnR>
                    <a:lnT w="17859" cap="flat" cmpd="sng" algn="ctr">
                      <a:solidFill>
                        <a:srgbClr val="FFFFFF"/>
                      </a:solidFill>
                      <a:prstDash val="solid"/>
                      <a:round/>
                      <a:headEnd type="none" w="med" len="med"/>
                      <a:tailEnd type="none" w="med" len="med"/>
                    </a:lnT>
                    <a:lnB w="17859"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743605631"/>
                  </a:ext>
                </a:extLst>
              </a:tr>
              <a:tr h="1258827">
                <a:tc>
                  <a:txBody>
                    <a:bodyPr/>
                    <a:lstStyle/>
                    <a:p>
                      <a:pPr rtl="0" fontAlgn="base"/>
                      <a:r>
                        <a:rPr lang="es-ES" sz="700" b="1" i="0" dirty="0">
                          <a:solidFill>
                            <a:srgbClr val="000000"/>
                          </a:solidFill>
                          <a:effectLst/>
                          <a:latin typeface="Verdana" panose="020B0604030504040204" pitchFamily="34" charset="0"/>
                        </a:rPr>
                        <a:t>​</a:t>
                      </a:r>
                      <a:r>
                        <a:rPr lang="es-ES" sz="1400" b="1" i="0" u="none" strike="noStrike" kern="1200" dirty="0">
                          <a:solidFill>
                            <a:schemeClr val="tx1"/>
                          </a:solidFill>
                          <a:effectLst/>
                          <a:latin typeface="Riojana"/>
                          <a:ea typeface="+mn-ea"/>
                          <a:cs typeface="+mn-cs"/>
                        </a:rPr>
                        <a:t>Consulta de apoderamientos​</a:t>
                      </a:r>
                    </a:p>
                    <a:p>
                      <a:pPr rtl="0" fontAlgn="base"/>
                      <a:r>
                        <a:rPr lang="es-ES" sz="1400" b="1" i="0" u="none" strike="noStrike" kern="1200" dirty="0">
                          <a:solidFill>
                            <a:schemeClr val="tx1"/>
                          </a:solidFill>
                          <a:effectLst/>
                          <a:latin typeface="Riojana"/>
                          <a:ea typeface="+mn-ea"/>
                          <a:cs typeface="+mn-cs"/>
                        </a:rPr>
                        <a:t>de actuaciones telemáticas</a:t>
                      </a:r>
                    </a:p>
                  </a:txBody>
                  <a:tcPr marL="62362" marR="62362" marT="31181" marB="31181" anchor="ctr">
                    <a:lnL w="17859" cap="flat" cmpd="sng" algn="ctr">
                      <a:solidFill>
                        <a:srgbClr val="FFFFFF"/>
                      </a:solidFill>
                      <a:prstDash val="solid"/>
                      <a:round/>
                      <a:headEnd type="none" w="med" len="med"/>
                      <a:tailEnd type="none" w="med" len="med"/>
                    </a:lnL>
                    <a:lnR w="17859" cap="flat" cmpd="sng" algn="ctr">
                      <a:solidFill>
                        <a:srgbClr val="FFFFFF"/>
                      </a:solidFill>
                      <a:prstDash val="solid"/>
                      <a:round/>
                      <a:headEnd type="none" w="med" len="med"/>
                      <a:tailEnd type="none" w="med" len="med"/>
                    </a:lnR>
                    <a:lnT w="17859" cap="flat" cmpd="sng" algn="ctr">
                      <a:solidFill>
                        <a:srgbClr val="FFFFFF"/>
                      </a:solidFill>
                      <a:prstDash val="solid"/>
                      <a:round/>
                      <a:headEnd type="none" w="med" len="med"/>
                      <a:tailEnd type="none" w="med" len="med"/>
                    </a:lnT>
                    <a:lnB w="17859" cap="flat" cmpd="sng" algn="ctr">
                      <a:solidFill>
                        <a:srgbClr val="FFFFFF"/>
                      </a:solidFill>
                      <a:prstDash val="solid"/>
                      <a:round/>
                      <a:headEnd type="none" w="med" len="med"/>
                      <a:tailEnd type="none" w="med" len="med"/>
                    </a:lnB>
                    <a:solidFill>
                      <a:schemeClr val="accent1">
                        <a:lumMod val="40000"/>
                        <a:lumOff val="60000"/>
                      </a:schemeClr>
                    </a:solidFill>
                  </a:tcPr>
                </a:tc>
                <a:tc>
                  <a:txBody>
                    <a:bodyPr/>
                    <a:lstStyle/>
                    <a:p>
                      <a:pPr marL="0" algn="l" defTabSz="914400" rtl="0" eaLnBrk="1" fontAlgn="base" latinLnBrk="0" hangingPunct="1"/>
                      <a:r>
                        <a:rPr lang="es-ES" sz="700" b="0" i="0" dirty="0">
                          <a:solidFill>
                            <a:srgbClr val="000000"/>
                          </a:solidFill>
                          <a:effectLst/>
                          <a:latin typeface="Verdana" panose="020B0604030504040204" pitchFamily="34" charset="0"/>
                        </a:rPr>
                        <a:t>​</a:t>
                      </a:r>
                      <a:r>
                        <a:rPr lang="es-ES" sz="1400" b="0" i="0" u="none" strike="noStrike" kern="1200" dirty="0">
                          <a:solidFill>
                            <a:schemeClr val="tx1"/>
                          </a:solidFill>
                          <a:effectLst/>
                          <a:latin typeface="Riojana"/>
                          <a:ea typeface="+mn-ea"/>
                          <a:cs typeface="+mn-cs"/>
                        </a:rPr>
                        <a:t>Permite la consulta de los poderes registrados en el registro de apoderamientos para actuaciones telemáticas. Se puede realizar la consulta tanto como perfil de poderdante como apoderado. ¿De quién soy apoderado y para que actuaciones? ¿A quién he apoderado y para que actuaciones? ​</a:t>
                      </a:r>
                    </a:p>
                    <a:p>
                      <a:pPr marL="0" algn="l" defTabSz="914400" rtl="0" eaLnBrk="1" fontAlgn="base" latinLnBrk="0" hangingPunct="1"/>
                      <a:r>
                        <a:rPr lang="es-ES" sz="1400" b="0" i="0" u="none" strike="noStrike" kern="1200" dirty="0">
                          <a:solidFill>
                            <a:schemeClr val="tx1"/>
                          </a:solidFill>
                          <a:effectLst/>
                          <a:latin typeface="Riojana"/>
                          <a:ea typeface="+mn-ea"/>
                          <a:cs typeface="+mn-cs"/>
                        </a:rPr>
                        <a:t>Ser apoderado o poderdante de alguna persona física o entidad persona jurídica​</a:t>
                      </a:r>
                    </a:p>
                  </a:txBody>
                  <a:tcPr marL="62362" marR="62362" marT="31181" marB="31181">
                    <a:lnL w="17859" cap="flat" cmpd="sng" algn="ctr">
                      <a:solidFill>
                        <a:srgbClr val="FFFFFF"/>
                      </a:solidFill>
                      <a:prstDash val="solid"/>
                      <a:round/>
                      <a:headEnd type="none" w="med" len="med"/>
                      <a:tailEnd type="none" w="med" len="med"/>
                    </a:lnL>
                    <a:lnR w="17859" cap="flat" cmpd="sng" algn="ctr">
                      <a:solidFill>
                        <a:srgbClr val="FFFFFF"/>
                      </a:solidFill>
                      <a:prstDash val="solid"/>
                      <a:round/>
                      <a:headEnd type="none" w="med" len="med"/>
                      <a:tailEnd type="none" w="med" len="med"/>
                    </a:lnR>
                    <a:lnT w="17859" cap="flat" cmpd="sng" algn="ctr">
                      <a:solidFill>
                        <a:srgbClr val="FFFFFF"/>
                      </a:solidFill>
                      <a:prstDash val="solid"/>
                      <a:round/>
                      <a:headEnd type="none" w="med" len="med"/>
                      <a:tailEnd type="none" w="med" len="med"/>
                    </a:lnT>
                    <a:lnB w="17859" cap="flat" cmpd="sng" algn="ctr">
                      <a:solidFill>
                        <a:srgbClr val="FFFFFF"/>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909846834"/>
                  </a:ext>
                </a:extLst>
              </a:tr>
            </a:tbl>
          </a:graphicData>
        </a:graphic>
      </p:graphicFrame>
    </p:spTree>
    <p:extLst>
      <p:ext uri="{BB962C8B-B14F-4D97-AF65-F5344CB8AC3E}">
        <p14:creationId xmlns:p14="http://schemas.microsoft.com/office/powerpoint/2010/main" val="63777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310055BF-7CF1-0DE8-BE59-EC3802FF0D7E}"/>
              </a:ext>
            </a:extLst>
          </p:cNvPr>
          <p:cNvSpPr txBox="1"/>
          <p:nvPr/>
        </p:nvSpPr>
        <p:spPr>
          <a:xfrm>
            <a:off x="576632" y="537074"/>
            <a:ext cx="2991525" cy="230832"/>
          </a:xfrm>
          <a:prstGeom prst="rect">
            <a:avLst/>
          </a:prstGeom>
          <a:noFill/>
        </p:spPr>
        <p:txBody>
          <a:bodyPr wrap="none" rtlCol="0">
            <a:spAutoFit/>
          </a:bodyPr>
          <a:lstStyle/>
          <a:p>
            <a:r>
              <a:rPr lang="es-ES" sz="900" b="1" dirty="0">
                <a:solidFill>
                  <a:srgbClr val="243746"/>
                </a:solidFill>
                <a:effectLst/>
                <a:latin typeface="Riojana" pitchFamily="2" charset="77"/>
              </a:rPr>
              <a:t> ©La Rioja</a:t>
            </a:r>
            <a:r>
              <a:rPr lang="es-ES" sz="900" dirty="0">
                <a:solidFill>
                  <a:srgbClr val="243746"/>
                </a:solidFill>
                <a:effectLst/>
                <a:latin typeface="Riojana" pitchFamily="2" charset="77"/>
              </a:rPr>
              <a:t>  |  Información y Asistencia a los Contribuyentes</a:t>
            </a:r>
          </a:p>
        </p:txBody>
      </p:sp>
      <p:pic>
        <p:nvPicPr>
          <p:cNvPr id="13" name="Imagen 12">
            <a:extLst>
              <a:ext uri="{FF2B5EF4-FFF2-40B4-BE49-F238E27FC236}">
                <a16:creationId xmlns:a16="http://schemas.microsoft.com/office/drawing/2014/main" id="{9B00F74E-D808-EF22-3738-30FCFD01B131}"/>
              </a:ext>
            </a:extLst>
          </p:cNvPr>
          <p:cNvPicPr>
            <a:picLocks noChangeAspect="1"/>
          </p:cNvPicPr>
          <p:nvPr/>
        </p:nvPicPr>
        <p:blipFill rotWithShape="1">
          <a:blip r:embed="rId3"/>
          <a:srcRect l="774" t="5709" r="924" b="-1"/>
          <a:stretch/>
        </p:blipFill>
        <p:spPr bwMode="auto">
          <a:xfrm>
            <a:off x="382385" y="6096951"/>
            <a:ext cx="4282375" cy="761049"/>
          </a:xfrm>
          <a:prstGeom prst="rect">
            <a:avLst/>
          </a:prstGeom>
          <a:solidFill>
            <a:srgbClr val="74BC1E"/>
          </a:solidFill>
          <a:ln>
            <a:noFill/>
          </a:ln>
          <a:extLst>
            <a:ext uri="{53640926-AAD7-44D8-BBD7-CCE9431645EC}">
              <a14:shadowObscured xmlns:a14="http://schemas.microsoft.com/office/drawing/2010/main"/>
            </a:ext>
          </a:extLst>
        </p:spPr>
      </p:pic>
      <p:pic>
        <p:nvPicPr>
          <p:cNvPr id="15" name="Imagen 14" descr="Logotipo&#10;&#10;Descripción generada automáticamente">
            <a:extLst>
              <a:ext uri="{FF2B5EF4-FFF2-40B4-BE49-F238E27FC236}">
                <a16:creationId xmlns:a16="http://schemas.microsoft.com/office/drawing/2014/main" id="{7DEA34F1-1989-CCCF-A3D9-AF082F052E98}"/>
              </a:ext>
            </a:extLst>
          </p:cNvPr>
          <p:cNvPicPr>
            <a:picLocks noChangeAspect="1"/>
          </p:cNvPicPr>
          <p:nvPr/>
        </p:nvPicPr>
        <p:blipFill>
          <a:blip r:embed="rId4"/>
          <a:stretch>
            <a:fillRect/>
          </a:stretch>
        </p:blipFill>
        <p:spPr>
          <a:xfrm>
            <a:off x="11037359" y="6280395"/>
            <a:ext cx="772256" cy="347637"/>
          </a:xfrm>
          <a:prstGeom prst="rect">
            <a:avLst/>
          </a:prstGeom>
        </p:spPr>
      </p:pic>
      <p:pic>
        <p:nvPicPr>
          <p:cNvPr id="16" name="Imagen 15">
            <a:extLst>
              <a:ext uri="{FF2B5EF4-FFF2-40B4-BE49-F238E27FC236}">
                <a16:creationId xmlns:a16="http://schemas.microsoft.com/office/drawing/2014/main" id="{3E72C59F-CAA3-D8C9-734C-C7DEB2341CD2}"/>
              </a:ext>
            </a:extLst>
          </p:cNvPr>
          <p:cNvPicPr>
            <a:picLocks noChangeAspect="1"/>
          </p:cNvPicPr>
          <p:nvPr/>
        </p:nvPicPr>
        <p:blipFill>
          <a:blip r:embed="rId5"/>
          <a:stretch>
            <a:fillRect/>
          </a:stretch>
        </p:blipFill>
        <p:spPr>
          <a:xfrm>
            <a:off x="10433826" y="5942918"/>
            <a:ext cx="1375789" cy="347637"/>
          </a:xfrm>
          <a:prstGeom prst="rect">
            <a:avLst/>
          </a:prstGeom>
        </p:spPr>
      </p:pic>
      <p:sp>
        <p:nvSpPr>
          <p:cNvPr id="18" name="TextBox 1">
            <a:extLst>
              <a:ext uri="{FF2B5EF4-FFF2-40B4-BE49-F238E27FC236}">
                <a16:creationId xmlns:a16="http://schemas.microsoft.com/office/drawing/2014/main" id="{AB17F3A3-4159-3899-8370-7D748F36A7D7}"/>
              </a:ext>
            </a:extLst>
          </p:cNvPr>
          <p:cNvSpPr txBox="1"/>
          <p:nvPr/>
        </p:nvSpPr>
        <p:spPr>
          <a:xfrm>
            <a:off x="713359" y="954293"/>
            <a:ext cx="8286262" cy="420756"/>
          </a:xfrm>
          <a:prstGeom prst="rect">
            <a:avLst/>
          </a:prstGeom>
          <a:noFill/>
        </p:spPr>
        <p:txBody>
          <a:bodyPr wrap="square" rtlCol="0">
            <a:spAutoFit/>
          </a:bodyPr>
          <a:lstStyle/>
          <a:p>
            <a:pPr>
              <a:lnSpc>
                <a:spcPts val="2500"/>
              </a:lnSpc>
            </a:pPr>
            <a:r>
              <a:rPr lang="es-ES" sz="2600" b="1" dirty="0">
                <a:solidFill>
                  <a:srgbClr val="243746"/>
                </a:solidFill>
                <a:latin typeface="Riojana SemiBold" pitchFamily="2" charset="77"/>
              </a:rPr>
              <a:t>Consultas y Certificados</a:t>
            </a:r>
          </a:p>
        </p:txBody>
      </p:sp>
      <p:sp>
        <p:nvSpPr>
          <p:cNvPr id="8" name="CuadroTexto 7">
            <a:extLst>
              <a:ext uri="{FF2B5EF4-FFF2-40B4-BE49-F238E27FC236}">
                <a16:creationId xmlns:a16="http://schemas.microsoft.com/office/drawing/2014/main" id="{4E0A47A2-E65F-A793-9BDF-AB3F59057402}"/>
              </a:ext>
            </a:extLst>
          </p:cNvPr>
          <p:cNvSpPr txBox="1"/>
          <p:nvPr/>
        </p:nvSpPr>
        <p:spPr>
          <a:xfrm>
            <a:off x="833186" y="1380219"/>
            <a:ext cx="9694446" cy="646331"/>
          </a:xfrm>
          <a:prstGeom prst="rect">
            <a:avLst/>
          </a:prstGeom>
          <a:noFill/>
        </p:spPr>
        <p:txBody>
          <a:bodyPr wrap="square">
            <a:spAutoFit/>
          </a:bodyPr>
          <a:lstStyle/>
          <a:p>
            <a:pPr marL="342900" indent="-342900">
              <a:buFont typeface="+mj-lt"/>
              <a:buAutoNum type="arabicPeriod"/>
            </a:pPr>
            <a:r>
              <a:rPr lang="es-ES" dirty="0">
                <a:latin typeface="Riojana"/>
              </a:rPr>
              <a:t>Consulta de datos</a:t>
            </a:r>
          </a:p>
          <a:p>
            <a:endParaRPr lang="es-ES" dirty="0"/>
          </a:p>
        </p:txBody>
      </p:sp>
      <p:graphicFrame>
        <p:nvGraphicFramePr>
          <p:cNvPr id="2" name="Tabla 1">
            <a:extLst>
              <a:ext uri="{FF2B5EF4-FFF2-40B4-BE49-F238E27FC236}">
                <a16:creationId xmlns:a16="http://schemas.microsoft.com/office/drawing/2014/main" id="{BB750026-8C59-7253-C217-37D9EA65E4B8}"/>
              </a:ext>
            </a:extLst>
          </p:cNvPr>
          <p:cNvGraphicFramePr>
            <a:graphicFrameLocks noGrp="1"/>
          </p:cNvGraphicFramePr>
          <p:nvPr>
            <p:extLst>
              <p:ext uri="{D42A27DB-BD31-4B8C-83A1-F6EECF244321}">
                <p14:modId xmlns:p14="http://schemas.microsoft.com/office/powerpoint/2010/main" val="355607688"/>
              </p:ext>
            </p:extLst>
          </p:nvPr>
        </p:nvGraphicFramePr>
        <p:xfrm>
          <a:off x="1336379" y="1875536"/>
          <a:ext cx="9925179" cy="3610864"/>
        </p:xfrm>
        <a:graphic>
          <a:graphicData uri="http://schemas.openxmlformats.org/drawingml/2006/table">
            <a:tbl>
              <a:tblPr/>
              <a:tblGrid>
                <a:gridCol w="3134418">
                  <a:extLst>
                    <a:ext uri="{9D8B030D-6E8A-4147-A177-3AD203B41FA5}">
                      <a16:colId xmlns:a16="http://schemas.microsoft.com/office/drawing/2014/main" val="1771133943"/>
                    </a:ext>
                  </a:extLst>
                </a:gridCol>
                <a:gridCol w="6790761">
                  <a:extLst>
                    <a:ext uri="{9D8B030D-6E8A-4147-A177-3AD203B41FA5}">
                      <a16:colId xmlns:a16="http://schemas.microsoft.com/office/drawing/2014/main" val="1745567456"/>
                    </a:ext>
                  </a:extLst>
                </a:gridCol>
              </a:tblGrid>
              <a:tr h="279572">
                <a:tc>
                  <a:txBody>
                    <a:bodyPr/>
                    <a:lstStyle/>
                    <a:p>
                      <a:pPr algn="ctr" rtl="0" fontAlgn="base"/>
                      <a:r>
                        <a:rPr lang="es-ES" sz="1100" b="1" i="0" dirty="0">
                          <a:solidFill>
                            <a:srgbClr val="FFFFFF"/>
                          </a:solidFill>
                          <a:effectLst/>
                          <a:latin typeface="Verdana" panose="020B0604030504040204" pitchFamily="34" charset="0"/>
                        </a:rPr>
                        <a:t>Servicio​</a:t>
                      </a:r>
                      <a:endParaRPr lang="es-ES" sz="1200" b="1" i="0" dirty="0">
                        <a:solidFill>
                          <a:srgbClr val="FFFFFF"/>
                        </a:solidFill>
                        <a:effectLst/>
                      </a:endParaRPr>
                    </a:p>
                  </a:txBody>
                  <a:tcPr marL="62362" marR="62362" marT="31181" marB="31181" anchor="ctr">
                    <a:lnL w="17859" cap="flat" cmpd="sng" algn="ctr">
                      <a:solidFill>
                        <a:srgbClr val="FFFFFF"/>
                      </a:solidFill>
                      <a:prstDash val="solid"/>
                      <a:round/>
                      <a:headEnd type="none" w="med" len="med"/>
                      <a:tailEnd type="none" w="med" len="med"/>
                    </a:lnL>
                    <a:lnR w="17859" cap="flat" cmpd="sng" algn="ctr">
                      <a:solidFill>
                        <a:srgbClr val="FFFFFF"/>
                      </a:solidFill>
                      <a:prstDash val="solid"/>
                      <a:round/>
                      <a:headEnd type="none" w="med" len="med"/>
                      <a:tailEnd type="none" w="med" len="med"/>
                    </a:lnR>
                    <a:lnT w="17859" cap="flat" cmpd="sng" algn="ctr">
                      <a:solidFill>
                        <a:srgbClr val="FFFFFF"/>
                      </a:solidFill>
                      <a:prstDash val="solid"/>
                      <a:round/>
                      <a:headEnd type="none" w="med" len="med"/>
                      <a:tailEnd type="none" w="med" len="med"/>
                    </a:lnT>
                    <a:lnB w="17859" cap="flat" cmpd="sng" algn="ctr">
                      <a:solidFill>
                        <a:srgbClr val="FFFFFF"/>
                      </a:solidFill>
                      <a:prstDash val="solid"/>
                      <a:round/>
                      <a:headEnd type="none" w="med" len="med"/>
                      <a:tailEnd type="none" w="med" len="med"/>
                    </a:lnB>
                    <a:solidFill>
                      <a:srgbClr val="243746"/>
                    </a:solidFill>
                  </a:tcPr>
                </a:tc>
                <a:tc>
                  <a:txBody>
                    <a:bodyPr/>
                    <a:lstStyle/>
                    <a:p>
                      <a:pPr algn="ctr" rtl="0" fontAlgn="base"/>
                      <a:r>
                        <a:rPr lang="es-ES" sz="1100" b="1" i="0" dirty="0">
                          <a:solidFill>
                            <a:srgbClr val="FFFFFF"/>
                          </a:solidFill>
                          <a:effectLst/>
                          <a:latin typeface="Verdana" panose="020B0604030504040204" pitchFamily="34" charset="0"/>
                        </a:rPr>
                        <a:t>Funcionalidad y acceso al servicio​</a:t>
                      </a:r>
                      <a:endParaRPr lang="es-ES" sz="1200" b="1" i="0" dirty="0">
                        <a:solidFill>
                          <a:srgbClr val="FFFFFF"/>
                        </a:solidFill>
                        <a:effectLst/>
                      </a:endParaRPr>
                    </a:p>
                  </a:txBody>
                  <a:tcPr marL="62362" marR="62362" marT="31181" marB="31181">
                    <a:lnL w="17859" cap="flat" cmpd="sng" algn="ctr">
                      <a:solidFill>
                        <a:srgbClr val="FFFFFF"/>
                      </a:solidFill>
                      <a:prstDash val="solid"/>
                      <a:round/>
                      <a:headEnd type="none" w="med" len="med"/>
                      <a:tailEnd type="none" w="med" len="med"/>
                    </a:lnL>
                    <a:lnR w="17859" cap="flat" cmpd="sng" algn="ctr">
                      <a:solidFill>
                        <a:srgbClr val="FFFFFF"/>
                      </a:solidFill>
                      <a:prstDash val="solid"/>
                      <a:round/>
                      <a:headEnd type="none" w="med" len="med"/>
                      <a:tailEnd type="none" w="med" len="med"/>
                    </a:lnR>
                    <a:lnT w="17859" cap="flat" cmpd="sng" algn="ctr">
                      <a:solidFill>
                        <a:srgbClr val="FFFFFF"/>
                      </a:solidFill>
                      <a:prstDash val="solid"/>
                      <a:round/>
                      <a:headEnd type="none" w="med" len="med"/>
                      <a:tailEnd type="none" w="med" len="med"/>
                    </a:lnT>
                    <a:lnB w="17859" cap="flat" cmpd="sng" algn="ctr">
                      <a:solidFill>
                        <a:srgbClr val="FFFFFF"/>
                      </a:solidFill>
                      <a:prstDash val="solid"/>
                      <a:round/>
                      <a:headEnd type="none" w="med" len="med"/>
                      <a:tailEnd type="none" w="med" len="med"/>
                    </a:lnB>
                    <a:solidFill>
                      <a:srgbClr val="243746"/>
                    </a:solidFill>
                  </a:tcPr>
                </a:tc>
                <a:extLst>
                  <a:ext uri="{0D108BD9-81ED-4DB2-BD59-A6C34878D82A}">
                    <a16:rowId xmlns:a16="http://schemas.microsoft.com/office/drawing/2014/main" val="3563495585"/>
                  </a:ext>
                </a:extLst>
              </a:tr>
              <a:tr h="783106">
                <a:tc>
                  <a:txBody>
                    <a:bodyPr/>
                    <a:lstStyle/>
                    <a:p>
                      <a:pPr algn="l" rtl="0" fontAlgn="auto"/>
                      <a:r>
                        <a:rPr lang="es-ES" sz="1400" b="1" i="0" u="none" strike="noStrike" kern="1200" dirty="0">
                          <a:solidFill>
                            <a:schemeClr val="tx1"/>
                          </a:solidFill>
                          <a:effectLst/>
                          <a:latin typeface="Riojana"/>
                          <a:ea typeface="+mn-ea"/>
                          <a:cs typeface="+mn-cs"/>
                        </a:rPr>
                        <a:t>Consulta del censo fiscal de máquinas recreativas</a:t>
                      </a:r>
                      <a:endParaRPr lang="es-ES" sz="1400" b="1" i="0" dirty="0">
                        <a:solidFill>
                          <a:srgbClr val="000000"/>
                        </a:solidFill>
                        <a:effectLst/>
                        <a:latin typeface="Riojana"/>
                      </a:endParaRPr>
                    </a:p>
                  </a:txBody>
                  <a:tcPr marL="62362" marR="62362" marT="31181" marB="31181" anchor="ctr">
                    <a:lnL w="17859" cap="flat" cmpd="sng" algn="ctr">
                      <a:solidFill>
                        <a:srgbClr val="FFFFFF"/>
                      </a:solidFill>
                      <a:prstDash val="solid"/>
                      <a:round/>
                      <a:headEnd type="none" w="med" len="med"/>
                      <a:tailEnd type="none" w="med" len="med"/>
                    </a:lnL>
                    <a:lnR w="17859" cap="flat" cmpd="sng" algn="ctr">
                      <a:solidFill>
                        <a:srgbClr val="FFFFFF"/>
                      </a:solidFill>
                      <a:prstDash val="solid"/>
                      <a:round/>
                      <a:headEnd type="none" w="med" len="med"/>
                      <a:tailEnd type="none" w="med" len="med"/>
                    </a:lnR>
                    <a:lnT w="17859" cap="flat" cmpd="sng" algn="ctr">
                      <a:solidFill>
                        <a:srgbClr val="FFFFFF"/>
                      </a:solidFill>
                      <a:prstDash val="solid"/>
                      <a:round/>
                      <a:headEnd type="none" w="med" len="med"/>
                      <a:tailEnd type="none" w="med" len="med"/>
                    </a:lnT>
                    <a:lnB w="17859" cap="flat" cmpd="sng" algn="ctr">
                      <a:solidFill>
                        <a:srgbClr val="FFFFFF"/>
                      </a:solidFill>
                      <a:prstDash val="solid"/>
                      <a:round/>
                      <a:headEnd type="none" w="med" len="med"/>
                      <a:tailEnd type="none" w="med" len="med"/>
                    </a:lnB>
                    <a:solidFill>
                      <a:schemeClr val="accent1">
                        <a:lumMod val="40000"/>
                        <a:lumOff val="60000"/>
                      </a:schemeClr>
                    </a:solidFill>
                  </a:tcPr>
                </a:tc>
                <a:tc>
                  <a:txBody>
                    <a:bodyPr/>
                    <a:lstStyle/>
                    <a:p>
                      <a:pPr algn="l" rtl="0" fontAlgn="base"/>
                      <a:r>
                        <a:rPr lang="es-ES" sz="1400" b="0" i="0" u="none" strike="noStrike" kern="1200" dirty="0">
                          <a:solidFill>
                            <a:schemeClr val="tx1"/>
                          </a:solidFill>
                          <a:effectLst/>
                          <a:latin typeface="Riojana"/>
                          <a:ea typeface="+mn-ea"/>
                          <a:cs typeface="+mn-cs"/>
                        </a:rPr>
                        <a:t>Consulta de la relación de autorizaciones de explotación de máquinas recreativas y de azar asociadas a una empresa operadora de juego. Su principal objetivo en que las empresas operadoras verifiquen sus autorizaciones con carácter previo a la generación de las liquidaciones de la tasa de juego.​</a:t>
                      </a:r>
                    </a:p>
                    <a:p>
                      <a:pPr algn="l" rtl="0" fontAlgn="base"/>
                      <a:endParaRPr lang="es-ES" sz="1400" b="0" i="0" u="none" strike="noStrike" kern="1200" dirty="0">
                        <a:solidFill>
                          <a:schemeClr val="tx1"/>
                        </a:solidFill>
                        <a:effectLst/>
                        <a:latin typeface="Riojana"/>
                        <a:ea typeface="+mn-ea"/>
                        <a:cs typeface="+mn-cs"/>
                      </a:endParaRPr>
                    </a:p>
                    <a:p>
                      <a:pPr algn="l" rtl="0" fontAlgn="base"/>
                      <a:r>
                        <a:rPr lang="es-ES" sz="1400" b="0" i="0" u="none" strike="noStrike" kern="1200" dirty="0">
                          <a:solidFill>
                            <a:schemeClr val="tx1"/>
                          </a:solidFill>
                          <a:effectLst/>
                          <a:latin typeface="Riojana"/>
                          <a:ea typeface="+mn-ea"/>
                          <a:cs typeface="+mn-cs"/>
                        </a:rPr>
                        <a:t> ​Ser representante de la empresa operadora consultada.</a:t>
                      </a:r>
                    </a:p>
                  </a:txBody>
                  <a:tcPr marL="62362" marR="62362" marT="31181" marB="31181">
                    <a:lnL w="17859" cap="flat" cmpd="sng" algn="ctr">
                      <a:solidFill>
                        <a:srgbClr val="FFFFFF"/>
                      </a:solidFill>
                      <a:prstDash val="solid"/>
                      <a:round/>
                      <a:headEnd type="none" w="med" len="med"/>
                      <a:tailEnd type="none" w="med" len="med"/>
                    </a:lnL>
                    <a:lnR w="17859" cap="flat" cmpd="sng" algn="ctr">
                      <a:solidFill>
                        <a:srgbClr val="FFFFFF"/>
                      </a:solidFill>
                      <a:prstDash val="solid"/>
                      <a:round/>
                      <a:headEnd type="none" w="med" len="med"/>
                      <a:tailEnd type="none" w="med" len="med"/>
                    </a:lnR>
                    <a:lnT w="17859" cap="flat" cmpd="sng" algn="ctr">
                      <a:solidFill>
                        <a:srgbClr val="FFFFFF"/>
                      </a:solidFill>
                      <a:prstDash val="solid"/>
                      <a:round/>
                      <a:headEnd type="none" w="med" len="med"/>
                      <a:tailEnd type="none" w="med" len="med"/>
                    </a:lnT>
                    <a:lnB w="17859" cap="flat" cmpd="sng" algn="ctr">
                      <a:solidFill>
                        <a:srgbClr val="FFFFFF"/>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94006768"/>
                  </a:ext>
                </a:extLst>
              </a:tr>
              <a:tr h="1062338">
                <a:tc>
                  <a:txBody>
                    <a:bodyPr/>
                    <a:lstStyle/>
                    <a:p>
                      <a:pPr algn="l" rtl="0" fontAlgn="auto"/>
                      <a:r>
                        <a:rPr lang="es-ES" sz="1400" b="1" i="0" dirty="0">
                          <a:solidFill>
                            <a:srgbClr val="000000"/>
                          </a:solidFill>
                          <a:effectLst/>
                          <a:latin typeface="Riojana"/>
                        </a:rPr>
                        <a:t>Consulta de documentos por código seguro de verificación (CSV)</a:t>
                      </a:r>
                      <a:endParaRPr lang="es-ES" sz="1400" b="1" i="0" u="none" strike="noStrike" kern="1200" dirty="0">
                        <a:solidFill>
                          <a:schemeClr val="tx1"/>
                        </a:solidFill>
                        <a:effectLst/>
                        <a:latin typeface="Riojana"/>
                        <a:ea typeface="+mn-ea"/>
                        <a:cs typeface="+mn-cs"/>
                      </a:endParaRPr>
                    </a:p>
                  </a:txBody>
                  <a:tcPr marL="62362" marR="62362" marT="31181" marB="31181" anchor="ctr">
                    <a:lnL w="17859" cap="flat" cmpd="sng" algn="ctr">
                      <a:solidFill>
                        <a:srgbClr val="FFFFFF"/>
                      </a:solidFill>
                      <a:prstDash val="solid"/>
                      <a:round/>
                      <a:headEnd type="none" w="med" len="med"/>
                      <a:tailEnd type="none" w="med" len="med"/>
                    </a:lnL>
                    <a:lnR w="17859" cap="flat" cmpd="sng" algn="ctr">
                      <a:solidFill>
                        <a:srgbClr val="FFFFFF"/>
                      </a:solidFill>
                      <a:prstDash val="solid"/>
                      <a:round/>
                      <a:headEnd type="none" w="med" len="med"/>
                      <a:tailEnd type="none" w="med" len="med"/>
                    </a:lnR>
                    <a:lnT w="17859" cap="flat" cmpd="sng" algn="ctr">
                      <a:solidFill>
                        <a:srgbClr val="FFFFFF"/>
                      </a:solidFill>
                      <a:prstDash val="solid"/>
                      <a:round/>
                      <a:headEnd type="none" w="med" len="med"/>
                      <a:tailEnd type="none" w="med" len="med"/>
                    </a:lnT>
                    <a:lnB w="17859"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l" rtl="0" fontAlgn="base"/>
                      <a:r>
                        <a:rPr lang="es-ES" sz="1400" b="0" i="0" u="none" strike="noStrike" kern="1200" dirty="0">
                          <a:solidFill>
                            <a:schemeClr val="tx1"/>
                          </a:solidFill>
                          <a:effectLst/>
                          <a:latin typeface="Riojana"/>
                          <a:ea typeface="+mn-ea"/>
                          <a:cs typeface="+mn-cs"/>
                        </a:rPr>
                        <a:t>Permite la verificación de la autenticidad de un documento emitido y firmado digitalmente en el Sistema GRIAR</a:t>
                      </a:r>
                    </a:p>
                    <a:p>
                      <a:pPr algn="l" rtl="0" fontAlgn="base"/>
                      <a:r>
                        <a:rPr lang="es-ES" sz="1400" b="0" i="0" u="none" strike="noStrike" kern="1200" dirty="0">
                          <a:solidFill>
                            <a:schemeClr val="tx1"/>
                          </a:solidFill>
                          <a:effectLst/>
                          <a:latin typeface="Riojana"/>
                          <a:ea typeface="+mn-ea"/>
                          <a:cs typeface="+mn-cs"/>
                        </a:rPr>
                        <a:t>Muestra una copia de un documento aportando el NIF del titular del documento y el CSV que figura en todos los documentos emitidos con firma electrónica.</a:t>
                      </a:r>
                    </a:p>
                  </a:txBody>
                  <a:tcPr marL="62362" marR="62362" marT="31181" marB="31181">
                    <a:lnL w="17859" cap="flat" cmpd="sng" algn="ctr">
                      <a:solidFill>
                        <a:srgbClr val="FFFFFF"/>
                      </a:solidFill>
                      <a:prstDash val="solid"/>
                      <a:round/>
                      <a:headEnd type="none" w="med" len="med"/>
                      <a:tailEnd type="none" w="med" len="med"/>
                    </a:lnL>
                    <a:lnR w="17859" cap="flat" cmpd="sng" algn="ctr">
                      <a:solidFill>
                        <a:srgbClr val="FFFFFF"/>
                      </a:solidFill>
                      <a:prstDash val="solid"/>
                      <a:round/>
                      <a:headEnd type="none" w="med" len="med"/>
                      <a:tailEnd type="none" w="med" len="med"/>
                    </a:lnR>
                    <a:lnT w="17859" cap="flat" cmpd="sng" algn="ctr">
                      <a:solidFill>
                        <a:srgbClr val="FFFFFF"/>
                      </a:solidFill>
                      <a:prstDash val="solid"/>
                      <a:round/>
                      <a:headEnd type="none" w="med" len="med"/>
                      <a:tailEnd type="none" w="med" len="med"/>
                    </a:lnT>
                    <a:lnB w="17859"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743605631"/>
                  </a:ext>
                </a:extLst>
              </a:tr>
              <a:tr h="926432">
                <a:tc>
                  <a:txBody>
                    <a:bodyPr/>
                    <a:lstStyle/>
                    <a:p>
                      <a:pPr rtl="0" fontAlgn="base"/>
                      <a:r>
                        <a:rPr lang="es-ES" sz="1400" b="1" i="0" kern="1200" dirty="0">
                          <a:solidFill>
                            <a:srgbClr val="000000"/>
                          </a:solidFill>
                          <a:effectLst/>
                          <a:latin typeface="Riojana"/>
                          <a:ea typeface="+mn-ea"/>
                          <a:cs typeface="+mn-cs"/>
                        </a:rPr>
                        <a:t>Certificado de apoderamientos de actuaciones telemáticas (Modelo C15)</a:t>
                      </a:r>
                    </a:p>
                  </a:txBody>
                  <a:tcPr marL="62362" marR="62362" marT="31181" marB="31181" anchor="ctr">
                    <a:lnL w="17859" cap="flat" cmpd="sng" algn="ctr">
                      <a:solidFill>
                        <a:srgbClr val="FFFFFF"/>
                      </a:solidFill>
                      <a:prstDash val="solid"/>
                      <a:round/>
                      <a:headEnd type="none" w="med" len="med"/>
                      <a:tailEnd type="none" w="med" len="med"/>
                    </a:lnL>
                    <a:lnR w="17859" cap="flat" cmpd="sng" algn="ctr">
                      <a:solidFill>
                        <a:srgbClr val="FFFFFF"/>
                      </a:solidFill>
                      <a:prstDash val="solid"/>
                      <a:round/>
                      <a:headEnd type="none" w="med" len="med"/>
                      <a:tailEnd type="none" w="med" len="med"/>
                    </a:lnR>
                    <a:lnT w="17859" cap="flat" cmpd="sng" algn="ctr">
                      <a:solidFill>
                        <a:srgbClr val="FFFFFF"/>
                      </a:solidFill>
                      <a:prstDash val="solid"/>
                      <a:round/>
                      <a:headEnd type="none" w="med" len="med"/>
                      <a:tailEnd type="none" w="med" len="med"/>
                    </a:lnT>
                    <a:lnB w="17859" cap="flat" cmpd="sng" algn="ctr">
                      <a:solidFill>
                        <a:srgbClr val="FFFFFF"/>
                      </a:solidFill>
                      <a:prstDash val="solid"/>
                      <a:round/>
                      <a:headEnd type="none" w="med" len="med"/>
                      <a:tailEnd type="none" w="med" len="med"/>
                    </a:lnB>
                    <a:solidFill>
                      <a:schemeClr val="accent1">
                        <a:lumMod val="40000"/>
                        <a:lumOff val="60000"/>
                      </a:schemeClr>
                    </a:solidFill>
                  </a:tcPr>
                </a:tc>
                <a:tc>
                  <a:txBody>
                    <a:bodyPr/>
                    <a:lstStyle/>
                    <a:p>
                      <a:pPr rtl="0" fontAlgn="base"/>
                      <a:r>
                        <a:rPr lang="es-ES" sz="700" b="0" i="0" dirty="0">
                          <a:solidFill>
                            <a:srgbClr val="000000"/>
                          </a:solidFill>
                          <a:effectLst/>
                          <a:latin typeface="Verdana" panose="020B0604030504040204" pitchFamily="34" charset="0"/>
                        </a:rPr>
                        <a:t>​</a:t>
                      </a:r>
                      <a:r>
                        <a:rPr lang="es-ES" sz="1400" b="0" i="0" u="none" strike="noStrike" kern="1200" dirty="0">
                          <a:solidFill>
                            <a:schemeClr val="tx1"/>
                          </a:solidFill>
                          <a:effectLst/>
                          <a:latin typeface="Riojana"/>
                          <a:ea typeface="+mn-ea"/>
                          <a:cs typeface="+mn-cs"/>
                        </a:rPr>
                        <a:t>Expide un certificado de apoderamientos de trámites y actuaciones telemáticas, tanto como perfil de apoderado como de poderdante. </a:t>
                      </a:r>
                    </a:p>
                    <a:p>
                      <a:pPr rtl="0" fontAlgn="base"/>
                      <a:r>
                        <a:rPr lang="es-ES" sz="1400" b="0" i="0" u="none" strike="noStrike" kern="1200" dirty="0">
                          <a:solidFill>
                            <a:schemeClr val="tx1"/>
                          </a:solidFill>
                          <a:effectLst/>
                          <a:latin typeface="Riojana"/>
                          <a:ea typeface="+mn-ea"/>
                          <a:cs typeface="+mn-cs"/>
                        </a:rPr>
                        <a:t>Ser o haber sido en algún momento  apoderado o poderdante de alguna persona física o entidad con personalidad jurídica</a:t>
                      </a:r>
                      <a:r>
                        <a:rPr lang="en-US" sz="1400" b="0" i="0" u="none" strike="noStrike" kern="1200" dirty="0">
                          <a:solidFill>
                            <a:schemeClr val="tx1"/>
                          </a:solidFill>
                          <a:effectLst/>
                          <a:latin typeface="Riojana"/>
                          <a:ea typeface="+mn-ea"/>
                          <a:cs typeface="+mn-cs"/>
                        </a:rPr>
                        <a:t>​</a:t>
                      </a:r>
                      <a:endParaRPr lang="es-ES" sz="1400" b="0" i="0" u="none" strike="noStrike" kern="1200" dirty="0">
                        <a:solidFill>
                          <a:schemeClr val="tx1"/>
                        </a:solidFill>
                        <a:effectLst/>
                        <a:latin typeface="Riojana"/>
                        <a:ea typeface="+mn-ea"/>
                        <a:cs typeface="+mn-cs"/>
                      </a:endParaRPr>
                    </a:p>
                  </a:txBody>
                  <a:tcPr marL="62362" marR="62362" marT="31181" marB="31181">
                    <a:lnL w="17859" cap="flat" cmpd="sng" algn="ctr">
                      <a:solidFill>
                        <a:srgbClr val="FFFFFF"/>
                      </a:solidFill>
                      <a:prstDash val="solid"/>
                      <a:round/>
                      <a:headEnd type="none" w="med" len="med"/>
                      <a:tailEnd type="none" w="med" len="med"/>
                    </a:lnL>
                    <a:lnR w="17859" cap="flat" cmpd="sng" algn="ctr">
                      <a:solidFill>
                        <a:srgbClr val="FFFFFF"/>
                      </a:solidFill>
                      <a:prstDash val="solid"/>
                      <a:round/>
                      <a:headEnd type="none" w="med" len="med"/>
                      <a:tailEnd type="none" w="med" len="med"/>
                    </a:lnR>
                    <a:lnT w="17859" cap="flat" cmpd="sng" algn="ctr">
                      <a:solidFill>
                        <a:srgbClr val="FFFFFF"/>
                      </a:solidFill>
                      <a:prstDash val="solid"/>
                      <a:round/>
                      <a:headEnd type="none" w="med" len="med"/>
                      <a:tailEnd type="none" w="med" len="med"/>
                    </a:lnT>
                    <a:lnB w="17859" cap="flat" cmpd="sng" algn="ctr">
                      <a:solidFill>
                        <a:srgbClr val="FFFFFF"/>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909846834"/>
                  </a:ext>
                </a:extLst>
              </a:tr>
            </a:tbl>
          </a:graphicData>
        </a:graphic>
      </p:graphicFrame>
    </p:spTree>
    <p:extLst>
      <p:ext uri="{BB962C8B-B14F-4D97-AF65-F5344CB8AC3E}">
        <p14:creationId xmlns:p14="http://schemas.microsoft.com/office/powerpoint/2010/main" val="359100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310055BF-7CF1-0DE8-BE59-EC3802FF0D7E}"/>
              </a:ext>
            </a:extLst>
          </p:cNvPr>
          <p:cNvSpPr txBox="1"/>
          <p:nvPr/>
        </p:nvSpPr>
        <p:spPr>
          <a:xfrm>
            <a:off x="576632" y="537074"/>
            <a:ext cx="2991525" cy="230832"/>
          </a:xfrm>
          <a:prstGeom prst="rect">
            <a:avLst/>
          </a:prstGeom>
          <a:noFill/>
        </p:spPr>
        <p:txBody>
          <a:bodyPr wrap="none" rtlCol="0">
            <a:spAutoFit/>
          </a:bodyPr>
          <a:lstStyle/>
          <a:p>
            <a:r>
              <a:rPr lang="es-ES" sz="900" b="1" dirty="0">
                <a:solidFill>
                  <a:srgbClr val="243746"/>
                </a:solidFill>
                <a:effectLst/>
                <a:latin typeface="Riojana" pitchFamily="2" charset="77"/>
              </a:rPr>
              <a:t> ©La Rioja</a:t>
            </a:r>
            <a:r>
              <a:rPr lang="es-ES" sz="900" dirty="0">
                <a:solidFill>
                  <a:srgbClr val="243746"/>
                </a:solidFill>
                <a:effectLst/>
                <a:latin typeface="Riojana" pitchFamily="2" charset="77"/>
              </a:rPr>
              <a:t>  |  Información y Asistencia a los Contribuyentes</a:t>
            </a:r>
          </a:p>
        </p:txBody>
      </p:sp>
      <p:pic>
        <p:nvPicPr>
          <p:cNvPr id="13" name="Imagen 12">
            <a:extLst>
              <a:ext uri="{FF2B5EF4-FFF2-40B4-BE49-F238E27FC236}">
                <a16:creationId xmlns:a16="http://schemas.microsoft.com/office/drawing/2014/main" id="{9B00F74E-D808-EF22-3738-30FCFD01B131}"/>
              </a:ext>
            </a:extLst>
          </p:cNvPr>
          <p:cNvPicPr>
            <a:picLocks noChangeAspect="1"/>
          </p:cNvPicPr>
          <p:nvPr/>
        </p:nvPicPr>
        <p:blipFill rotWithShape="1">
          <a:blip r:embed="rId3"/>
          <a:srcRect l="774" t="5709" r="924" b="-1"/>
          <a:stretch/>
        </p:blipFill>
        <p:spPr bwMode="auto">
          <a:xfrm>
            <a:off x="382385" y="6096951"/>
            <a:ext cx="4282375" cy="761049"/>
          </a:xfrm>
          <a:prstGeom prst="rect">
            <a:avLst/>
          </a:prstGeom>
          <a:solidFill>
            <a:srgbClr val="74BC1E"/>
          </a:solidFill>
          <a:ln>
            <a:noFill/>
          </a:ln>
          <a:extLst>
            <a:ext uri="{53640926-AAD7-44D8-BBD7-CCE9431645EC}">
              <a14:shadowObscured xmlns:a14="http://schemas.microsoft.com/office/drawing/2010/main"/>
            </a:ext>
          </a:extLst>
        </p:spPr>
      </p:pic>
      <p:pic>
        <p:nvPicPr>
          <p:cNvPr id="15" name="Imagen 14" descr="Logotipo&#10;&#10;Descripción generada automáticamente">
            <a:extLst>
              <a:ext uri="{FF2B5EF4-FFF2-40B4-BE49-F238E27FC236}">
                <a16:creationId xmlns:a16="http://schemas.microsoft.com/office/drawing/2014/main" id="{7DEA34F1-1989-CCCF-A3D9-AF082F052E98}"/>
              </a:ext>
            </a:extLst>
          </p:cNvPr>
          <p:cNvPicPr>
            <a:picLocks noChangeAspect="1"/>
          </p:cNvPicPr>
          <p:nvPr/>
        </p:nvPicPr>
        <p:blipFill>
          <a:blip r:embed="rId4"/>
          <a:stretch>
            <a:fillRect/>
          </a:stretch>
        </p:blipFill>
        <p:spPr>
          <a:xfrm>
            <a:off x="11037359" y="6280395"/>
            <a:ext cx="772256" cy="347637"/>
          </a:xfrm>
          <a:prstGeom prst="rect">
            <a:avLst/>
          </a:prstGeom>
        </p:spPr>
      </p:pic>
      <p:pic>
        <p:nvPicPr>
          <p:cNvPr id="16" name="Imagen 15">
            <a:extLst>
              <a:ext uri="{FF2B5EF4-FFF2-40B4-BE49-F238E27FC236}">
                <a16:creationId xmlns:a16="http://schemas.microsoft.com/office/drawing/2014/main" id="{3E72C59F-CAA3-D8C9-734C-C7DEB2341CD2}"/>
              </a:ext>
            </a:extLst>
          </p:cNvPr>
          <p:cNvPicPr>
            <a:picLocks noChangeAspect="1"/>
          </p:cNvPicPr>
          <p:nvPr/>
        </p:nvPicPr>
        <p:blipFill>
          <a:blip r:embed="rId5"/>
          <a:stretch>
            <a:fillRect/>
          </a:stretch>
        </p:blipFill>
        <p:spPr>
          <a:xfrm>
            <a:off x="10433826" y="5942918"/>
            <a:ext cx="1375789" cy="347637"/>
          </a:xfrm>
          <a:prstGeom prst="rect">
            <a:avLst/>
          </a:prstGeom>
        </p:spPr>
      </p:pic>
      <p:sp>
        <p:nvSpPr>
          <p:cNvPr id="18" name="TextBox 1">
            <a:extLst>
              <a:ext uri="{FF2B5EF4-FFF2-40B4-BE49-F238E27FC236}">
                <a16:creationId xmlns:a16="http://schemas.microsoft.com/office/drawing/2014/main" id="{AB17F3A3-4159-3899-8370-7D748F36A7D7}"/>
              </a:ext>
            </a:extLst>
          </p:cNvPr>
          <p:cNvSpPr txBox="1"/>
          <p:nvPr/>
        </p:nvSpPr>
        <p:spPr>
          <a:xfrm>
            <a:off x="713359" y="954293"/>
            <a:ext cx="8286262" cy="420756"/>
          </a:xfrm>
          <a:prstGeom prst="rect">
            <a:avLst/>
          </a:prstGeom>
          <a:noFill/>
        </p:spPr>
        <p:txBody>
          <a:bodyPr wrap="square" rtlCol="0">
            <a:spAutoFit/>
          </a:bodyPr>
          <a:lstStyle/>
          <a:p>
            <a:pPr>
              <a:lnSpc>
                <a:spcPts val="2500"/>
              </a:lnSpc>
            </a:pPr>
            <a:r>
              <a:rPr lang="es-ES" sz="2600" b="1" dirty="0">
                <a:solidFill>
                  <a:srgbClr val="243746"/>
                </a:solidFill>
                <a:latin typeface="Riojana SemiBold" pitchFamily="2" charset="77"/>
              </a:rPr>
              <a:t>Consultas y Certificados</a:t>
            </a:r>
          </a:p>
        </p:txBody>
      </p:sp>
      <p:sp>
        <p:nvSpPr>
          <p:cNvPr id="8" name="CuadroTexto 7">
            <a:extLst>
              <a:ext uri="{FF2B5EF4-FFF2-40B4-BE49-F238E27FC236}">
                <a16:creationId xmlns:a16="http://schemas.microsoft.com/office/drawing/2014/main" id="{4E0A47A2-E65F-A793-9BDF-AB3F59057402}"/>
              </a:ext>
            </a:extLst>
          </p:cNvPr>
          <p:cNvSpPr txBox="1"/>
          <p:nvPr/>
        </p:nvSpPr>
        <p:spPr>
          <a:xfrm>
            <a:off x="833186" y="1380219"/>
            <a:ext cx="9694446" cy="646331"/>
          </a:xfrm>
          <a:prstGeom prst="rect">
            <a:avLst/>
          </a:prstGeom>
          <a:noFill/>
        </p:spPr>
        <p:txBody>
          <a:bodyPr wrap="square">
            <a:spAutoFit/>
          </a:bodyPr>
          <a:lstStyle/>
          <a:p>
            <a:pPr marL="342900" indent="-342900">
              <a:buFont typeface="+mj-lt"/>
              <a:buAutoNum type="arabicPeriod" startAt="2"/>
            </a:pPr>
            <a:r>
              <a:rPr lang="es-ES" dirty="0">
                <a:latin typeface="Riojana"/>
              </a:rPr>
              <a:t>Obtención de Certificados</a:t>
            </a:r>
          </a:p>
          <a:p>
            <a:endParaRPr lang="es-ES" dirty="0"/>
          </a:p>
        </p:txBody>
      </p:sp>
      <p:graphicFrame>
        <p:nvGraphicFramePr>
          <p:cNvPr id="2" name="Tabla 1">
            <a:extLst>
              <a:ext uri="{FF2B5EF4-FFF2-40B4-BE49-F238E27FC236}">
                <a16:creationId xmlns:a16="http://schemas.microsoft.com/office/drawing/2014/main" id="{BB750026-8C59-7253-C217-37D9EA65E4B8}"/>
              </a:ext>
            </a:extLst>
          </p:cNvPr>
          <p:cNvGraphicFramePr>
            <a:graphicFrameLocks noGrp="1"/>
          </p:cNvGraphicFramePr>
          <p:nvPr>
            <p:extLst>
              <p:ext uri="{D42A27DB-BD31-4B8C-83A1-F6EECF244321}">
                <p14:modId xmlns:p14="http://schemas.microsoft.com/office/powerpoint/2010/main" val="2344363959"/>
              </p:ext>
            </p:extLst>
          </p:nvPr>
        </p:nvGraphicFramePr>
        <p:xfrm>
          <a:off x="1336379" y="1875538"/>
          <a:ext cx="9925179" cy="3514609"/>
        </p:xfrm>
        <a:graphic>
          <a:graphicData uri="http://schemas.openxmlformats.org/drawingml/2006/table">
            <a:tbl>
              <a:tblPr/>
              <a:tblGrid>
                <a:gridCol w="3134418">
                  <a:extLst>
                    <a:ext uri="{9D8B030D-6E8A-4147-A177-3AD203B41FA5}">
                      <a16:colId xmlns:a16="http://schemas.microsoft.com/office/drawing/2014/main" val="1771133943"/>
                    </a:ext>
                  </a:extLst>
                </a:gridCol>
                <a:gridCol w="6790761">
                  <a:extLst>
                    <a:ext uri="{9D8B030D-6E8A-4147-A177-3AD203B41FA5}">
                      <a16:colId xmlns:a16="http://schemas.microsoft.com/office/drawing/2014/main" val="1745567456"/>
                    </a:ext>
                  </a:extLst>
                </a:gridCol>
              </a:tblGrid>
              <a:tr h="256611">
                <a:tc>
                  <a:txBody>
                    <a:bodyPr/>
                    <a:lstStyle/>
                    <a:p>
                      <a:pPr algn="ctr" rtl="0" fontAlgn="base"/>
                      <a:r>
                        <a:rPr lang="es-ES" sz="1100" b="1" i="0" dirty="0">
                          <a:solidFill>
                            <a:srgbClr val="FFFFFF"/>
                          </a:solidFill>
                          <a:effectLst/>
                          <a:latin typeface="Verdana" panose="020B0604030504040204" pitchFamily="34" charset="0"/>
                        </a:rPr>
                        <a:t>Servicio​</a:t>
                      </a:r>
                      <a:endParaRPr lang="es-ES" sz="1200" b="1" i="0" dirty="0">
                        <a:solidFill>
                          <a:srgbClr val="FFFFFF"/>
                        </a:solidFill>
                        <a:effectLst/>
                      </a:endParaRPr>
                    </a:p>
                  </a:txBody>
                  <a:tcPr marL="62362" marR="62362" marT="31181" marB="31181" anchor="ctr">
                    <a:lnL w="17859" cap="flat" cmpd="sng" algn="ctr">
                      <a:solidFill>
                        <a:srgbClr val="FFFFFF"/>
                      </a:solidFill>
                      <a:prstDash val="solid"/>
                      <a:round/>
                      <a:headEnd type="none" w="med" len="med"/>
                      <a:tailEnd type="none" w="med" len="med"/>
                    </a:lnL>
                    <a:lnR w="17859" cap="flat" cmpd="sng" algn="ctr">
                      <a:solidFill>
                        <a:srgbClr val="FFFFFF"/>
                      </a:solidFill>
                      <a:prstDash val="solid"/>
                      <a:round/>
                      <a:headEnd type="none" w="med" len="med"/>
                      <a:tailEnd type="none" w="med" len="med"/>
                    </a:lnR>
                    <a:lnT w="17859" cap="flat" cmpd="sng" algn="ctr">
                      <a:solidFill>
                        <a:srgbClr val="FFFFFF"/>
                      </a:solidFill>
                      <a:prstDash val="solid"/>
                      <a:round/>
                      <a:headEnd type="none" w="med" len="med"/>
                      <a:tailEnd type="none" w="med" len="med"/>
                    </a:lnT>
                    <a:lnB w="17859" cap="flat" cmpd="sng" algn="ctr">
                      <a:solidFill>
                        <a:srgbClr val="FFFFFF"/>
                      </a:solidFill>
                      <a:prstDash val="solid"/>
                      <a:round/>
                      <a:headEnd type="none" w="med" len="med"/>
                      <a:tailEnd type="none" w="med" len="med"/>
                    </a:lnB>
                    <a:solidFill>
                      <a:srgbClr val="243746"/>
                    </a:solidFill>
                  </a:tcPr>
                </a:tc>
                <a:tc>
                  <a:txBody>
                    <a:bodyPr/>
                    <a:lstStyle/>
                    <a:p>
                      <a:pPr algn="ctr" rtl="0" fontAlgn="base"/>
                      <a:r>
                        <a:rPr lang="es-ES" sz="1100" b="1" i="0" dirty="0">
                          <a:solidFill>
                            <a:srgbClr val="FFFFFF"/>
                          </a:solidFill>
                          <a:effectLst/>
                          <a:latin typeface="Verdana" panose="020B0604030504040204" pitchFamily="34" charset="0"/>
                        </a:rPr>
                        <a:t>Funcionalidad y acceso al servicio​</a:t>
                      </a:r>
                      <a:endParaRPr lang="es-ES" sz="1200" b="1" i="0" dirty="0">
                        <a:solidFill>
                          <a:srgbClr val="FFFFFF"/>
                        </a:solidFill>
                        <a:effectLst/>
                      </a:endParaRPr>
                    </a:p>
                  </a:txBody>
                  <a:tcPr marL="62362" marR="62362" marT="31181" marB="31181">
                    <a:lnL w="17859" cap="flat" cmpd="sng" algn="ctr">
                      <a:solidFill>
                        <a:srgbClr val="FFFFFF"/>
                      </a:solidFill>
                      <a:prstDash val="solid"/>
                      <a:round/>
                      <a:headEnd type="none" w="med" len="med"/>
                      <a:tailEnd type="none" w="med" len="med"/>
                    </a:lnL>
                    <a:lnR w="17859" cap="flat" cmpd="sng" algn="ctr">
                      <a:solidFill>
                        <a:srgbClr val="FFFFFF"/>
                      </a:solidFill>
                      <a:prstDash val="solid"/>
                      <a:round/>
                      <a:headEnd type="none" w="med" len="med"/>
                      <a:tailEnd type="none" w="med" len="med"/>
                    </a:lnR>
                    <a:lnT w="17859" cap="flat" cmpd="sng" algn="ctr">
                      <a:solidFill>
                        <a:srgbClr val="FFFFFF"/>
                      </a:solidFill>
                      <a:prstDash val="solid"/>
                      <a:round/>
                      <a:headEnd type="none" w="med" len="med"/>
                      <a:tailEnd type="none" w="med" len="med"/>
                    </a:lnT>
                    <a:lnB w="17859" cap="flat" cmpd="sng" algn="ctr">
                      <a:solidFill>
                        <a:srgbClr val="FFFFFF"/>
                      </a:solidFill>
                      <a:prstDash val="solid"/>
                      <a:round/>
                      <a:headEnd type="none" w="med" len="med"/>
                      <a:tailEnd type="none" w="med" len="med"/>
                    </a:lnB>
                    <a:solidFill>
                      <a:srgbClr val="243746"/>
                    </a:solidFill>
                  </a:tcPr>
                </a:tc>
                <a:extLst>
                  <a:ext uri="{0D108BD9-81ED-4DB2-BD59-A6C34878D82A}">
                    <a16:rowId xmlns:a16="http://schemas.microsoft.com/office/drawing/2014/main" val="3563495585"/>
                  </a:ext>
                </a:extLst>
              </a:tr>
              <a:tr h="1008716">
                <a:tc>
                  <a:txBody>
                    <a:bodyPr/>
                    <a:lstStyle/>
                    <a:p>
                      <a:pPr rtl="0" fontAlgn="base"/>
                      <a:r>
                        <a:rPr lang="es-ES" sz="1400" b="1" i="0" kern="1200" dirty="0">
                          <a:solidFill>
                            <a:srgbClr val="000000"/>
                          </a:solidFill>
                          <a:effectLst/>
                          <a:latin typeface="Riojana"/>
                          <a:ea typeface="+mn-ea"/>
                          <a:cs typeface="+mn-cs"/>
                        </a:rPr>
                        <a:t>Certificado de apoderamientos de actuaciones telemáticas (Modelo C15)</a:t>
                      </a:r>
                    </a:p>
                  </a:txBody>
                  <a:tcPr marL="62362" marR="62362" marT="31181" marB="31181" anchor="ctr">
                    <a:lnL w="17859" cap="flat" cmpd="sng" algn="ctr">
                      <a:solidFill>
                        <a:srgbClr val="FFFFFF"/>
                      </a:solidFill>
                      <a:prstDash val="solid"/>
                      <a:round/>
                      <a:headEnd type="none" w="med" len="med"/>
                      <a:tailEnd type="none" w="med" len="med"/>
                    </a:lnL>
                    <a:lnR w="17859" cap="flat" cmpd="sng" algn="ctr">
                      <a:solidFill>
                        <a:srgbClr val="FFFFFF"/>
                      </a:solidFill>
                      <a:prstDash val="solid"/>
                      <a:round/>
                      <a:headEnd type="none" w="med" len="med"/>
                      <a:tailEnd type="none" w="med" len="med"/>
                    </a:lnR>
                    <a:lnT w="17859" cap="flat" cmpd="sng" algn="ctr">
                      <a:solidFill>
                        <a:srgbClr val="FFFFFF"/>
                      </a:solidFill>
                      <a:prstDash val="solid"/>
                      <a:round/>
                      <a:headEnd type="none" w="med" len="med"/>
                      <a:tailEnd type="none" w="med" len="med"/>
                    </a:lnT>
                    <a:lnB w="17859" cap="flat" cmpd="sng" algn="ctr">
                      <a:solidFill>
                        <a:srgbClr val="FFFFFF"/>
                      </a:solidFill>
                      <a:prstDash val="solid"/>
                      <a:round/>
                      <a:headEnd type="none" w="med" len="med"/>
                      <a:tailEnd type="none" w="med" len="med"/>
                    </a:lnB>
                    <a:solidFill>
                      <a:schemeClr val="accent1">
                        <a:lumMod val="40000"/>
                        <a:lumOff val="60000"/>
                      </a:schemeClr>
                    </a:solidFill>
                  </a:tcPr>
                </a:tc>
                <a:tc>
                  <a:txBody>
                    <a:bodyPr/>
                    <a:lstStyle/>
                    <a:p>
                      <a:pPr rtl="0" fontAlgn="base"/>
                      <a:r>
                        <a:rPr lang="es-ES" sz="700" b="0" i="0" dirty="0">
                          <a:solidFill>
                            <a:srgbClr val="000000"/>
                          </a:solidFill>
                          <a:effectLst/>
                          <a:latin typeface="Verdana" panose="020B0604030504040204" pitchFamily="34" charset="0"/>
                        </a:rPr>
                        <a:t>​</a:t>
                      </a:r>
                      <a:r>
                        <a:rPr lang="es-ES" sz="1400" b="0" i="0" u="none" strike="noStrike" kern="1200" dirty="0">
                          <a:solidFill>
                            <a:schemeClr val="tx1"/>
                          </a:solidFill>
                          <a:effectLst/>
                          <a:latin typeface="Riojana"/>
                          <a:ea typeface="+mn-ea"/>
                          <a:cs typeface="+mn-cs"/>
                        </a:rPr>
                        <a:t>Expide un certificado de apoderamientos de trámites y actuaciones telemáticas, tanto como perfil de apoderado como de poderdante. </a:t>
                      </a:r>
                    </a:p>
                    <a:p>
                      <a:pPr rtl="0" fontAlgn="base"/>
                      <a:r>
                        <a:rPr lang="es-ES" sz="1400" b="0" i="0" u="none" strike="noStrike" kern="1200" dirty="0">
                          <a:solidFill>
                            <a:schemeClr val="tx1"/>
                          </a:solidFill>
                          <a:effectLst/>
                          <a:latin typeface="Riojana"/>
                          <a:ea typeface="+mn-ea"/>
                          <a:cs typeface="+mn-cs"/>
                        </a:rPr>
                        <a:t>Ser o haber sido en algún momento  apoderado o poderdante de alguna persona física o entidad con personalidad jurídica</a:t>
                      </a:r>
                      <a:r>
                        <a:rPr lang="en-US" sz="1400" b="0" i="0" u="none" strike="noStrike" kern="1200" dirty="0">
                          <a:solidFill>
                            <a:schemeClr val="tx1"/>
                          </a:solidFill>
                          <a:effectLst/>
                          <a:latin typeface="Riojana"/>
                          <a:ea typeface="+mn-ea"/>
                          <a:cs typeface="+mn-cs"/>
                        </a:rPr>
                        <a:t>​</a:t>
                      </a:r>
                      <a:endParaRPr lang="es-ES" sz="1400" b="0" i="0" u="none" strike="noStrike" kern="1200" dirty="0">
                        <a:solidFill>
                          <a:schemeClr val="tx1"/>
                        </a:solidFill>
                        <a:effectLst/>
                        <a:latin typeface="Riojana"/>
                        <a:ea typeface="+mn-ea"/>
                        <a:cs typeface="+mn-cs"/>
                      </a:endParaRPr>
                    </a:p>
                  </a:txBody>
                  <a:tcPr marL="62362" marR="62362" marT="31181" marB="31181">
                    <a:lnL w="17859" cap="flat" cmpd="sng" algn="ctr">
                      <a:solidFill>
                        <a:srgbClr val="FFFFFF"/>
                      </a:solidFill>
                      <a:prstDash val="solid"/>
                      <a:round/>
                      <a:headEnd type="none" w="med" len="med"/>
                      <a:tailEnd type="none" w="med" len="med"/>
                    </a:lnL>
                    <a:lnR w="17859" cap="flat" cmpd="sng" algn="ctr">
                      <a:solidFill>
                        <a:srgbClr val="FFFFFF"/>
                      </a:solidFill>
                      <a:prstDash val="solid"/>
                      <a:round/>
                      <a:headEnd type="none" w="med" len="med"/>
                      <a:tailEnd type="none" w="med" len="med"/>
                    </a:lnR>
                    <a:lnT w="17859" cap="flat" cmpd="sng" algn="ctr">
                      <a:solidFill>
                        <a:srgbClr val="FFFFFF"/>
                      </a:solidFill>
                      <a:prstDash val="solid"/>
                      <a:round/>
                      <a:headEnd type="none" w="med" len="med"/>
                      <a:tailEnd type="none" w="med" len="med"/>
                    </a:lnT>
                    <a:lnB w="17859" cap="flat" cmpd="sng" algn="ctr">
                      <a:solidFill>
                        <a:srgbClr val="FFFFFF"/>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94006768"/>
                  </a:ext>
                </a:extLst>
              </a:tr>
              <a:tr h="637896">
                <a:tc>
                  <a:txBody>
                    <a:bodyPr/>
                    <a:lstStyle/>
                    <a:p>
                      <a:pPr algn="l" rtl="0" fontAlgn="auto"/>
                      <a:r>
                        <a:rPr lang="es-ES" sz="1400" b="1" i="0" dirty="0">
                          <a:solidFill>
                            <a:srgbClr val="000000"/>
                          </a:solidFill>
                          <a:effectLst/>
                          <a:latin typeface="Riojana"/>
                        </a:rPr>
                        <a:t>Certificado de ingresos (Modelo C01)​</a:t>
                      </a:r>
                      <a:endParaRPr lang="es-ES" sz="1400" b="1" i="0" u="none" strike="noStrike" kern="1200" dirty="0">
                        <a:solidFill>
                          <a:schemeClr val="tx1"/>
                        </a:solidFill>
                        <a:effectLst/>
                        <a:latin typeface="Riojana"/>
                        <a:ea typeface="+mn-ea"/>
                        <a:cs typeface="+mn-cs"/>
                      </a:endParaRPr>
                    </a:p>
                  </a:txBody>
                  <a:tcPr marL="62362" marR="62362" marT="31181" marB="31181" anchor="ctr">
                    <a:lnL w="17859" cap="flat" cmpd="sng" algn="ctr">
                      <a:solidFill>
                        <a:srgbClr val="FFFFFF"/>
                      </a:solidFill>
                      <a:prstDash val="solid"/>
                      <a:round/>
                      <a:headEnd type="none" w="med" len="med"/>
                      <a:tailEnd type="none" w="med" len="med"/>
                    </a:lnL>
                    <a:lnR w="17859" cap="flat" cmpd="sng" algn="ctr">
                      <a:solidFill>
                        <a:srgbClr val="FFFFFF"/>
                      </a:solidFill>
                      <a:prstDash val="solid"/>
                      <a:round/>
                      <a:headEnd type="none" w="med" len="med"/>
                      <a:tailEnd type="none" w="med" len="med"/>
                    </a:lnR>
                    <a:lnT w="17859" cap="flat" cmpd="sng" algn="ctr">
                      <a:solidFill>
                        <a:srgbClr val="FFFFFF"/>
                      </a:solidFill>
                      <a:prstDash val="solid"/>
                      <a:round/>
                      <a:headEnd type="none" w="med" len="med"/>
                      <a:tailEnd type="none" w="med" len="med"/>
                    </a:lnT>
                    <a:lnB w="17859"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l" rtl="0" fontAlgn="base"/>
                      <a:r>
                        <a:rPr lang="es-ES" sz="1400" b="0" i="0" u="none" strike="noStrike" kern="1200" dirty="0">
                          <a:solidFill>
                            <a:schemeClr val="tx1"/>
                          </a:solidFill>
                          <a:effectLst/>
                          <a:latin typeface="Riojana"/>
                          <a:ea typeface="+mn-ea"/>
                          <a:cs typeface="+mn-cs"/>
                        </a:rPr>
                        <a:t>Expide certificado de haber realizado el ingreso de un documento. </a:t>
                      </a:r>
                    </a:p>
                    <a:p>
                      <a:pPr algn="l" rtl="0" fontAlgn="base"/>
                      <a:r>
                        <a:rPr lang="es-ES" sz="1400" b="0" i="0" u="none" strike="noStrike" kern="1200" dirty="0">
                          <a:solidFill>
                            <a:schemeClr val="tx1"/>
                          </a:solidFill>
                          <a:effectLst/>
                          <a:latin typeface="Riojana"/>
                          <a:ea typeface="+mn-ea"/>
                          <a:cs typeface="+mn-cs"/>
                        </a:rPr>
                        <a:t>Ser titular/sujeto pasivo o actuar como representante del mismo​</a:t>
                      </a:r>
                    </a:p>
                  </a:txBody>
                  <a:tcPr marL="62362" marR="62362" marT="31181" marB="31181">
                    <a:lnL w="17859" cap="flat" cmpd="sng" algn="ctr">
                      <a:solidFill>
                        <a:srgbClr val="FFFFFF"/>
                      </a:solidFill>
                      <a:prstDash val="solid"/>
                      <a:round/>
                      <a:headEnd type="none" w="med" len="med"/>
                      <a:tailEnd type="none" w="med" len="med"/>
                    </a:lnL>
                    <a:lnR w="17859" cap="flat" cmpd="sng" algn="ctr">
                      <a:solidFill>
                        <a:srgbClr val="FFFFFF"/>
                      </a:solidFill>
                      <a:prstDash val="solid"/>
                      <a:round/>
                      <a:headEnd type="none" w="med" len="med"/>
                      <a:tailEnd type="none" w="med" len="med"/>
                    </a:lnR>
                    <a:lnT w="17859" cap="flat" cmpd="sng" algn="ctr">
                      <a:solidFill>
                        <a:srgbClr val="FFFFFF"/>
                      </a:solidFill>
                      <a:prstDash val="solid"/>
                      <a:round/>
                      <a:headEnd type="none" w="med" len="med"/>
                      <a:tailEnd type="none" w="med" len="med"/>
                    </a:lnT>
                    <a:lnB w="17859"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743605631"/>
                  </a:ext>
                </a:extLst>
              </a:tr>
              <a:tr h="773710">
                <a:tc>
                  <a:txBody>
                    <a:bodyPr/>
                    <a:lstStyle/>
                    <a:p>
                      <a:pPr algn="l" rtl="0" fontAlgn="auto"/>
                      <a:r>
                        <a:rPr lang="es-ES" sz="1400" b="1" i="0" u="none" strike="noStrike" kern="1200" dirty="0">
                          <a:solidFill>
                            <a:schemeClr val="tx1"/>
                          </a:solidFill>
                          <a:effectLst/>
                          <a:latin typeface="Riojana"/>
                          <a:ea typeface="+mn-ea"/>
                          <a:cs typeface="+mn-cs"/>
                        </a:rPr>
                        <a:t>Certificado de no ser deudor con la hacienda pública (Modelo C02)</a:t>
                      </a:r>
                    </a:p>
                  </a:txBody>
                  <a:tcPr marL="62362" marR="62362" marT="31181" marB="31181" anchor="ctr">
                    <a:lnL w="17859" cap="flat" cmpd="sng" algn="ctr">
                      <a:solidFill>
                        <a:srgbClr val="FFFFFF"/>
                      </a:solidFill>
                      <a:prstDash val="solid"/>
                      <a:round/>
                      <a:headEnd type="none" w="med" len="med"/>
                      <a:tailEnd type="none" w="med" len="med"/>
                    </a:lnL>
                    <a:lnR w="17859" cap="flat" cmpd="sng" algn="ctr">
                      <a:solidFill>
                        <a:srgbClr val="FFFFFF"/>
                      </a:solidFill>
                      <a:prstDash val="solid"/>
                      <a:round/>
                      <a:headEnd type="none" w="med" len="med"/>
                      <a:tailEnd type="none" w="med" len="med"/>
                    </a:lnR>
                    <a:lnT w="17859" cap="flat" cmpd="sng" algn="ctr">
                      <a:solidFill>
                        <a:srgbClr val="FFFFFF"/>
                      </a:solidFill>
                      <a:prstDash val="solid"/>
                      <a:round/>
                      <a:headEnd type="none" w="med" len="med"/>
                      <a:tailEnd type="none" w="med" len="med"/>
                    </a:lnT>
                    <a:lnB w="17859" cap="flat" cmpd="sng" algn="ctr">
                      <a:solidFill>
                        <a:srgbClr val="FFFFFF"/>
                      </a:solidFill>
                      <a:prstDash val="solid"/>
                      <a:round/>
                      <a:headEnd type="none" w="med" len="med"/>
                      <a:tailEnd type="none" w="med" len="med"/>
                    </a:lnB>
                    <a:solidFill>
                      <a:schemeClr val="accent1">
                        <a:lumMod val="40000"/>
                        <a:lumOff val="60000"/>
                      </a:schemeClr>
                    </a:solidFill>
                  </a:tcPr>
                </a:tc>
                <a:tc>
                  <a:txBody>
                    <a:bodyPr/>
                    <a:lstStyle/>
                    <a:p>
                      <a:pPr algn="l" rtl="0" fontAlgn="base"/>
                      <a:r>
                        <a:rPr lang="es-ES" sz="1400" b="0" i="0" u="none" strike="noStrike" kern="1200" dirty="0">
                          <a:solidFill>
                            <a:schemeClr val="tx1"/>
                          </a:solidFill>
                          <a:effectLst/>
                          <a:latin typeface="Riojana"/>
                          <a:ea typeface="+mn-ea"/>
                          <a:cs typeface="+mn-cs"/>
                        </a:rPr>
                        <a:t>Expide certificado de no ser deudor con la Hacienda </a:t>
                      </a:r>
                      <a:r>
                        <a:rPr lang="es-ES" sz="1400" b="0" i="0" u="none" strike="noStrike" kern="1200" dirty="0" smtClean="0">
                          <a:solidFill>
                            <a:schemeClr val="tx1"/>
                          </a:solidFill>
                          <a:effectLst/>
                          <a:latin typeface="Riojana"/>
                          <a:ea typeface="+mn-ea"/>
                          <a:cs typeface="+mn-cs"/>
                        </a:rPr>
                        <a:t>Pública. </a:t>
                      </a:r>
                      <a:r>
                        <a:rPr lang="es-ES" sz="1400" b="0" i="0" u="none" strike="noStrike" kern="1200" dirty="0">
                          <a:solidFill>
                            <a:schemeClr val="tx1"/>
                          </a:solidFill>
                          <a:effectLst/>
                          <a:latin typeface="Riojana"/>
                          <a:ea typeface="+mn-ea"/>
                          <a:cs typeface="+mn-cs"/>
                        </a:rPr>
                        <a:t>Existen dos modalidades: Contratación o concurso público y subvenciones.</a:t>
                      </a:r>
                    </a:p>
                    <a:p>
                      <a:pPr algn="l" rtl="0" fontAlgn="base"/>
                      <a:r>
                        <a:rPr lang="es-ES" sz="1400" b="0" i="0" u="none" strike="noStrike" kern="1200" dirty="0">
                          <a:solidFill>
                            <a:schemeClr val="tx1"/>
                          </a:solidFill>
                          <a:effectLst/>
                          <a:latin typeface="Riojana"/>
                          <a:ea typeface="+mn-ea"/>
                          <a:cs typeface="+mn-cs"/>
                        </a:rPr>
                        <a:t> Ser el propio interesado o representante del mismo.​</a:t>
                      </a:r>
                    </a:p>
                  </a:txBody>
                  <a:tcPr marL="62362" marR="62362" marT="31181" marB="31181">
                    <a:lnL w="17859" cap="flat" cmpd="sng" algn="ctr">
                      <a:solidFill>
                        <a:srgbClr val="FFFFFF"/>
                      </a:solidFill>
                      <a:prstDash val="solid"/>
                      <a:round/>
                      <a:headEnd type="none" w="med" len="med"/>
                      <a:tailEnd type="none" w="med" len="med"/>
                    </a:lnL>
                    <a:lnR w="17859" cap="flat" cmpd="sng" algn="ctr">
                      <a:solidFill>
                        <a:srgbClr val="FFFFFF"/>
                      </a:solidFill>
                      <a:prstDash val="solid"/>
                      <a:round/>
                      <a:headEnd type="none" w="med" len="med"/>
                      <a:tailEnd type="none" w="med" len="med"/>
                    </a:lnR>
                    <a:lnT w="17859" cap="flat" cmpd="sng" algn="ctr">
                      <a:solidFill>
                        <a:srgbClr val="FFFFFF"/>
                      </a:solidFill>
                      <a:prstDash val="solid"/>
                      <a:round/>
                      <a:headEnd type="none" w="med" len="med"/>
                      <a:tailEnd type="none" w="med" len="med"/>
                    </a:lnT>
                    <a:lnB w="17859" cap="flat" cmpd="sng" algn="ctr">
                      <a:solidFill>
                        <a:srgbClr val="FFFFFF"/>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900119208"/>
                  </a:ext>
                </a:extLst>
              </a:tr>
              <a:tr h="837676">
                <a:tc>
                  <a:txBody>
                    <a:bodyPr/>
                    <a:lstStyle/>
                    <a:p>
                      <a:pPr algn="l" rtl="0" fontAlgn="auto"/>
                      <a:r>
                        <a:rPr lang="es-ES" sz="1400" b="1" i="0" u="none" strike="noStrike" kern="1200" dirty="0">
                          <a:solidFill>
                            <a:schemeClr val="tx1"/>
                          </a:solidFill>
                          <a:effectLst/>
                          <a:latin typeface="Riojana"/>
                          <a:ea typeface="+mn-ea"/>
                          <a:cs typeface="+mn-cs"/>
                        </a:rPr>
                        <a:t>Informe de situación fiscal de una autorización de máquina  recreativa o de azar  (Modelo C13)​</a:t>
                      </a:r>
                    </a:p>
                  </a:txBody>
                  <a:tcPr marL="62362" marR="62362" marT="31181" marB="31181" anchor="ctr">
                    <a:lnL w="17859" cap="flat" cmpd="sng" algn="ctr">
                      <a:solidFill>
                        <a:srgbClr val="FFFFFF"/>
                      </a:solidFill>
                      <a:prstDash val="solid"/>
                      <a:round/>
                      <a:headEnd type="none" w="med" len="med"/>
                      <a:tailEnd type="none" w="med" len="med"/>
                    </a:lnL>
                    <a:lnR w="17859" cap="flat" cmpd="sng" algn="ctr">
                      <a:solidFill>
                        <a:srgbClr val="FFFFFF"/>
                      </a:solidFill>
                      <a:prstDash val="solid"/>
                      <a:round/>
                      <a:headEnd type="none" w="med" len="med"/>
                      <a:tailEnd type="none" w="med" len="med"/>
                    </a:lnR>
                    <a:lnT w="17859" cap="flat" cmpd="sng" algn="ctr">
                      <a:solidFill>
                        <a:srgbClr val="FFFFFF"/>
                      </a:solidFill>
                      <a:prstDash val="solid"/>
                      <a:round/>
                      <a:headEnd type="none" w="med" len="med"/>
                      <a:tailEnd type="none" w="med" len="med"/>
                    </a:lnT>
                    <a:lnB w="17859"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l" rtl="0" fontAlgn="base"/>
                      <a:r>
                        <a:rPr lang="es-ES" sz="1400" b="0" i="0" u="none" strike="noStrike" kern="1200" dirty="0">
                          <a:solidFill>
                            <a:schemeClr val="tx1"/>
                          </a:solidFill>
                          <a:effectLst/>
                          <a:latin typeface="Riojana"/>
                          <a:ea typeface="+mn-ea"/>
                          <a:cs typeface="+mn-cs"/>
                        </a:rPr>
                        <a:t>Expide informe de situación fiscal de por tasas de una autorización de explotación de máquina recreativa o de azar.  Ser representante de la empresa operadora consultada. ​</a:t>
                      </a:r>
                    </a:p>
                  </a:txBody>
                  <a:tcPr marL="62362" marR="62362" marT="31181" marB="31181">
                    <a:lnL w="17859" cap="flat" cmpd="sng" algn="ctr">
                      <a:solidFill>
                        <a:srgbClr val="FFFFFF"/>
                      </a:solidFill>
                      <a:prstDash val="solid"/>
                      <a:round/>
                      <a:headEnd type="none" w="med" len="med"/>
                      <a:tailEnd type="none" w="med" len="med"/>
                    </a:lnL>
                    <a:lnR w="17859" cap="flat" cmpd="sng" algn="ctr">
                      <a:solidFill>
                        <a:srgbClr val="FFFFFF"/>
                      </a:solidFill>
                      <a:prstDash val="solid"/>
                      <a:round/>
                      <a:headEnd type="none" w="med" len="med"/>
                      <a:tailEnd type="none" w="med" len="med"/>
                    </a:lnR>
                    <a:lnT w="17859" cap="flat" cmpd="sng" algn="ctr">
                      <a:solidFill>
                        <a:srgbClr val="FFFFFF"/>
                      </a:solidFill>
                      <a:prstDash val="solid"/>
                      <a:round/>
                      <a:headEnd type="none" w="med" len="med"/>
                      <a:tailEnd type="none" w="med" len="med"/>
                    </a:lnT>
                    <a:lnB w="17859"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085746437"/>
                  </a:ext>
                </a:extLst>
              </a:tr>
            </a:tbl>
          </a:graphicData>
        </a:graphic>
      </p:graphicFrame>
    </p:spTree>
    <p:extLst>
      <p:ext uri="{BB962C8B-B14F-4D97-AF65-F5344CB8AC3E}">
        <p14:creationId xmlns:p14="http://schemas.microsoft.com/office/powerpoint/2010/main" val="16167211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310055BF-7CF1-0DE8-BE59-EC3802FF0D7E}"/>
              </a:ext>
            </a:extLst>
          </p:cNvPr>
          <p:cNvSpPr txBox="1"/>
          <p:nvPr/>
        </p:nvSpPr>
        <p:spPr>
          <a:xfrm>
            <a:off x="576632" y="537074"/>
            <a:ext cx="2991525" cy="230832"/>
          </a:xfrm>
          <a:prstGeom prst="rect">
            <a:avLst/>
          </a:prstGeom>
          <a:noFill/>
        </p:spPr>
        <p:txBody>
          <a:bodyPr wrap="none" rtlCol="0">
            <a:spAutoFit/>
          </a:bodyPr>
          <a:lstStyle/>
          <a:p>
            <a:r>
              <a:rPr lang="es-ES" sz="900" b="1" dirty="0">
                <a:solidFill>
                  <a:srgbClr val="243746"/>
                </a:solidFill>
                <a:effectLst/>
                <a:latin typeface="Riojana" pitchFamily="2" charset="77"/>
              </a:rPr>
              <a:t> ©La Rioja</a:t>
            </a:r>
            <a:r>
              <a:rPr lang="es-ES" sz="900" dirty="0">
                <a:solidFill>
                  <a:srgbClr val="243746"/>
                </a:solidFill>
                <a:effectLst/>
                <a:latin typeface="Riojana" pitchFamily="2" charset="77"/>
              </a:rPr>
              <a:t>  |  Información y Asistencia a los Contribuyentes</a:t>
            </a:r>
          </a:p>
        </p:txBody>
      </p:sp>
      <p:pic>
        <p:nvPicPr>
          <p:cNvPr id="13" name="Imagen 12">
            <a:extLst>
              <a:ext uri="{FF2B5EF4-FFF2-40B4-BE49-F238E27FC236}">
                <a16:creationId xmlns:a16="http://schemas.microsoft.com/office/drawing/2014/main" id="{9B00F74E-D808-EF22-3738-30FCFD01B131}"/>
              </a:ext>
            </a:extLst>
          </p:cNvPr>
          <p:cNvPicPr>
            <a:picLocks noChangeAspect="1"/>
          </p:cNvPicPr>
          <p:nvPr/>
        </p:nvPicPr>
        <p:blipFill rotWithShape="1">
          <a:blip r:embed="rId3"/>
          <a:srcRect l="774" t="5709" r="924" b="-1"/>
          <a:stretch/>
        </p:blipFill>
        <p:spPr bwMode="auto">
          <a:xfrm>
            <a:off x="382385" y="6096951"/>
            <a:ext cx="4282375" cy="761049"/>
          </a:xfrm>
          <a:prstGeom prst="rect">
            <a:avLst/>
          </a:prstGeom>
          <a:solidFill>
            <a:srgbClr val="74BC1E"/>
          </a:solidFill>
          <a:ln>
            <a:noFill/>
          </a:ln>
          <a:extLst>
            <a:ext uri="{53640926-AAD7-44D8-BBD7-CCE9431645EC}">
              <a14:shadowObscured xmlns:a14="http://schemas.microsoft.com/office/drawing/2010/main"/>
            </a:ext>
          </a:extLst>
        </p:spPr>
      </p:pic>
      <p:pic>
        <p:nvPicPr>
          <p:cNvPr id="15" name="Imagen 14" descr="Logotipo&#10;&#10;Descripción generada automáticamente">
            <a:extLst>
              <a:ext uri="{FF2B5EF4-FFF2-40B4-BE49-F238E27FC236}">
                <a16:creationId xmlns:a16="http://schemas.microsoft.com/office/drawing/2014/main" id="{7DEA34F1-1989-CCCF-A3D9-AF082F052E98}"/>
              </a:ext>
            </a:extLst>
          </p:cNvPr>
          <p:cNvPicPr>
            <a:picLocks noChangeAspect="1"/>
          </p:cNvPicPr>
          <p:nvPr/>
        </p:nvPicPr>
        <p:blipFill>
          <a:blip r:embed="rId4"/>
          <a:stretch>
            <a:fillRect/>
          </a:stretch>
        </p:blipFill>
        <p:spPr>
          <a:xfrm>
            <a:off x="11037359" y="6280395"/>
            <a:ext cx="772256" cy="347637"/>
          </a:xfrm>
          <a:prstGeom prst="rect">
            <a:avLst/>
          </a:prstGeom>
        </p:spPr>
      </p:pic>
      <p:pic>
        <p:nvPicPr>
          <p:cNvPr id="16" name="Imagen 15">
            <a:extLst>
              <a:ext uri="{FF2B5EF4-FFF2-40B4-BE49-F238E27FC236}">
                <a16:creationId xmlns:a16="http://schemas.microsoft.com/office/drawing/2014/main" id="{3E72C59F-CAA3-D8C9-734C-C7DEB2341CD2}"/>
              </a:ext>
            </a:extLst>
          </p:cNvPr>
          <p:cNvPicPr>
            <a:picLocks noChangeAspect="1"/>
          </p:cNvPicPr>
          <p:nvPr/>
        </p:nvPicPr>
        <p:blipFill>
          <a:blip r:embed="rId5"/>
          <a:stretch>
            <a:fillRect/>
          </a:stretch>
        </p:blipFill>
        <p:spPr>
          <a:xfrm>
            <a:off x="10433826" y="5942918"/>
            <a:ext cx="1375789" cy="347637"/>
          </a:xfrm>
          <a:prstGeom prst="rect">
            <a:avLst/>
          </a:prstGeom>
        </p:spPr>
      </p:pic>
      <p:sp>
        <p:nvSpPr>
          <p:cNvPr id="18" name="TextBox 1">
            <a:extLst>
              <a:ext uri="{FF2B5EF4-FFF2-40B4-BE49-F238E27FC236}">
                <a16:creationId xmlns:a16="http://schemas.microsoft.com/office/drawing/2014/main" id="{AB17F3A3-4159-3899-8370-7D748F36A7D7}"/>
              </a:ext>
            </a:extLst>
          </p:cNvPr>
          <p:cNvSpPr txBox="1"/>
          <p:nvPr/>
        </p:nvSpPr>
        <p:spPr>
          <a:xfrm>
            <a:off x="713359" y="954293"/>
            <a:ext cx="8286262" cy="420756"/>
          </a:xfrm>
          <a:prstGeom prst="rect">
            <a:avLst/>
          </a:prstGeom>
          <a:noFill/>
        </p:spPr>
        <p:txBody>
          <a:bodyPr wrap="square" rtlCol="0">
            <a:spAutoFit/>
          </a:bodyPr>
          <a:lstStyle/>
          <a:p>
            <a:pPr>
              <a:lnSpc>
                <a:spcPts val="2500"/>
              </a:lnSpc>
            </a:pPr>
            <a:r>
              <a:rPr lang="es-ES" sz="2600" b="1" dirty="0">
                <a:solidFill>
                  <a:srgbClr val="243746"/>
                </a:solidFill>
                <a:latin typeface="Riojana SemiBold" pitchFamily="2" charset="77"/>
              </a:rPr>
              <a:t>Consultas y Certificados</a:t>
            </a:r>
          </a:p>
        </p:txBody>
      </p:sp>
      <p:sp>
        <p:nvSpPr>
          <p:cNvPr id="8" name="CuadroTexto 7">
            <a:extLst>
              <a:ext uri="{FF2B5EF4-FFF2-40B4-BE49-F238E27FC236}">
                <a16:creationId xmlns:a16="http://schemas.microsoft.com/office/drawing/2014/main" id="{4E0A47A2-E65F-A793-9BDF-AB3F59057402}"/>
              </a:ext>
            </a:extLst>
          </p:cNvPr>
          <p:cNvSpPr txBox="1"/>
          <p:nvPr/>
        </p:nvSpPr>
        <p:spPr>
          <a:xfrm>
            <a:off x="833186" y="1380219"/>
            <a:ext cx="9694446" cy="646331"/>
          </a:xfrm>
          <a:prstGeom prst="rect">
            <a:avLst/>
          </a:prstGeom>
          <a:noFill/>
        </p:spPr>
        <p:txBody>
          <a:bodyPr wrap="square">
            <a:spAutoFit/>
          </a:bodyPr>
          <a:lstStyle/>
          <a:p>
            <a:pPr marL="342900" indent="-342900">
              <a:buFont typeface="+mj-lt"/>
              <a:buAutoNum type="arabicPeriod" startAt="2"/>
            </a:pPr>
            <a:r>
              <a:rPr lang="es-ES" dirty="0">
                <a:latin typeface="Riojana"/>
              </a:rPr>
              <a:t>Obtención de Certificados</a:t>
            </a:r>
          </a:p>
          <a:p>
            <a:endParaRPr lang="es-ES" dirty="0"/>
          </a:p>
        </p:txBody>
      </p:sp>
      <p:graphicFrame>
        <p:nvGraphicFramePr>
          <p:cNvPr id="2" name="Tabla 1">
            <a:extLst>
              <a:ext uri="{FF2B5EF4-FFF2-40B4-BE49-F238E27FC236}">
                <a16:creationId xmlns:a16="http://schemas.microsoft.com/office/drawing/2014/main" id="{BB750026-8C59-7253-C217-37D9EA65E4B8}"/>
              </a:ext>
            </a:extLst>
          </p:cNvPr>
          <p:cNvGraphicFramePr>
            <a:graphicFrameLocks noGrp="1"/>
          </p:cNvGraphicFramePr>
          <p:nvPr>
            <p:extLst>
              <p:ext uri="{D42A27DB-BD31-4B8C-83A1-F6EECF244321}">
                <p14:modId xmlns:p14="http://schemas.microsoft.com/office/powerpoint/2010/main" val="1433971947"/>
              </p:ext>
            </p:extLst>
          </p:nvPr>
        </p:nvGraphicFramePr>
        <p:xfrm>
          <a:off x="1336379" y="1875538"/>
          <a:ext cx="9925179" cy="1265327"/>
        </p:xfrm>
        <a:graphic>
          <a:graphicData uri="http://schemas.openxmlformats.org/drawingml/2006/table">
            <a:tbl>
              <a:tblPr/>
              <a:tblGrid>
                <a:gridCol w="3134418">
                  <a:extLst>
                    <a:ext uri="{9D8B030D-6E8A-4147-A177-3AD203B41FA5}">
                      <a16:colId xmlns:a16="http://schemas.microsoft.com/office/drawing/2014/main" val="1771133943"/>
                    </a:ext>
                  </a:extLst>
                </a:gridCol>
                <a:gridCol w="6790761">
                  <a:extLst>
                    <a:ext uri="{9D8B030D-6E8A-4147-A177-3AD203B41FA5}">
                      <a16:colId xmlns:a16="http://schemas.microsoft.com/office/drawing/2014/main" val="1745567456"/>
                    </a:ext>
                  </a:extLst>
                </a:gridCol>
              </a:tblGrid>
              <a:tr h="256611">
                <a:tc>
                  <a:txBody>
                    <a:bodyPr/>
                    <a:lstStyle/>
                    <a:p>
                      <a:pPr algn="ctr" rtl="0" fontAlgn="base"/>
                      <a:r>
                        <a:rPr lang="es-ES" sz="1100" b="1" i="0" dirty="0">
                          <a:solidFill>
                            <a:srgbClr val="FFFFFF"/>
                          </a:solidFill>
                          <a:effectLst/>
                          <a:latin typeface="Verdana" panose="020B0604030504040204" pitchFamily="34" charset="0"/>
                        </a:rPr>
                        <a:t>Servicio​</a:t>
                      </a:r>
                      <a:endParaRPr lang="es-ES" sz="1200" b="1" i="0" dirty="0">
                        <a:solidFill>
                          <a:srgbClr val="FFFFFF"/>
                        </a:solidFill>
                        <a:effectLst/>
                      </a:endParaRPr>
                    </a:p>
                  </a:txBody>
                  <a:tcPr marL="62362" marR="62362" marT="31181" marB="31181" anchor="ctr">
                    <a:lnL w="17859" cap="flat" cmpd="sng" algn="ctr">
                      <a:solidFill>
                        <a:srgbClr val="FFFFFF"/>
                      </a:solidFill>
                      <a:prstDash val="solid"/>
                      <a:round/>
                      <a:headEnd type="none" w="med" len="med"/>
                      <a:tailEnd type="none" w="med" len="med"/>
                    </a:lnL>
                    <a:lnR w="17859" cap="flat" cmpd="sng" algn="ctr">
                      <a:solidFill>
                        <a:srgbClr val="FFFFFF"/>
                      </a:solidFill>
                      <a:prstDash val="solid"/>
                      <a:round/>
                      <a:headEnd type="none" w="med" len="med"/>
                      <a:tailEnd type="none" w="med" len="med"/>
                    </a:lnR>
                    <a:lnT w="17859" cap="flat" cmpd="sng" algn="ctr">
                      <a:solidFill>
                        <a:srgbClr val="FFFFFF"/>
                      </a:solidFill>
                      <a:prstDash val="solid"/>
                      <a:round/>
                      <a:headEnd type="none" w="med" len="med"/>
                      <a:tailEnd type="none" w="med" len="med"/>
                    </a:lnT>
                    <a:lnB w="17859" cap="flat" cmpd="sng" algn="ctr">
                      <a:solidFill>
                        <a:srgbClr val="FFFFFF"/>
                      </a:solidFill>
                      <a:prstDash val="solid"/>
                      <a:round/>
                      <a:headEnd type="none" w="med" len="med"/>
                      <a:tailEnd type="none" w="med" len="med"/>
                    </a:lnB>
                    <a:solidFill>
                      <a:srgbClr val="243746"/>
                    </a:solidFill>
                  </a:tcPr>
                </a:tc>
                <a:tc>
                  <a:txBody>
                    <a:bodyPr/>
                    <a:lstStyle/>
                    <a:p>
                      <a:pPr algn="ctr" rtl="0" fontAlgn="base"/>
                      <a:r>
                        <a:rPr lang="es-ES" sz="1100" b="1" i="0" dirty="0">
                          <a:solidFill>
                            <a:srgbClr val="FFFFFF"/>
                          </a:solidFill>
                          <a:effectLst/>
                          <a:latin typeface="Verdana" panose="020B0604030504040204" pitchFamily="34" charset="0"/>
                        </a:rPr>
                        <a:t>Funcionalidad y acceso al servicio​</a:t>
                      </a:r>
                      <a:endParaRPr lang="es-ES" sz="1200" b="1" i="0" dirty="0">
                        <a:solidFill>
                          <a:srgbClr val="FFFFFF"/>
                        </a:solidFill>
                        <a:effectLst/>
                      </a:endParaRPr>
                    </a:p>
                  </a:txBody>
                  <a:tcPr marL="62362" marR="62362" marT="31181" marB="31181">
                    <a:lnL w="17859" cap="flat" cmpd="sng" algn="ctr">
                      <a:solidFill>
                        <a:srgbClr val="FFFFFF"/>
                      </a:solidFill>
                      <a:prstDash val="solid"/>
                      <a:round/>
                      <a:headEnd type="none" w="med" len="med"/>
                      <a:tailEnd type="none" w="med" len="med"/>
                    </a:lnL>
                    <a:lnR w="17859" cap="flat" cmpd="sng" algn="ctr">
                      <a:solidFill>
                        <a:srgbClr val="FFFFFF"/>
                      </a:solidFill>
                      <a:prstDash val="solid"/>
                      <a:round/>
                      <a:headEnd type="none" w="med" len="med"/>
                      <a:tailEnd type="none" w="med" len="med"/>
                    </a:lnR>
                    <a:lnT w="17859" cap="flat" cmpd="sng" algn="ctr">
                      <a:solidFill>
                        <a:srgbClr val="FFFFFF"/>
                      </a:solidFill>
                      <a:prstDash val="solid"/>
                      <a:round/>
                      <a:headEnd type="none" w="med" len="med"/>
                      <a:tailEnd type="none" w="med" len="med"/>
                    </a:lnT>
                    <a:lnB w="17859" cap="flat" cmpd="sng" algn="ctr">
                      <a:solidFill>
                        <a:srgbClr val="FFFFFF"/>
                      </a:solidFill>
                      <a:prstDash val="solid"/>
                      <a:round/>
                      <a:headEnd type="none" w="med" len="med"/>
                      <a:tailEnd type="none" w="med" len="med"/>
                    </a:lnB>
                    <a:solidFill>
                      <a:srgbClr val="243746"/>
                    </a:solidFill>
                  </a:tcPr>
                </a:tc>
                <a:extLst>
                  <a:ext uri="{0D108BD9-81ED-4DB2-BD59-A6C34878D82A}">
                    <a16:rowId xmlns:a16="http://schemas.microsoft.com/office/drawing/2014/main" val="3563495585"/>
                  </a:ext>
                </a:extLst>
              </a:tr>
              <a:tr h="1008716">
                <a:tc>
                  <a:txBody>
                    <a:bodyPr/>
                    <a:lstStyle/>
                    <a:p>
                      <a:pPr rtl="0" fontAlgn="base"/>
                      <a:r>
                        <a:rPr lang="es-ES" sz="1400" b="1" i="0" kern="1200" dirty="0">
                          <a:solidFill>
                            <a:srgbClr val="000000"/>
                          </a:solidFill>
                          <a:effectLst/>
                          <a:latin typeface="Riojana"/>
                          <a:ea typeface="+mn-ea"/>
                          <a:cs typeface="+mn-cs"/>
                        </a:rPr>
                        <a:t>Diligencia certificada de presentación (Modelo C10)​</a:t>
                      </a:r>
                    </a:p>
                  </a:txBody>
                  <a:tcPr marL="62362" marR="62362" marT="31181" marB="31181" anchor="ctr">
                    <a:lnL w="17859" cap="flat" cmpd="sng" algn="ctr">
                      <a:solidFill>
                        <a:srgbClr val="FFFFFF"/>
                      </a:solidFill>
                      <a:prstDash val="solid"/>
                      <a:round/>
                      <a:headEnd type="none" w="med" len="med"/>
                      <a:tailEnd type="none" w="med" len="med"/>
                    </a:lnL>
                    <a:lnR w="17859" cap="flat" cmpd="sng" algn="ctr">
                      <a:solidFill>
                        <a:srgbClr val="FFFFFF"/>
                      </a:solidFill>
                      <a:prstDash val="solid"/>
                      <a:round/>
                      <a:headEnd type="none" w="med" len="med"/>
                      <a:tailEnd type="none" w="med" len="med"/>
                    </a:lnR>
                    <a:lnT w="17859" cap="flat" cmpd="sng" algn="ctr">
                      <a:solidFill>
                        <a:srgbClr val="FFFFFF"/>
                      </a:solidFill>
                      <a:prstDash val="solid"/>
                      <a:round/>
                      <a:headEnd type="none" w="med" len="med"/>
                      <a:tailEnd type="none" w="med" len="med"/>
                    </a:lnT>
                    <a:lnB w="17859" cap="flat" cmpd="sng" algn="ctr">
                      <a:solidFill>
                        <a:srgbClr val="FFFFFF"/>
                      </a:solidFill>
                      <a:prstDash val="solid"/>
                      <a:round/>
                      <a:headEnd type="none" w="med" len="med"/>
                      <a:tailEnd type="none" w="med" len="med"/>
                    </a:lnB>
                    <a:solidFill>
                      <a:schemeClr val="accent1">
                        <a:lumMod val="40000"/>
                        <a:lumOff val="60000"/>
                      </a:schemeClr>
                    </a:solidFill>
                  </a:tcPr>
                </a:tc>
                <a:tc>
                  <a:txBody>
                    <a:bodyPr/>
                    <a:lstStyle/>
                    <a:p>
                      <a:pPr rtl="0" fontAlgn="base"/>
                      <a:r>
                        <a:rPr lang="es-ES" sz="700" b="0" i="0" dirty="0">
                          <a:solidFill>
                            <a:srgbClr val="000000"/>
                          </a:solidFill>
                          <a:effectLst/>
                          <a:latin typeface="Verdana" panose="020B0604030504040204" pitchFamily="34" charset="0"/>
                        </a:rPr>
                        <a:t>​</a:t>
                      </a:r>
                      <a:r>
                        <a:rPr lang="es-ES" sz="1400" b="0" i="0" u="none" strike="noStrike" kern="1200" dirty="0">
                          <a:solidFill>
                            <a:schemeClr val="tx1"/>
                          </a:solidFill>
                          <a:effectLst/>
                          <a:latin typeface="Riojana"/>
                          <a:ea typeface="+mn-ea"/>
                          <a:cs typeface="+mn-cs"/>
                        </a:rPr>
                        <a:t>Expide certificado de haber sido presentada telemáticamente la autoliquidación modelo 600 y la copia electrónica de la escritura del protocolo en el que figuran los hechos imponibles declarados. </a:t>
                      </a:r>
                    </a:p>
                    <a:p>
                      <a:pPr rtl="0" fontAlgn="base"/>
                      <a:r>
                        <a:rPr lang="es-ES" sz="1400" b="0" i="0" u="none" strike="noStrike" kern="1200" dirty="0">
                          <a:solidFill>
                            <a:schemeClr val="tx1"/>
                          </a:solidFill>
                          <a:effectLst/>
                          <a:latin typeface="Riojana"/>
                          <a:ea typeface="+mn-ea"/>
                          <a:cs typeface="+mn-cs"/>
                        </a:rPr>
                        <a:t>Ser titular/sujeto pasivo o actuar como representante del mismo.​</a:t>
                      </a:r>
                    </a:p>
                  </a:txBody>
                  <a:tcPr marL="62362" marR="62362" marT="31181" marB="31181">
                    <a:lnL w="17859" cap="flat" cmpd="sng" algn="ctr">
                      <a:solidFill>
                        <a:srgbClr val="FFFFFF"/>
                      </a:solidFill>
                      <a:prstDash val="solid"/>
                      <a:round/>
                      <a:headEnd type="none" w="med" len="med"/>
                      <a:tailEnd type="none" w="med" len="med"/>
                    </a:lnL>
                    <a:lnR w="17859" cap="flat" cmpd="sng" algn="ctr">
                      <a:solidFill>
                        <a:srgbClr val="FFFFFF"/>
                      </a:solidFill>
                      <a:prstDash val="solid"/>
                      <a:round/>
                      <a:headEnd type="none" w="med" len="med"/>
                      <a:tailEnd type="none" w="med" len="med"/>
                    </a:lnR>
                    <a:lnT w="17859" cap="flat" cmpd="sng" algn="ctr">
                      <a:solidFill>
                        <a:srgbClr val="FFFFFF"/>
                      </a:solidFill>
                      <a:prstDash val="solid"/>
                      <a:round/>
                      <a:headEnd type="none" w="med" len="med"/>
                      <a:tailEnd type="none" w="med" len="med"/>
                    </a:lnT>
                    <a:lnB w="17859" cap="flat" cmpd="sng" algn="ctr">
                      <a:solidFill>
                        <a:srgbClr val="FFFFFF"/>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94006768"/>
                  </a:ext>
                </a:extLst>
              </a:tr>
            </a:tbl>
          </a:graphicData>
        </a:graphic>
      </p:graphicFrame>
    </p:spTree>
    <p:extLst>
      <p:ext uri="{BB962C8B-B14F-4D97-AF65-F5344CB8AC3E}">
        <p14:creationId xmlns:p14="http://schemas.microsoft.com/office/powerpoint/2010/main" val="206348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310055BF-7CF1-0DE8-BE59-EC3802FF0D7E}"/>
              </a:ext>
            </a:extLst>
          </p:cNvPr>
          <p:cNvSpPr txBox="1"/>
          <p:nvPr/>
        </p:nvSpPr>
        <p:spPr>
          <a:xfrm>
            <a:off x="576632" y="537074"/>
            <a:ext cx="2991525" cy="230832"/>
          </a:xfrm>
          <a:prstGeom prst="rect">
            <a:avLst/>
          </a:prstGeom>
          <a:noFill/>
        </p:spPr>
        <p:txBody>
          <a:bodyPr wrap="none" rtlCol="0">
            <a:spAutoFit/>
          </a:bodyPr>
          <a:lstStyle/>
          <a:p>
            <a:r>
              <a:rPr lang="es-ES" sz="900" b="1" dirty="0">
                <a:solidFill>
                  <a:srgbClr val="243746"/>
                </a:solidFill>
                <a:effectLst/>
                <a:latin typeface="Riojana" pitchFamily="2" charset="77"/>
              </a:rPr>
              <a:t> ©La Rioja</a:t>
            </a:r>
            <a:r>
              <a:rPr lang="es-ES" sz="900" dirty="0">
                <a:solidFill>
                  <a:srgbClr val="243746"/>
                </a:solidFill>
                <a:effectLst/>
                <a:latin typeface="Riojana" pitchFamily="2" charset="77"/>
              </a:rPr>
              <a:t>  |  Información y Asistencia a los Contribuyentes</a:t>
            </a:r>
          </a:p>
        </p:txBody>
      </p:sp>
      <p:pic>
        <p:nvPicPr>
          <p:cNvPr id="13" name="Imagen 12">
            <a:extLst>
              <a:ext uri="{FF2B5EF4-FFF2-40B4-BE49-F238E27FC236}">
                <a16:creationId xmlns:a16="http://schemas.microsoft.com/office/drawing/2014/main" id="{9B00F74E-D808-EF22-3738-30FCFD01B131}"/>
              </a:ext>
            </a:extLst>
          </p:cNvPr>
          <p:cNvPicPr>
            <a:picLocks noChangeAspect="1"/>
          </p:cNvPicPr>
          <p:nvPr/>
        </p:nvPicPr>
        <p:blipFill rotWithShape="1">
          <a:blip r:embed="rId3"/>
          <a:srcRect l="774" t="5709" r="924" b="-1"/>
          <a:stretch/>
        </p:blipFill>
        <p:spPr bwMode="auto">
          <a:xfrm>
            <a:off x="382385" y="6096951"/>
            <a:ext cx="4282375" cy="761049"/>
          </a:xfrm>
          <a:prstGeom prst="rect">
            <a:avLst/>
          </a:prstGeom>
          <a:solidFill>
            <a:srgbClr val="74BC1E"/>
          </a:solidFill>
          <a:ln>
            <a:noFill/>
          </a:ln>
          <a:extLst>
            <a:ext uri="{53640926-AAD7-44D8-BBD7-CCE9431645EC}">
              <a14:shadowObscured xmlns:a14="http://schemas.microsoft.com/office/drawing/2010/main"/>
            </a:ext>
          </a:extLst>
        </p:spPr>
      </p:pic>
      <p:pic>
        <p:nvPicPr>
          <p:cNvPr id="15" name="Imagen 14" descr="Logotipo&#10;&#10;Descripción generada automáticamente">
            <a:extLst>
              <a:ext uri="{FF2B5EF4-FFF2-40B4-BE49-F238E27FC236}">
                <a16:creationId xmlns:a16="http://schemas.microsoft.com/office/drawing/2014/main" id="{7DEA34F1-1989-CCCF-A3D9-AF082F052E98}"/>
              </a:ext>
            </a:extLst>
          </p:cNvPr>
          <p:cNvPicPr>
            <a:picLocks noChangeAspect="1"/>
          </p:cNvPicPr>
          <p:nvPr/>
        </p:nvPicPr>
        <p:blipFill>
          <a:blip r:embed="rId4"/>
          <a:stretch>
            <a:fillRect/>
          </a:stretch>
        </p:blipFill>
        <p:spPr>
          <a:xfrm>
            <a:off x="11037359" y="6280395"/>
            <a:ext cx="772256" cy="347637"/>
          </a:xfrm>
          <a:prstGeom prst="rect">
            <a:avLst/>
          </a:prstGeom>
        </p:spPr>
      </p:pic>
      <p:pic>
        <p:nvPicPr>
          <p:cNvPr id="16" name="Imagen 15">
            <a:extLst>
              <a:ext uri="{FF2B5EF4-FFF2-40B4-BE49-F238E27FC236}">
                <a16:creationId xmlns:a16="http://schemas.microsoft.com/office/drawing/2014/main" id="{3E72C59F-CAA3-D8C9-734C-C7DEB2341CD2}"/>
              </a:ext>
            </a:extLst>
          </p:cNvPr>
          <p:cNvPicPr>
            <a:picLocks noChangeAspect="1"/>
          </p:cNvPicPr>
          <p:nvPr/>
        </p:nvPicPr>
        <p:blipFill>
          <a:blip r:embed="rId5"/>
          <a:stretch>
            <a:fillRect/>
          </a:stretch>
        </p:blipFill>
        <p:spPr>
          <a:xfrm>
            <a:off x="10433826" y="5942918"/>
            <a:ext cx="1375789" cy="347637"/>
          </a:xfrm>
          <a:prstGeom prst="rect">
            <a:avLst/>
          </a:prstGeom>
        </p:spPr>
      </p:pic>
      <p:sp>
        <p:nvSpPr>
          <p:cNvPr id="18" name="TextBox 1">
            <a:extLst>
              <a:ext uri="{FF2B5EF4-FFF2-40B4-BE49-F238E27FC236}">
                <a16:creationId xmlns:a16="http://schemas.microsoft.com/office/drawing/2014/main" id="{AB17F3A3-4159-3899-8370-7D748F36A7D7}"/>
              </a:ext>
            </a:extLst>
          </p:cNvPr>
          <p:cNvSpPr txBox="1"/>
          <p:nvPr/>
        </p:nvSpPr>
        <p:spPr>
          <a:xfrm>
            <a:off x="713359" y="954293"/>
            <a:ext cx="5772064" cy="420756"/>
          </a:xfrm>
          <a:prstGeom prst="rect">
            <a:avLst/>
          </a:prstGeom>
          <a:noFill/>
        </p:spPr>
        <p:txBody>
          <a:bodyPr wrap="square" rtlCol="0">
            <a:spAutoFit/>
          </a:bodyPr>
          <a:lstStyle/>
          <a:p>
            <a:pPr>
              <a:lnSpc>
                <a:spcPts val="2500"/>
              </a:lnSpc>
            </a:pPr>
            <a:r>
              <a:rPr lang="es-ES" sz="2600" b="1" dirty="0">
                <a:solidFill>
                  <a:srgbClr val="243746"/>
                </a:solidFill>
                <a:latin typeface="Riojana SemiBold" pitchFamily="2" charset="77"/>
              </a:rPr>
              <a:t>Confección Telemática</a:t>
            </a:r>
            <a:endParaRPr lang="en-AR" sz="2600" b="1" dirty="0">
              <a:solidFill>
                <a:srgbClr val="243746"/>
              </a:solidFill>
              <a:latin typeface="Riojana SemiBold" pitchFamily="2" charset="77"/>
            </a:endParaRPr>
          </a:p>
        </p:txBody>
      </p:sp>
      <p:sp>
        <p:nvSpPr>
          <p:cNvPr id="44" name="CuadroTexto 43">
            <a:extLst>
              <a:ext uri="{FF2B5EF4-FFF2-40B4-BE49-F238E27FC236}">
                <a16:creationId xmlns:a16="http://schemas.microsoft.com/office/drawing/2014/main" id="{2758A368-3FFB-03F9-9C5A-8D9CF9BA1D51}"/>
              </a:ext>
            </a:extLst>
          </p:cNvPr>
          <p:cNvSpPr txBox="1"/>
          <p:nvPr/>
        </p:nvSpPr>
        <p:spPr>
          <a:xfrm>
            <a:off x="994609" y="1561436"/>
            <a:ext cx="10815005" cy="4662815"/>
          </a:xfrm>
          <a:prstGeom prst="rect">
            <a:avLst/>
          </a:prstGeom>
          <a:noFill/>
        </p:spPr>
        <p:txBody>
          <a:bodyPr wrap="square">
            <a:spAutoFit/>
          </a:bodyPr>
          <a:lstStyle/>
          <a:p>
            <a:pPr marL="285750" indent="-285750">
              <a:buFont typeface="Wingdings" panose="05000000000000000000" pitchFamily="2" charset="2"/>
              <a:buChar char="Ø"/>
            </a:pPr>
            <a:r>
              <a:rPr lang="es-ES" dirty="0"/>
              <a:t>Modelos disponibles en la OV para confección on-line.</a:t>
            </a:r>
          </a:p>
          <a:p>
            <a:pPr marL="742950" lvl="1" indent="-285750">
              <a:lnSpc>
                <a:spcPct val="150000"/>
              </a:lnSpc>
              <a:buFont typeface="Arial" panose="020B0604020202020204" pitchFamily="34" charset="0"/>
              <a:buChar char="•"/>
            </a:pPr>
            <a:r>
              <a:rPr lang="es-ES" b="1" dirty="0"/>
              <a:t>Transmisiones  Patrimoniales y Actos Jurídicos Documentados</a:t>
            </a:r>
          </a:p>
          <a:p>
            <a:pPr marL="1200150" lvl="2" indent="-285750">
              <a:buFont typeface="Wingdings" panose="05000000000000000000" pitchFamily="2" charset="2"/>
              <a:buChar char="ü"/>
            </a:pPr>
            <a:r>
              <a:rPr lang="es-ES" dirty="0"/>
              <a:t>Impuesto sobre transmisiones patrimoniales y actos jurídicos documentados (modelo 600)</a:t>
            </a:r>
          </a:p>
          <a:p>
            <a:pPr marL="1200150" lvl="2" indent="-285750">
              <a:buFont typeface="Wingdings" panose="05000000000000000000" pitchFamily="2" charset="2"/>
              <a:buChar char="ü"/>
            </a:pPr>
            <a:r>
              <a:rPr lang="es-ES" dirty="0"/>
              <a:t>Adquisiciones continuadas de bienes muebles (modelo 603)</a:t>
            </a:r>
          </a:p>
          <a:p>
            <a:pPr marL="1200150" lvl="2" indent="-285750">
              <a:buFont typeface="Wingdings" panose="05000000000000000000" pitchFamily="2" charset="2"/>
              <a:buChar char="ü"/>
            </a:pPr>
            <a:r>
              <a:rPr lang="es-ES" dirty="0"/>
              <a:t>Pago en metálico del impuesto que grava los documentos negociados por entidades colaboradoras (modelo 610)</a:t>
            </a:r>
          </a:p>
          <a:p>
            <a:pPr marL="1200150" lvl="2" indent="-285750">
              <a:buFont typeface="Wingdings" panose="05000000000000000000" pitchFamily="2" charset="2"/>
              <a:buChar char="ü"/>
            </a:pPr>
            <a:r>
              <a:rPr lang="es-ES" dirty="0"/>
              <a:t>Pago en metálico del impuesto que grava la emisión de documentos que llevan aparejada acción cambiaria o sean endosables a la orden (modelo 615)</a:t>
            </a:r>
          </a:p>
          <a:p>
            <a:pPr marL="1200150" lvl="2" indent="-285750">
              <a:buFont typeface="Wingdings" panose="05000000000000000000" pitchFamily="2" charset="2"/>
              <a:buChar char="ü"/>
            </a:pPr>
            <a:r>
              <a:rPr lang="es-ES" dirty="0"/>
              <a:t>Compra venta de determinados medios de transporte usados entre particulares (modelo 620)</a:t>
            </a:r>
          </a:p>
          <a:p>
            <a:pPr marL="1200150" lvl="2" indent="-285750">
              <a:buFont typeface="Wingdings" panose="05000000000000000000" pitchFamily="2" charset="2"/>
              <a:buChar char="ü"/>
            </a:pPr>
            <a:r>
              <a:rPr lang="es-ES" dirty="0"/>
              <a:t>Justificación exención transmisión de determinados medios de transportes (modelo J20)</a:t>
            </a:r>
          </a:p>
          <a:p>
            <a:pPr marL="1200150" lvl="2" indent="-285750">
              <a:buFont typeface="Wingdings" panose="05000000000000000000" pitchFamily="2" charset="2"/>
              <a:buChar char="ü"/>
            </a:pPr>
            <a:r>
              <a:rPr lang="es-ES" dirty="0"/>
              <a:t>Letras de cambio(modelo 630)</a:t>
            </a:r>
          </a:p>
          <a:p>
            <a:pPr marL="742950" lvl="1" indent="-285750">
              <a:buFont typeface="Arial" panose="020B0604020202020204" pitchFamily="34" charset="0"/>
              <a:buChar char="•"/>
            </a:pPr>
            <a:r>
              <a:rPr lang="es-ES" b="1" dirty="0"/>
              <a:t>Sucesiones y Donaciones</a:t>
            </a:r>
          </a:p>
          <a:p>
            <a:pPr marL="1200150" lvl="2" indent="-285750">
              <a:buFont typeface="Wingdings" panose="05000000000000000000" pitchFamily="2" charset="2"/>
              <a:buChar char="ü"/>
            </a:pPr>
            <a:r>
              <a:rPr lang="es-ES" dirty="0"/>
              <a:t>Impuesto sobre Sucesiones (modelo 660 y modelo 650)</a:t>
            </a:r>
          </a:p>
          <a:p>
            <a:pPr marL="1200150" lvl="2" indent="-285750">
              <a:buFont typeface="Wingdings" panose="05000000000000000000" pitchFamily="2" charset="2"/>
              <a:buChar char="ü"/>
            </a:pPr>
            <a:r>
              <a:rPr lang="es-ES" dirty="0"/>
              <a:t>Impuesto sobre Donaciones (modelo 651)</a:t>
            </a:r>
          </a:p>
          <a:p>
            <a:pPr marL="742950" lvl="1" indent="-285750">
              <a:buFont typeface="Arial" panose="020B0604020202020204" pitchFamily="34" charset="0"/>
              <a:buChar char="•"/>
            </a:pPr>
            <a:endParaRPr lang="es-ES" b="1" dirty="0"/>
          </a:p>
          <a:p>
            <a:pPr marL="1200150" lvl="2" indent="-285750">
              <a:buFont typeface="Wingdings" panose="05000000000000000000" pitchFamily="2" charset="2"/>
              <a:buChar char="ü"/>
            </a:pPr>
            <a:endParaRPr lang="es-ES" dirty="0"/>
          </a:p>
        </p:txBody>
      </p:sp>
    </p:spTree>
    <p:extLst>
      <p:ext uri="{BB962C8B-B14F-4D97-AF65-F5344CB8AC3E}">
        <p14:creationId xmlns:p14="http://schemas.microsoft.com/office/powerpoint/2010/main" val="3397913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310055BF-7CF1-0DE8-BE59-EC3802FF0D7E}"/>
              </a:ext>
            </a:extLst>
          </p:cNvPr>
          <p:cNvSpPr txBox="1"/>
          <p:nvPr/>
        </p:nvSpPr>
        <p:spPr>
          <a:xfrm>
            <a:off x="576632" y="537074"/>
            <a:ext cx="2991525" cy="230832"/>
          </a:xfrm>
          <a:prstGeom prst="rect">
            <a:avLst/>
          </a:prstGeom>
          <a:noFill/>
        </p:spPr>
        <p:txBody>
          <a:bodyPr wrap="none" rtlCol="0">
            <a:spAutoFit/>
          </a:bodyPr>
          <a:lstStyle/>
          <a:p>
            <a:r>
              <a:rPr lang="es-ES" sz="900" b="1" dirty="0">
                <a:solidFill>
                  <a:srgbClr val="243746"/>
                </a:solidFill>
                <a:effectLst/>
                <a:latin typeface="Riojana" pitchFamily="2" charset="77"/>
              </a:rPr>
              <a:t> ©La Rioja</a:t>
            </a:r>
            <a:r>
              <a:rPr lang="es-ES" sz="900" dirty="0">
                <a:solidFill>
                  <a:srgbClr val="243746"/>
                </a:solidFill>
                <a:effectLst/>
                <a:latin typeface="Riojana" pitchFamily="2" charset="77"/>
              </a:rPr>
              <a:t>  |  Información y Asistencia a los Contribuyentes</a:t>
            </a:r>
          </a:p>
        </p:txBody>
      </p:sp>
      <p:pic>
        <p:nvPicPr>
          <p:cNvPr id="13" name="Imagen 12">
            <a:extLst>
              <a:ext uri="{FF2B5EF4-FFF2-40B4-BE49-F238E27FC236}">
                <a16:creationId xmlns:a16="http://schemas.microsoft.com/office/drawing/2014/main" id="{9B00F74E-D808-EF22-3738-30FCFD01B131}"/>
              </a:ext>
            </a:extLst>
          </p:cNvPr>
          <p:cNvPicPr>
            <a:picLocks noChangeAspect="1"/>
          </p:cNvPicPr>
          <p:nvPr/>
        </p:nvPicPr>
        <p:blipFill rotWithShape="1">
          <a:blip r:embed="rId3"/>
          <a:srcRect l="774" t="5709" r="924" b="-1"/>
          <a:stretch/>
        </p:blipFill>
        <p:spPr bwMode="auto">
          <a:xfrm>
            <a:off x="382385" y="6096951"/>
            <a:ext cx="4282375" cy="761049"/>
          </a:xfrm>
          <a:prstGeom prst="rect">
            <a:avLst/>
          </a:prstGeom>
          <a:solidFill>
            <a:srgbClr val="74BC1E"/>
          </a:solidFill>
          <a:ln>
            <a:noFill/>
          </a:ln>
          <a:extLst>
            <a:ext uri="{53640926-AAD7-44D8-BBD7-CCE9431645EC}">
              <a14:shadowObscured xmlns:a14="http://schemas.microsoft.com/office/drawing/2010/main"/>
            </a:ext>
          </a:extLst>
        </p:spPr>
      </p:pic>
      <p:pic>
        <p:nvPicPr>
          <p:cNvPr id="15" name="Imagen 14" descr="Logotipo&#10;&#10;Descripción generada automáticamente">
            <a:extLst>
              <a:ext uri="{FF2B5EF4-FFF2-40B4-BE49-F238E27FC236}">
                <a16:creationId xmlns:a16="http://schemas.microsoft.com/office/drawing/2014/main" id="{7DEA34F1-1989-CCCF-A3D9-AF082F052E98}"/>
              </a:ext>
            </a:extLst>
          </p:cNvPr>
          <p:cNvPicPr>
            <a:picLocks noChangeAspect="1"/>
          </p:cNvPicPr>
          <p:nvPr/>
        </p:nvPicPr>
        <p:blipFill>
          <a:blip r:embed="rId4"/>
          <a:stretch>
            <a:fillRect/>
          </a:stretch>
        </p:blipFill>
        <p:spPr>
          <a:xfrm>
            <a:off x="11037359" y="6280395"/>
            <a:ext cx="772256" cy="347637"/>
          </a:xfrm>
          <a:prstGeom prst="rect">
            <a:avLst/>
          </a:prstGeom>
        </p:spPr>
      </p:pic>
      <p:pic>
        <p:nvPicPr>
          <p:cNvPr id="16" name="Imagen 15">
            <a:extLst>
              <a:ext uri="{FF2B5EF4-FFF2-40B4-BE49-F238E27FC236}">
                <a16:creationId xmlns:a16="http://schemas.microsoft.com/office/drawing/2014/main" id="{3E72C59F-CAA3-D8C9-734C-C7DEB2341CD2}"/>
              </a:ext>
            </a:extLst>
          </p:cNvPr>
          <p:cNvPicPr>
            <a:picLocks noChangeAspect="1"/>
          </p:cNvPicPr>
          <p:nvPr/>
        </p:nvPicPr>
        <p:blipFill>
          <a:blip r:embed="rId5"/>
          <a:stretch>
            <a:fillRect/>
          </a:stretch>
        </p:blipFill>
        <p:spPr>
          <a:xfrm>
            <a:off x="10433826" y="5942918"/>
            <a:ext cx="1375789" cy="347637"/>
          </a:xfrm>
          <a:prstGeom prst="rect">
            <a:avLst/>
          </a:prstGeom>
        </p:spPr>
      </p:pic>
      <p:sp>
        <p:nvSpPr>
          <p:cNvPr id="18" name="TextBox 1">
            <a:extLst>
              <a:ext uri="{FF2B5EF4-FFF2-40B4-BE49-F238E27FC236}">
                <a16:creationId xmlns:a16="http://schemas.microsoft.com/office/drawing/2014/main" id="{AB17F3A3-4159-3899-8370-7D748F36A7D7}"/>
              </a:ext>
            </a:extLst>
          </p:cNvPr>
          <p:cNvSpPr txBox="1"/>
          <p:nvPr/>
        </p:nvSpPr>
        <p:spPr>
          <a:xfrm>
            <a:off x="713359" y="954293"/>
            <a:ext cx="5772064" cy="420756"/>
          </a:xfrm>
          <a:prstGeom prst="rect">
            <a:avLst/>
          </a:prstGeom>
          <a:noFill/>
        </p:spPr>
        <p:txBody>
          <a:bodyPr wrap="square" rtlCol="0">
            <a:spAutoFit/>
          </a:bodyPr>
          <a:lstStyle/>
          <a:p>
            <a:pPr>
              <a:lnSpc>
                <a:spcPts val="2500"/>
              </a:lnSpc>
            </a:pPr>
            <a:r>
              <a:rPr lang="es-ES" sz="2600" b="1" dirty="0">
                <a:solidFill>
                  <a:srgbClr val="243746"/>
                </a:solidFill>
                <a:latin typeface="Riojana SemiBold" pitchFamily="2" charset="77"/>
              </a:rPr>
              <a:t>Confección Telemática</a:t>
            </a:r>
            <a:endParaRPr lang="en-AR" sz="2600" b="1" dirty="0">
              <a:solidFill>
                <a:srgbClr val="243746"/>
              </a:solidFill>
              <a:latin typeface="Riojana SemiBold" pitchFamily="2" charset="77"/>
            </a:endParaRPr>
          </a:p>
        </p:txBody>
      </p:sp>
      <p:sp>
        <p:nvSpPr>
          <p:cNvPr id="44" name="CuadroTexto 43">
            <a:extLst>
              <a:ext uri="{FF2B5EF4-FFF2-40B4-BE49-F238E27FC236}">
                <a16:creationId xmlns:a16="http://schemas.microsoft.com/office/drawing/2014/main" id="{2758A368-3FFB-03F9-9C5A-8D9CF9BA1D51}"/>
              </a:ext>
            </a:extLst>
          </p:cNvPr>
          <p:cNvSpPr txBox="1"/>
          <p:nvPr/>
        </p:nvSpPr>
        <p:spPr>
          <a:xfrm>
            <a:off x="994609" y="1249864"/>
            <a:ext cx="10815005" cy="4801314"/>
          </a:xfrm>
          <a:prstGeom prst="rect">
            <a:avLst/>
          </a:prstGeom>
          <a:noFill/>
        </p:spPr>
        <p:txBody>
          <a:bodyPr wrap="square">
            <a:spAutoFit/>
          </a:bodyPr>
          <a:lstStyle/>
          <a:p>
            <a:pPr marL="285750" indent="-285750">
              <a:lnSpc>
                <a:spcPct val="150000"/>
              </a:lnSpc>
              <a:buFont typeface="Wingdings" panose="05000000000000000000" pitchFamily="2" charset="2"/>
              <a:buChar char="Ø"/>
            </a:pPr>
            <a:r>
              <a:rPr lang="es-ES" dirty="0"/>
              <a:t>Modelos disponibles en la OV para confección on-line.</a:t>
            </a:r>
          </a:p>
          <a:p>
            <a:pPr marL="742950" lvl="1" indent="-285750">
              <a:lnSpc>
                <a:spcPct val="150000"/>
              </a:lnSpc>
              <a:buFont typeface="Arial" panose="020B0604020202020204" pitchFamily="34" charset="0"/>
              <a:buChar char="•"/>
            </a:pPr>
            <a:r>
              <a:rPr lang="es-ES" b="1" i="0" u="none" strike="noStrike" dirty="0">
                <a:solidFill>
                  <a:srgbClr val="000000"/>
                </a:solidFill>
                <a:effectLst/>
                <a:latin typeface="Riojana-Regular"/>
              </a:rPr>
              <a:t>Tributos sobre el juego</a:t>
            </a:r>
            <a:endParaRPr lang="es-ES" dirty="0"/>
          </a:p>
          <a:p>
            <a:pPr marL="1200150" lvl="2" indent="-285750">
              <a:buFont typeface="Wingdings" panose="05000000000000000000" pitchFamily="2" charset="2"/>
              <a:buChar char="ü"/>
            </a:pPr>
            <a:r>
              <a:rPr lang="es-ES" dirty="0"/>
              <a:t>Rifas, Tómbolas, Apuestas y Combinaciones aleatorias (modelo040)</a:t>
            </a:r>
          </a:p>
          <a:p>
            <a:pPr marL="1200150" lvl="2" indent="-285750">
              <a:buFont typeface="Wingdings" panose="05000000000000000000" pitchFamily="2" charset="2"/>
              <a:buChar char="ü"/>
            </a:pPr>
            <a:r>
              <a:rPr lang="es-ES" dirty="0"/>
              <a:t>Salas de Bingo (modelo043)</a:t>
            </a:r>
          </a:p>
          <a:p>
            <a:pPr marL="1200150" lvl="2" indent="-285750">
              <a:buFont typeface="Wingdings" panose="05000000000000000000" pitchFamily="2" charset="2"/>
              <a:buChar char="ü"/>
            </a:pPr>
            <a:r>
              <a:rPr lang="es-ES" dirty="0"/>
              <a:t>Casinos de juego (modelo044)</a:t>
            </a:r>
          </a:p>
          <a:p>
            <a:pPr marL="1200150" lvl="2" indent="-285750">
              <a:buFont typeface="Wingdings" panose="05000000000000000000" pitchFamily="2" charset="2"/>
              <a:buChar char="ü"/>
            </a:pPr>
            <a:r>
              <a:rPr lang="es-ES" dirty="0"/>
              <a:t>Autoliquidación máquinas recreativas (013)</a:t>
            </a:r>
          </a:p>
          <a:p>
            <a:pPr marL="742950" lvl="1" indent="-285750">
              <a:buFont typeface="Arial" panose="020B0604020202020204" pitchFamily="34" charset="0"/>
              <a:buChar char="•"/>
            </a:pPr>
            <a:r>
              <a:rPr lang="es-ES" b="1" i="0" u="none" strike="noStrike" dirty="0">
                <a:solidFill>
                  <a:srgbClr val="000000"/>
                </a:solidFill>
                <a:effectLst/>
                <a:latin typeface="Riojana-Regular"/>
              </a:rPr>
              <a:t>Canon de saneamiento</a:t>
            </a:r>
          </a:p>
          <a:p>
            <a:pPr marL="1200150" lvl="2" indent="-285750">
              <a:buFont typeface="Wingdings" panose="05000000000000000000" pitchFamily="2" charset="2"/>
              <a:buChar char="ü"/>
            </a:pPr>
            <a:r>
              <a:rPr lang="es-ES" i="0" u="none" strike="noStrike" dirty="0">
                <a:solidFill>
                  <a:srgbClr val="000000"/>
                </a:solidFill>
                <a:effectLst/>
                <a:latin typeface="Riojana-Regular"/>
              </a:rPr>
              <a:t>Sustitutos (modelo400)</a:t>
            </a:r>
          </a:p>
          <a:p>
            <a:pPr marL="1200150" lvl="2" indent="-285750">
              <a:buFont typeface="Wingdings" panose="05000000000000000000" pitchFamily="2" charset="2"/>
              <a:buChar char="ü"/>
            </a:pPr>
            <a:r>
              <a:rPr lang="es-ES" i="0" u="none" strike="noStrike" dirty="0">
                <a:solidFill>
                  <a:srgbClr val="000000"/>
                </a:solidFill>
                <a:effectLst/>
                <a:latin typeface="Riojana-Regular"/>
              </a:rPr>
              <a:t>Usuarios no domésticos (modelo401)</a:t>
            </a:r>
          </a:p>
          <a:p>
            <a:pPr marL="1200150" lvl="2" indent="-285750">
              <a:buFont typeface="Wingdings" panose="05000000000000000000" pitchFamily="2" charset="2"/>
              <a:buChar char="ü"/>
            </a:pPr>
            <a:r>
              <a:rPr lang="es-ES" i="0" u="none" strike="noStrike" dirty="0">
                <a:solidFill>
                  <a:srgbClr val="000000"/>
                </a:solidFill>
                <a:effectLst/>
                <a:latin typeface="Riojana-Regular"/>
              </a:rPr>
              <a:t>Usuarios domésticos o asimilados (modelo402)</a:t>
            </a:r>
          </a:p>
          <a:p>
            <a:pPr marL="742950" lvl="1" indent="-285750">
              <a:buFont typeface="Arial" panose="020B0604020202020204" pitchFamily="34" charset="0"/>
              <a:buChar char="•"/>
            </a:pPr>
            <a:r>
              <a:rPr lang="es-ES" b="1" i="0" u="none" strike="noStrike" dirty="0">
                <a:solidFill>
                  <a:srgbClr val="000000"/>
                </a:solidFill>
                <a:effectLst/>
                <a:latin typeface="Riojana-Regular"/>
              </a:rPr>
              <a:t>Impuesto sobre el impacto visual</a:t>
            </a:r>
            <a:endParaRPr lang="es-ES" i="0" u="none" strike="noStrike" dirty="0">
              <a:solidFill>
                <a:srgbClr val="000000"/>
              </a:solidFill>
              <a:effectLst/>
              <a:latin typeface="Riojana-Regular"/>
            </a:endParaRPr>
          </a:p>
          <a:p>
            <a:pPr marL="1200150" lvl="2" indent="-285750">
              <a:buFont typeface="Wingdings" panose="05000000000000000000" pitchFamily="2" charset="2"/>
              <a:buChar char="ü"/>
            </a:pPr>
            <a:r>
              <a:rPr lang="es-ES" i="0" u="none" strike="noStrike" dirty="0">
                <a:solidFill>
                  <a:srgbClr val="000000"/>
                </a:solidFill>
                <a:effectLst/>
                <a:latin typeface="Riojana-Regular"/>
              </a:rPr>
              <a:t>Impuesto sobre el impacto visual producido por los elementos de suministro de energía eléctrica y elementos fijos de redes de comunicaciones telefónicas o telemáticas (modelo 420)</a:t>
            </a:r>
          </a:p>
          <a:p>
            <a:pPr marL="742950" lvl="1" indent="-285750">
              <a:buFont typeface="Arial" panose="020B0604020202020204" pitchFamily="34" charset="0"/>
              <a:buChar char="•"/>
            </a:pPr>
            <a:r>
              <a:rPr lang="es-ES" b="1" i="0" u="none" strike="noStrike" dirty="0">
                <a:solidFill>
                  <a:srgbClr val="000000"/>
                </a:solidFill>
                <a:effectLst/>
                <a:latin typeface="Riojana-Regular"/>
              </a:rPr>
              <a:t>Tasas y precios Públicos </a:t>
            </a:r>
            <a:r>
              <a:rPr lang="es-ES" i="0" u="none" strike="noStrike" dirty="0">
                <a:solidFill>
                  <a:srgbClr val="000000"/>
                </a:solidFill>
                <a:effectLst/>
                <a:latin typeface="Riojana-Regular"/>
              </a:rPr>
              <a:t>(modelo046)</a:t>
            </a:r>
          </a:p>
          <a:p>
            <a:pPr marL="742950" lvl="1" indent="-285750">
              <a:buFont typeface="Arial" panose="020B0604020202020204" pitchFamily="34" charset="0"/>
              <a:buChar char="•"/>
            </a:pPr>
            <a:r>
              <a:rPr lang="es-ES" b="1" i="0" u="none" strike="noStrike" dirty="0">
                <a:solidFill>
                  <a:srgbClr val="000000"/>
                </a:solidFill>
                <a:effectLst/>
                <a:latin typeface="Riojana-Regular"/>
              </a:rPr>
              <a:t>Ingresos extrapresupuestarios </a:t>
            </a:r>
            <a:r>
              <a:rPr lang="es-ES" i="0" u="none" strike="noStrike" dirty="0">
                <a:solidFill>
                  <a:srgbClr val="000000"/>
                </a:solidFill>
                <a:effectLst/>
                <a:latin typeface="Riojana-Regular"/>
              </a:rPr>
              <a:t>(modelo095)</a:t>
            </a:r>
          </a:p>
          <a:p>
            <a:pPr marL="1200150" lvl="2" indent="-285750">
              <a:buFont typeface="Wingdings" panose="05000000000000000000" pitchFamily="2" charset="2"/>
              <a:buChar char="ü"/>
            </a:pPr>
            <a:endParaRPr lang="es-ES" dirty="0"/>
          </a:p>
        </p:txBody>
      </p:sp>
    </p:spTree>
    <p:extLst>
      <p:ext uri="{BB962C8B-B14F-4D97-AF65-F5344CB8AC3E}">
        <p14:creationId xmlns:p14="http://schemas.microsoft.com/office/powerpoint/2010/main" val="2872130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310055BF-7CF1-0DE8-BE59-EC3802FF0D7E}"/>
              </a:ext>
            </a:extLst>
          </p:cNvPr>
          <p:cNvSpPr txBox="1"/>
          <p:nvPr/>
        </p:nvSpPr>
        <p:spPr>
          <a:xfrm>
            <a:off x="576632" y="537074"/>
            <a:ext cx="2991525" cy="230832"/>
          </a:xfrm>
          <a:prstGeom prst="rect">
            <a:avLst/>
          </a:prstGeom>
          <a:noFill/>
        </p:spPr>
        <p:txBody>
          <a:bodyPr wrap="none" rtlCol="0">
            <a:spAutoFit/>
          </a:bodyPr>
          <a:lstStyle/>
          <a:p>
            <a:r>
              <a:rPr lang="es-ES" sz="900" b="1" dirty="0">
                <a:solidFill>
                  <a:srgbClr val="243746"/>
                </a:solidFill>
                <a:effectLst/>
                <a:latin typeface="Riojana" pitchFamily="2" charset="77"/>
              </a:rPr>
              <a:t> ©La Rioja</a:t>
            </a:r>
            <a:r>
              <a:rPr lang="es-ES" sz="900" dirty="0">
                <a:solidFill>
                  <a:srgbClr val="243746"/>
                </a:solidFill>
                <a:effectLst/>
                <a:latin typeface="Riojana" pitchFamily="2" charset="77"/>
              </a:rPr>
              <a:t>  |  Información y Asistencia a los Contribuyentes</a:t>
            </a:r>
          </a:p>
        </p:txBody>
      </p:sp>
      <p:pic>
        <p:nvPicPr>
          <p:cNvPr id="13" name="Imagen 12">
            <a:extLst>
              <a:ext uri="{FF2B5EF4-FFF2-40B4-BE49-F238E27FC236}">
                <a16:creationId xmlns:a16="http://schemas.microsoft.com/office/drawing/2014/main" id="{9B00F74E-D808-EF22-3738-30FCFD01B131}"/>
              </a:ext>
            </a:extLst>
          </p:cNvPr>
          <p:cNvPicPr>
            <a:picLocks noChangeAspect="1"/>
          </p:cNvPicPr>
          <p:nvPr/>
        </p:nvPicPr>
        <p:blipFill rotWithShape="1">
          <a:blip r:embed="rId3"/>
          <a:srcRect l="774" t="5709" r="924" b="-1"/>
          <a:stretch/>
        </p:blipFill>
        <p:spPr bwMode="auto">
          <a:xfrm>
            <a:off x="382385" y="6096951"/>
            <a:ext cx="4282375" cy="761049"/>
          </a:xfrm>
          <a:prstGeom prst="rect">
            <a:avLst/>
          </a:prstGeom>
          <a:solidFill>
            <a:srgbClr val="74BC1E"/>
          </a:solidFill>
          <a:ln>
            <a:noFill/>
          </a:ln>
          <a:extLst>
            <a:ext uri="{53640926-AAD7-44D8-BBD7-CCE9431645EC}">
              <a14:shadowObscured xmlns:a14="http://schemas.microsoft.com/office/drawing/2010/main"/>
            </a:ext>
          </a:extLst>
        </p:spPr>
      </p:pic>
      <p:pic>
        <p:nvPicPr>
          <p:cNvPr id="15" name="Imagen 14" descr="Logotipo&#10;&#10;Descripción generada automáticamente">
            <a:extLst>
              <a:ext uri="{FF2B5EF4-FFF2-40B4-BE49-F238E27FC236}">
                <a16:creationId xmlns:a16="http://schemas.microsoft.com/office/drawing/2014/main" id="{7DEA34F1-1989-CCCF-A3D9-AF082F052E98}"/>
              </a:ext>
            </a:extLst>
          </p:cNvPr>
          <p:cNvPicPr>
            <a:picLocks noChangeAspect="1"/>
          </p:cNvPicPr>
          <p:nvPr/>
        </p:nvPicPr>
        <p:blipFill>
          <a:blip r:embed="rId4"/>
          <a:stretch>
            <a:fillRect/>
          </a:stretch>
        </p:blipFill>
        <p:spPr>
          <a:xfrm>
            <a:off x="11037359" y="6280395"/>
            <a:ext cx="772256" cy="347637"/>
          </a:xfrm>
          <a:prstGeom prst="rect">
            <a:avLst/>
          </a:prstGeom>
        </p:spPr>
      </p:pic>
      <p:pic>
        <p:nvPicPr>
          <p:cNvPr id="16" name="Imagen 15">
            <a:extLst>
              <a:ext uri="{FF2B5EF4-FFF2-40B4-BE49-F238E27FC236}">
                <a16:creationId xmlns:a16="http://schemas.microsoft.com/office/drawing/2014/main" id="{3E72C59F-CAA3-D8C9-734C-C7DEB2341CD2}"/>
              </a:ext>
            </a:extLst>
          </p:cNvPr>
          <p:cNvPicPr>
            <a:picLocks noChangeAspect="1"/>
          </p:cNvPicPr>
          <p:nvPr/>
        </p:nvPicPr>
        <p:blipFill>
          <a:blip r:embed="rId5"/>
          <a:stretch>
            <a:fillRect/>
          </a:stretch>
        </p:blipFill>
        <p:spPr>
          <a:xfrm>
            <a:off x="10433826" y="5942918"/>
            <a:ext cx="1375789" cy="347637"/>
          </a:xfrm>
          <a:prstGeom prst="rect">
            <a:avLst/>
          </a:prstGeom>
        </p:spPr>
      </p:pic>
      <p:sp>
        <p:nvSpPr>
          <p:cNvPr id="18" name="TextBox 1">
            <a:extLst>
              <a:ext uri="{FF2B5EF4-FFF2-40B4-BE49-F238E27FC236}">
                <a16:creationId xmlns:a16="http://schemas.microsoft.com/office/drawing/2014/main" id="{AB17F3A3-4159-3899-8370-7D748F36A7D7}"/>
              </a:ext>
            </a:extLst>
          </p:cNvPr>
          <p:cNvSpPr txBox="1"/>
          <p:nvPr/>
        </p:nvSpPr>
        <p:spPr>
          <a:xfrm>
            <a:off x="713359" y="954293"/>
            <a:ext cx="5772064" cy="420756"/>
          </a:xfrm>
          <a:prstGeom prst="rect">
            <a:avLst/>
          </a:prstGeom>
          <a:noFill/>
        </p:spPr>
        <p:txBody>
          <a:bodyPr wrap="square" rtlCol="0">
            <a:spAutoFit/>
          </a:bodyPr>
          <a:lstStyle/>
          <a:p>
            <a:pPr>
              <a:lnSpc>
                <a:spcPts val="2500"/>
              </a:lnSpc>
            </a:pPr>
            <a:r>
              <a:rPr lang="es-ES" sz="2600" b="1" dirty="0">
                <a:solidFill>
                  <a:srgbClr val="243746"/>
                </a:solidFill>
                <a:latin typeface="Riojana SemiBold" pitchFamily="2" charset="77"/>
              </a:rPr>
              <a:t>Confección Telemática</a:t>
            </a:r>
            <a:endParaRPr lang="en-AR" sz="2600" b="1" dirty="0">
              <a:solidFill>
                <a:srgbClr val="243746"/>
              </a:solidFill>
              <a:latin typeface="Riojana SemiBold" pitchFamily="2" charset="77"/>
            </a:endParaRPr>
          </a:p>
        </p:txBody>
      </p:sp>
      <p:sp>
        <p:nvSpPr>
          <p:cNvPr id="44" name="CuadroTexto 43">
            <a:extLst>
              <a:ext uri="{FF2B5EF4-FFF2-40B4-BE49-F238E27FC236}">
                <a16:creationId xmlns:a16="http://schemas.microsoft.com/office/drawing/2014/main" id="{2758A368-3FFB-03F9-9C5A-8D9CF9BA1D51}"/>
              </a:ext>
            </a:extLst>
          </p:cNvPr>
          <p:cNvSpPr txBox="1"/>
          <p:nvPr/>
        </p:nvSpPr>
        <p:spPr>
          <a:xfrm>
            <a:off x="994609" y="1577478"/>
            <a:ext cx="10815005" cy="3693319"/>
          </a:xfrm>
          <a:prstGeom prst="rect">
            <a:avLst/>
          </a:prstGeom>
          <a:noFill/>
        </p:spPr>
        <p:txBody>
          <a:bodyPr wrap="square">
            <a:spAutoFit/>
          </a:bodyPr>
          <a:lstStyle/>
          <a:p>
            <a:pPr marL="285750" indent="-285750">
              <a:lnSpc>
                <a:spcPct val="150000"/>
              </a:lnSpc>
              <a:buFont typeface="Wingdings" panose="05000000000000000000" pitchFamily="2" charset="2"/>
              <a:buChar char="Ø"/>
            </a:pPr>
            <a:r>
              <a:rPr lang="es-ES" dirty="0"/>
              <a:t>Modelos disponibles en la OV para confección on-line.</a:t>
            </a:r>
          </a:p>
          <a:p>
            <a:pPr marL="742950" lvl="1" indent="-285750">
              <a:lnSpc>
                <a:spcPct val="150000"/>
              </a:lnSpc>
              <a:buFont typeface="Arial" panose="020B0604020202020204" pitchFamily="34" charset="0"/>
              <a:buChar char="•"/>
            </a:pPr>
            <a:r>
              <a:rPr lang="es-ES" b="1" i="0" u="none" strike="noStrike" dirty="0">
                <a:solidFill>
                  <a:srgbClr val="000000"/>
                </a:solidFill>
                <a:effectLst/>
                <a:latin typeface="Riojana-Regular"/>
              </a:rPr>
              <a:t>Solicitudes</a:t>
            </a:r>
            <a:endParaRPr lang="es-ES" dirty="0"/>
          </a:p>
          <a:p>
            <a:pPr marL="1200150" lvl="2" indent="-285750">
              <a:buFont typeface="Wingdings" panose="05000000000000000000" pitchFamily="2" charset="2"/>
              <a:buChar char="ü"/>
            </a:pPr>
            <a:r>
              <a:rPr lang="es-ES" dirty="0"/>
              <a:t>Devolución de ingresos indebidos (modelo 255)</a:t>
            </a:r>
          </a:p>
          <a:p>
            <a:pPr marL="1200150" lvl="2" indent="-285750">
              <a:buFont typeface="Wingdings" panose="05000000000000000000" pitchFamily="2" charset="2"/>
              <a:buChar char="ü"/>
            </a:pPr>
            <a:r>
              <a:rPr lang="es-ES" dirty="0"/>
              <a:t>Solicitud genérica (modelo 264)</a:t>
            </a:r>
          </a:p>
          <a:p>
            <a:pPr marL="1200150" lvl="2" indent="-285750">
              <a:buFont typeface="Wingdings" panose="05000000000000000000" pitchFamily="2" charset="2"/>
              <a:buChar char="ü"/>
            </a:pPr>
            <a:r>
              <a:rPr lang="es-ES" dirty="0"/>
              <a:t>Aplazamiento del pago de deudas de más de 50.000 euros (modelo 270)</a:t>
            </a:r>
          </a:p>
          <a:p>
            <a:pPr marL="1200150" lvl="2" indent="-285750">
              <a:buFont typeface="Wingdings" panose="05000000000000000000" pitchFamily="2" charset="2"/>
              <a:buChar char="ü"/>
            </a:pPr>
            <a:r>
              <a:rPr lang="es-ES" dirty="0"/>
              <a:t>Aplazamiento del pago de deudas de hasta 50.000 euros (modelo 271)</a:t>
            </a:r>
          </a:p>
          <a:p>
            <a:pPr marL="1200150" lvl="2" indent="-285750">
              <a:buFont typeface="Wingdings" panose="05000000000000000000" pitchFamily="2" charset="2"/>
              <a:buChar char="ü"/>
            </a:pPr>
            <a:r>
              <a:rPr lang="es-ES" dirty="0"/>
              <a:t>Apoderamientos mediante comparecencia (modelo 230)</a:t>
            </a:r>
          </a:p>
          <a:p>
            <a:pPr marL="1200150" lvl="2" indent="-285750">
              <a:buFont typeface="Wingdings" panose="05000000000000000000" pitchFamily="2" charset="2"/>
              <a:buChar char="ü"/>
            </a:pPr>
            <a:r>
              <a:rPr lang="es-ES" dirty="0"/>
              <a:t>Apoderamientos por vía telemática (modelo 231)</a:t>
            </a:r>
          </a:p>
          <a:p>
            <a:pPr marL="1200150" lvl="2" indent="-285750">
              <a:buFont typeface="Wingdings" panose="05000000000000000000" pitchFamily="2" charset="2"/>
              <a:buChar char="ü"/>
            </a:pPr>
            <a:r>
              <a:rPr lang="es-ES" dirty="0"/>
              <a:t>Revocación mediante comparecencia (modelo 232)</a:t>
            </a:r>
          </a:p>
          <a:p>
            <a:pPr marL="1200150" lvl="2" indent="-285750">
              <a:buFont typeface="Wingdings" panose="05000000000000000000" pitchFamily="2" charset="2"/>
              <a:buChar char="ü"/>
            </a:pPr>
            <a:r>
              <a:rPr lang="es-ES" dirty="0"/>
              <a:t>Revocación por vía telemática (modelo 233)</a:t>
            </a:r>
          </a:p>
          <a:p>
            <a:pPr marL="1200150" lvl="2" indent="-285750">
              <a:buFont typeface="Wingdings" panose="05000000000000000000" pitchFamily="2" charset="2"/>
              <a:buChar char="ü"/>
            </a:pPr>
            <a:r>
              <a:rPr lang="es-ES" dirty="0"/>
              <a:t>Cambio de medio de notificación (modelo NOT)</a:t>
            </a:r>
          </a:p>
          <a:p>
            <a:pPr marL="1200150" lvl="2" indent="-285750">
              <a:buFont typeface="Wingdings" panose="05000000000000000000" pitchFamily="2" charset="2"/>
              <a:buChar char="ü"/>
            </a:pPr>
            <a:r>
              <a:rPr lang="es-ES" dirty="0"/>
              <a:t>Solicitud de prórroga de presentación del Impuesto de Sucesiones (modelo 659)</a:t>
            </a:r>
          </a:p>
        </p:txBody>
      </p:sp>
    </p:spTree>
    <p:extLst>
      <p:ext uri="{BB962C8B-B14F-4D97-AF65-F5344CB8AC3E}">
        <p14:creationId xmlns:p14="http://schemas.microsoft.com/office/powerpoint/2010/main" val="4044687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310055BF-7CF1-0DE8-BE59-EC3802FF0D7E}"/>
              </a:ext>
            </a:extLst>
          </p:cNvPr>
          <p:cNvSpPr txBox="1"/>
          <p:nvPr/>
        </p:nvSpPr>
        <p:spPr>
          <a:xfrm>
            <a:off x="576632" y="537074"/>
            <a:ext cx="2991525" cy="230832"/>
          </a:xfrm>
          <a:prstGeom prst="rect">
            <a:avLst/>
          </a:prstGeom>
          <a:noFill/>
        </p:spPr>
        <p:txBody>
          <a:bodyPr wrap="none" rtlCol="0">
            <a:spAutoFit/>
          </a:bodyPr>
          <a:lstStyle/>
          <a:p>
            <a:r>
              <a:rPr lang="es-ES" sz="900" b="1" dirty="0">
                <a:solidFill>
                  <a:srgbClr val="243746"/>
                </a:solidFill>
                <a:effectLst/>
                <a:latin typeface="Riojana" pitchFamily="2" charset="77"/>
              </a:rPr>
              <a:t> ©La Rioja</a:t>
            </a:r>
            <a:r>
              <a:rPr lang="es-ES" sz="900" dirty="0">
                <a:solidFill>
                  <a:srgbClr val="243746"/>
                </a:solidFill>
                <a:effectLst/>
                <a:latin typeface="Riojana" pitchFamily="2" charset="77"/>
              </a:rPr>
              <a:t>  |  Información y Asistencia a los Contribuyentes</a:t>
            </a:r>
          </a:p>
        </p:txBody>
      </p:sp>
      <p:pic>
        <p:nvPicPr>
          <p:cNvPr id="13" name="Imagen 12">
            <a:extLst>
              <a:ext uri="{FF2B5EF4-FFF2-40B4-BE49-F238E27FC236}">
                <a16:creationId xmlns:a16="http://schemas.microsoft.com/office/drawing/2014/main" id="{9B00F74E-D808-EF22-3738-30FCFD01B131}"/>
              </a:ext>
            </a:extLst>
          </p:cNvPr>
          <p:cNvPicPr>
            <a:picLocks noChangeAspect="1"/>
          </p:cNvPicPr>
          <p:nvPr/>
        </p:nvPicPr>
        <p:blipFill rotWithShape="1">
          <a:blip r:embed="rId3"/>
          <a:srcRect l="774" t="5709" r="924" b="-1"/>
          <a:stretch/>
        </p:blipFill>
        <p:spPr bwMode="auto">
          <a:xfrm>
            <a:off x="382385" y="6096951"/>
            <a:ext cx="4282375" cy="761049"/>
          </a:xfrm>
          <a:prstGeom prst="rect">
            <a:avLst/>
          </a:prstGeom>
          <a:solidFill>
            <a:srgbClr val="74BC1E"/>
          </a:solidFill>
          <a:ln>
            <a:noFill/>
          </a:ln>
          <a:extLst>
            <a:ext uri="{53640926-AAD7-44D8-BBD7-CCE9431645EC}">
              <a14:shadowObscured xmlns:a14="http://schemas.microsoft.com/office/drawing/2010/main"/>
            </a:ext>
          </a:extLst>
        </p:spPr>
      </p:pic>
      <p:pic>
        <p:nvPicPr>
          <p:cNvPr id="15" name="Imagen 14" descr="Logotipo&#10;&#10;Descripción generada automáticamente">
            <a:extLst>
              <a:ext uri="{FF2B5EF4-FFF2-40B4-BE49-F238E27FC236}">
                <a16:creationId xmlns:a16="http://schemas.microsoft.com/office/drawing/2014/main" id="{7DEA34F1-1989-CCCF-A3D9-AF082F052E98}"/>
              </a:ext>
            </a:extLst>
          </p:cNvPr>
          <p:cNvPicPr>
            <a:picLocks noChangeAspect="1"/>
          </p:cNvPicPr>
          <p:nvPr/>
        </p:nvPicPr>
        <p:blipFill>
          <a:blip r:embed="rId4"/>
          <a:stretch>
            <a:fillRect/>
          </a:stretch>
        </p:blipFill>
        <p:spPr>
          <a:xfrm>
            <a:off x="11037359" y="6280395"/>
            <a:ext cx="772256" cy="347637"/>
          </a:xfrm>
          <a:prstGeom prst="rect">
            <a:avLst/>
          </a:prstGeom>
        </p:spPr>
      </p:pic>
      <p:pic>
        <p:nvPicPr>
          <p:cNvPr id="16" name="Imagen 15">
            <a:extLst>
              <a:ext uri="{FF2B5EF4-FFF2-40B4-BE49-F238E27FC236}">
                <a16:creationId xmlns:a16="http://schemas.microsoft.com/office/drawing/2014/main" id="{3E72C59F-CAA3-D8C9-734C-C7DEB2341CD2}"/>
              </a:ext>
            </a:extLst>
          </p:cNvPr>
          <p:cNvPicPr>
            <a:picLocks noChangeAspect="1"/>
          </p:cNvPicPr>
          <p:nvPr/>
        </p:nvPicPr>
        <p:blipFill>
          <a:blip r:embed="rId5"/>
          <a:stretch>
            <a:fillRect/>
          </a:stretch>
        </p:blipFill>
        <p:spPr>
          <a:xfrm>
            <a:off x="10433826" y="5942918"/>
            <a:ext cx="1375789" cy="347637"/>
          </a:xfrm>
          <a:prstGeom prst="rect">
            <a:avLst/>
          </a:prstGeom>
        </p:spPr>
      </p:pic>
      <p:sp>
        <p:nvSpPr>
          <p:cNvPr id="18" name="TextBox 1">
            <a:extLst>
              <a:ext uri="{FF2B5EF4-FFF2-40B4-BE49-F238E27FC236}">
                <a16:creationId xmlns:a16="http://schemas.microsoft.com/office/drawing/2014/main" id="{AB17F3A3-4159-3899-8370-7D748F36A7D7}"/>
              </a:ext>
            </a:extLst>
          </p:cNvPr>
          <p:cNvSpPr txBox="1"/>
          <p:nvPr/>
        </p:nvSpPr>
        <p:spPr>
          <a:xfrm>
            <a:off x="713359" y="954293"/>
            <a:ext cx="5772064" cy="420756"/>
          </a:xfrm>
          <a:prstGeom prst="rect">
            <a:avLst/>
          </a:prstGeom>
          <a:noFill/>
        </p:spPr>
        <p:txBody>
          <a:bodyPr wrap="square" rtlCol="0">
            <a:spAutoFit/>
          </a:bodyPr>
          <a:lstStyle/>
          <a:p>
            <a:pPr>
              <a:lnSpc>
                <a:spcPts val="2500"/>
              </a:lnSpc>
            </a:pPr>
            <a:r>
              <a:rPr lang="es-ES" sz="2600" b="1" dirty="0">
                <a:solidFill>
                  <a:srgbClr val="243746"/>
                </a:solidFill>
                <a:latin typeface="Riojana SemiBold" pitchFamily="2" charset="77"/>
              </a:rPr>
              <a:t>Confección Web. Canales</a:t>
            </a:r>
          </a:p>
        </p:txBody>
      </p:sp>
      <p:sp>
        <p:nvSpPr>
          <p:cNvPr id="12" name="CuadroTexto 11">
            <a:extLst>
              <a:ext uri="{FF2B5EF4-FFF2-40B4-BE49-F238E27FC236}">
                <a16:creationId xmlns:a16="http://schemas.microsoft.com/office/drawing/2014/main" id="{A5ABADF3-A033-ADFB-E060-63F10436FD3A}"/>
              </a:ext>
            </a:extLst>
          </p:cNvPr>
          <p:cNvSpPr txBox="1"/>
          <p:nvPr/>
        </p:nvSpPr>
        <p:spPr>
          <a:xfrm>
            <a:off x="772199" y="1357388"/>
            <a:ext cx="6388092" cy="369332"/>
          </a:xfrm>
          <a:prstGeom prst="rect">
            <a:avLst/>
          </a:prstGeom>
          <a:noFill/>
        </p:spPr>
        <p:txBody>
          <a:bodyPr wrap="square">
            <a:spAutoFit/>
          </a:bodyPr>
          <a:lstStyle/>
          <a:p>
            <a:r>
              <a:rPr lang="es-ES" dirty="0"/>
              <a:t>Formularios web. </a:t>
            </a:r>
            <a:r>
              <a:rPr lang="es-ES" sz="1600" dirty="0"/>
              <a:t>Operativa general de confección Web de un modelo</a:t>
            </a:r>
          </a:p>
        </p:txBody>
      </p:sp>
      <p:grpSp>
        <p:nvGrpSpPr>
          <p:cNvPr id="14" name="Grupo 13">
            <a:extLst>
              <a:ext uri="{FF2B5EF4-FFF2-40B4-BE49-F238E27FC236}">
                <a16:creationId xmlns:a16="http://schemas.microsoft.com/office/drawing/2014/main" id="{49BF8F98-42EE-2D81-D122-532CB19E142E}"/>
              </a:ext>
            </a:extLst>
          </p:cNvPr>
          <p:cNvGrpSpPr/>
          <p:nvPr/>
        </p:nvGrpSpPr>
        <p:grpSpPr>
          <a:xfrm>
            <a:off x="1129201" y="1509459"/>
            <a:ext cx="8419257" cy="3821642"/>
            <a:chOff x="3635552" y="2306435"/>
            <a:chExt cx="6055235" cy="2946603"/>
          </a:xfrm>
        </p:grpSpPr>
        <p:sp>
          <p:nvSpPr>
            <p:cNvPr id="22" name="AutoShape 13">
              <a:extLst>
                <a:ext uri="{FF2B5EF4-FFF2-40B4-BE49-F238E27FC236}">
                  <a16:creationId xmlns:a16="http://schemas.microsoft.com/office/drawing/2014/main" id="{9A9C3DE5-5A57-8AAB-F07A-F49F121EFF1C}"/>
                </a:ext>
              </a:extLst>
            </p:cNvPr>
            <p:cNvSpPr>
              <a:spLocks noChangeAspect="1" noChangeArrowheads="1"/>
            </p:cNvSpPr>
            <p:nvPr/>
          </p:nvSpPr>
          <p:spPr bwMode="auto">
            <a:xfrm flipH="1">
              <a:off x="3923665" y="4713288"/>
              <a:ext cx="468313" cy="358775"/>
            </a:xfrm>
            <a:custGeom>
              <a:avLst/>
              <a:gdLst>
                <a:gd name="T0" fmla="*/ 165666266 w 21600"/>
                <a:gd name="T1" fmla="*/ 0 h 21600"/>
                <a:gd name="T2" fmla="*/ 111181561 w 21600"/>
                <a:gd name="T3" fmla="*/ 29342065 h 21600"/>
                <a:gd name="T4" fmla="*/ 0 w 21600"/>
                <a:gd name="T5" fmla="*/ 85175411 h 21600"/>
                <a:gd name="T6" fmla="*/ 96261000 w 21600"/>
                <a:gd name="T7" fmla="*/ 98982634 h 21600"/>
                <a:gd name="T8" fmla="*/ 192521523 w 21600"/>
                <a:gd name="T9" fmla="*/ 66268085 h 21600"/>
                <a:gd name="T10" fmla="*/ 220141106 w 21600"/>
                <a:gd name="T11" fmla="*/ 29342065 h 21600"/>
                <a:gd name="T12" fmla="*/ 17694720 60000 65536"/>
                <a:gd name="T13" fmla="*/ 11796480 60000 65536"/>
                <a:gd name="T14" fmla="*/ 11796480 60000 65536"/>
                <a:gd name="T15" fmla="*/ 5898240 60000 65536"/>
                <a:gd name="T16" fmla="*/ 0 60000 65536"/>
                <a:gd name="T17" fmla="*/ 0 60000 65536"/>
                <a:gd name="T18" fmla="*/ 0 w 21600"/>
                <a:gd name="T19" fmla="*/ 15573 h 21600"/>
                <a:gd name="T20" fmla="*/ 1889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55" y="0"/>
                  </a:moveTo>
                  <a:lnTo>
                    <a:pt x="10909" y="6403"/>
                  </a:lnTo>
                  <a:lnTo>
                    <a:pt x="13619" y="6403"/>
                  </a:lnTo>
                  <a:lnTo>
                    <a:pt x="13619" y="15573"/>
                  </a:lnTo>
                  <a:lnTo>
                    <a:pt x="0" y="15573"/>
                  </a:lnTo>
                  <a:lnTo>
                    <a:pt x="0" y="21600"/>
                  </a:lnTo>
                  <a:lnTo>
                    <a:pt x="18890" y="21600"/>
                  </a:lnTo>
                  <a:lnTo>
                    <a:pt x="18890" y="6403"/>
                  </a:lnTo>
                  <a:lnTo>
                    <a:pt x="21600" y="6403"/>
                  </a:lnTo>
                  <a:lnTo>
                    <a:pt x="16255" y="0"/>
                  </a:lnTo>
                  <a:close/>
                </a:path>
              </a:pathLst>
            </a:custGeom>
            <a:solidFill>
              <a:srgbClr val="008000"/>
            </a:solidFill>
            <a:ln w="9525">
              <a:solidFill>
                <a:schemeClr val="tx1"/>
              </a:solidFill>
              <a:miter lim="800000"/>
              <a:headEnd/>
              <a:tailEnd/>
            </a:ln>
          </p:spPr>
          <p:txBody>
            <a:bodyPr wrap="none"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dirty="0"/>
            </a:p>
          </p:txBody>
        </p:sp>
        <p:sp>
          <p:nvSpPr>
            <p:cNvPr id="26" name="AutoShape 21">
              <a:extLst>
                <a:ext uri="{FF2B5EF4-FFF2-40B4-BE49-F238E27FC236}">
                  <a16:creationId xmlns:a16="http://schemas.microsoft.com/office/drawing/2014/main" id="{7D884366-4A05-1D46-B82B-DBB83935891A}"/>
                </a:ext>
              </a:extLst>
            </p:cNvPr>
            <p:cNvSpPr>
              <a:spLocks noChangeAspect="1" noChangeArrowheads="1"/>
            </p:cNvSpPr>
            <p:nvPr/>
          </p:nvSpPr>
          <p:spPr bwMode="auto">
            <a:xfrm rot="5400000" flipH="1">
              <a:off x="8155146" y="2361204"/>
              <a:ext cx="468313" cy="358775"/>
            </a:xfrm>
            <a:custGeom>
              <a:avLst/>
              <a:gdLst>
                <a:gd name="T0" fmla="*/ 165665810 w 21600"/>
                <a:gd name="T1" fmla="*/ 0 h 21600"/>
                <a:gd name="T2" fmla="*/ 111181105 w 21600"/>
                <a:gd name="T3" fmla="*/ 29342065 h 21600"/>
                <a:gd name="T4" fmla="*/ 0 w 21600"/>
                <a:gd name="T5" fmla="*/ 85175411 h 21600"/>
                <a:gd name="T6" fmla="*/ 96260523 w 21600"/>
                <a:gd name="T7" fmla="*/ 98982634 h 21600"/>
                <a:gd name="T8" fmla="*/ 192521046 w 21600"/>
                <a:gd name="T9" fmla="*/ 66268085 h 21600"/>
                <a:gd name="T10" fmla="*/ 220140629 w 21600"/>
                <a:gd name="T11" fmla="*/ 29342065 h 21600"/>
                <a:gd name="T12" fmla="*/ 17694720 60000 65536"/>
                <a:gd name="T13" fmla="*/ 11796480 60000 65536"/>
                <a:gd name="T14" fmla="*/ 11796480 60000 65536"/>
                <a:gd name="T15" fmla="*/ 5898240 60000 65536"/>
                <a:gd name="T16" fmla="*/ 0 60000 65536"/>
                <a:gd name="T17" fmla="*/ 0 60000 65536"/>
                <a:gd name="T18" fmla="*/ 0 w 21600"/>
                <a:gd name="T19" fmla="*/ 15573 h 21600"/>
                <a:gd name="T20" fmla="*/ 1889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55" y="0"/>
                  </a:moveTo>
                  <a:lnTo>
                    <a:pt x="10909" y="6403"/>
                  </a:lnTo>
                  <a:lnTo>
                    <a:pt x="13619" y="6403"/>
                  </a:lnTo>
                  <a:lnTo>
                    <a:pt x="13619" y="15573"/>
                  </a:lnTo>
                  <a:lnTo>
                    <a:pt x="0" y="15573"/>
                  </a:lnTo>
                  <a:lnTo>
                    <a:pt x="0" y="21600"/>
                  </a:lnTo>
                  <a:lnTo>
                    <a:pt x="18890" y="21600"/>
                  </a:lnTo>
                  <a:lnTo>
                    <a:pt x="18890" y="6403"/>
                  </a:lnTo>
                  <a:lnTo>
                    <a:pt x="21600" y="6403"/>
                  </a:lnTo>
                  <a:lnTo>
                    <a:pt x="16255" y="0"/>
                  </a:lnTo>
                  <a:close/>
                </a:path>
              </a:pathLst>
            </a:custGeom>
            <a:solidFill>
              <a:srgbClr val="008000"/>
            </a:solidFill>
            <a:ln w="9525">
              <a:solidFill>
                <a:schemeClr val="tx1"/>
              </a:solidFill>
              <a:miter lim="800000"/>
              <a:headEnd/>
              <a:tailEnd/>
            </a:ln>
          </p:spPr>
          <p:txBody>
            <a:bodyPr wrap="none"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dirty="0"/>
            </a:p>
          </p:txBody>
        </p:sp>
        <p:sp>
          <p:nvSpPr>
            <p:cNvPr id="28" name="AutoShape 23">
              <a:extLst>
                <a:ext uri="{FF2B5EF4-FFF2-40B4-BE49-F238E27FC236}">
                  <a16:creationId xmlns:a16="http://schemas.microsoft.com/office/drawing/2014/main" id="{2BA3E501-D9D2-48D4-D6A6-C96840E098E8}"/>
                </a:ext>
              </a:extLst>
            </p:cNvPr>
            <p:cNvSpPr>
              <a:spLocks noChangeAspect="1" noChangeArrowheads="1"/>
            </p:cNvSpPr>
            <p:nvPr/>
          </p:nvSpPr>
          <p:spPr bwMode="auto">
            <a:xfrm rot="5400000">
              <a:off x="8154352" y="4838701"/>
              <a:ext cx="468313" cy="360362"/>
            </a:xfrm>
            <a:custGeom>
              <a:avLst/>
              <a:gdLst>
                <a:gd name="T0" fmla="*/ 165666266 w 21600"/>
                <a:gd name="T1" fmla="*/ 0 h 21600"/>
                <a:gd name="T2" fmla="*/ 111181561 w 21600"/>
                <a:gd name="T3" fmla="*/ 29733035 h 21600"/>
                <a:gd name="T4" fmla="*/ 0 w 21600"/>
                <a:gd name="T5" fmla="*/ 86310820 h 21600"/>
                <a:gd name="T6" fmla="*/ 96261000 w 21600"/>
                <a:gd name="T7" fmla="*/ 100301975 h 21600"/>
                <a:gd name="T8" fmla="*/ 192521523 w 21600"/>
                <a:gd name="T9" fmla="*/ 67151240 h 21600"/>
                <a:gd name="T10" fmla="*/ 220141106 w 21600"/>
                <a:gd name="T11" fmla="*/ 29733035 h 21600"/>
                <a:gd name="T12" fmla="*/ 17694720 60000 65536"/>
                <a:gd name="T13" fmla="*/ 11796480 60000 65536"/>
                <a:gd name="T14" fmla="*/ 11796480 60000 65536"/>
                <a:gd name="T15" fmla="*/ 5898240 60000 65536"/>
                <a:gd name="T16" fmla="*/ 0 60000 65536"/>
                <a:gd name="T17" fmla="*/ 0 60000 65536"/>
                <a:gd name="T18" fmla="*/ 0 w 21600"/>
                <a:gd name="T19" fmla="*/ 15573 h 21600"/>
                <a:gd name="T20" fmla="*/ 1889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55" y="0"/>
                  </a:moveTo>
                  <a:lnTo>
                    <a:pt x="10909" y="6403"/>
                  </a:lnTo>
                  <a:lnTo>
                    <a:pt x="13619" y="6403"/>
                  </a:lnTo>
                  <a:lnTo>
                    <a:pt x="13619" y="15573"/>
                  </a:lnTo>
                  <a:lnTo>
                    <a:pt x="0" y="15573"/>
                  </a:lnTo>
                  <a:lnTo>
                    <a:pt x="0" y="21600"/>
                  </a:lnTo>
                  <a:lnTo>
                    <a:pt x="18890" y="21600"/>
                  </a:lnTo>
                  <a:lnTo>
                    <a:pt x="18890" y="6403"/>
                  </a:lnTo>
                  <a:lnTo>
                    <a:pt x="21600" y="6403"/>
                  </a:lnTo>
                  <a:lnTo>
                    <a:pt x="16255" y="0"/>
                  </a:lnTo>
                  <a:close/>
                </a:path>
              </a:pathLst>
            </a:custGeom>
            <a:solidFill>
              <a:srgbClr val="008000"/>
            </a:solidFill>
            <a:ln w="9525">
              <a:solidFill>
                <a:schemeClr val="tx1"/>
              </a:solidFill>
              <a:miter lim="800000"/>
              <a:headEnd/>
              <a:tailEnd/>
            </a:ln>
          </p:spPr>
          <p:txBody>
            <a:bodyPr wrap="none"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dirty="0"/>
            </a:p>
          </p:txBody>
        </p:sp>
        <p:sp>
          <p:nvSpPr>
            <p:cNvPr id="30" name="AutoShape 25">
              <a:extLst>
                <a:ext uri="{FF2B5EF4-FFF2-40B4-BE49-F238E27FC236}">
                  <a16:creationId xmlns:a16="http://schemas.microsoft.com/office/drawing/2014/main" id="{F3F9DC6A-6634-9FD1-0683-4DF1FE785983}"/>
                </a:ext>
              </a:extLst>
            </p:cNvPr>
            <p:cNvSpPr>
              <a:spLocks noChangeArrowheads="1"/>
            </p:cNvSpPr>
            <p:nvPr/>
          </p:nvSpPr>
          <p:spPr bwMode="auto">
            <a:xfrm>
              <a:off x="6436570" y="3632200"/>
              <a:ext cx="503237" cy="215900"/>
            </a:xfrm>
            <a:prstGeom prst="rightArrow">
              <a:avLst>
                <a:gd name="adj1" fmla="val 50000"/>
                <a:gd name="adj2" fmla="val 58272"/>
              </a:avLst>
            </a:prstGeom>
            <a:solidFill>
              <a:srgbClr val="008000"/>
            </a:solidFill>
            <a:ln w="9525">
              <a:solidFill>
                <a:schemeClr val="tx1"/>
              </a:solidFill>
              <a:miter lim="800000"/>
              <a:headEnd/>
              <a:tailEnd/>
            </a:ln>
          </p:spPr>
          <p:txBody>
            <a:bodyPr wrap="none"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0"/>
                </a:spcBef>
                <a:buFontTx/>
                <a:buNone/>
              </a:pPr>
              <a:endParaRPr lang="es-ES_tradnl" altLang="es-ES" sz="2400" b="0" dirty="0">
                <a:latin typeface="Times New Roman" panose="02020603050405020304" pitchFamily="18" charset="0"/>
              </a:endParaRPr>
            </a:p>
          </p:txBody>
        </p:sp>
        <p:sp>
          <p:nvSpPr>
            <p:cNvPr id="31" name="Text Box 18">
              <a:extLst>
                <a:ext uri="{FF2B5EF4-FFF2-40B4-BE49-F238E27FC236}">
                  <a16:creationId xmlns:a16="http://schemas.microsoft.com/office/drawing/2014/main" id="{04B601EC-0ACC-C731-9EA3-DF60EC8EA6D3}"/>
                </a:ext>
              </a:extLst>
            </p:cNvPr>
            <p:cNvSpPr txBox="1">
              <a:spLocks noChangeArrowheads="1"/>
            </p:cNvSpPr>
            <p:nvPr/>
          </p:nvSpPr>
          <p:spPr bwMode="auto">
            <a:xfrm>
              <a:off x="4607878" y="3055938"/>
              <a:ext cx="10080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50000"/>
                </a:spcBef>
                <a:buFontTx/>
                <a:buNone/>
              </a:pPr>
              <a:endParaRPr lang="es-ES" altLang="es-ES" sz="2400" b="0" dirty="0">
                <a:latin typeface="Times New Roman" panose="02020603050405020304" pitchFamily="18" charset="0"/>
              </a:endParaRPr>
            </a:p>
          </p:txBody>
        </p:sp>
        <p:sp>
          <p:nvSpPr>
            <p:cNvPr id="32" name="Rectangle 19">
              <a:extLst>
                <a:ext uri="{FF2B5EF4-FFF2-40B4-BE49-F238E27FC236}">
                  <a16:creationId xmlns:a16="http://schemas.microsoft.com/office/drawing/2014/main" id="{B0103CC0-E8E3-135B-B0A5-DAEF332275AC}"/>
                </a:ext>
              </a:extLst>
            </p:cNvPr>
            <p:cNvSpPr>
              <a:spLocks noChangeArrowheads="1"/>
            </p:cNvSpPr>
            <p:nvPr/>
          </p:nvSpPr>
          <p:spPr bwMode="auto">
            <a:xfrm>
              <a:off x="3635552" y="2838450"/>
              <a:ext cx="712215" cy="237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buFontTx/>
                <a:buNone/>
              </a:pPr>
              <a:r>
                <a:rPr lang="es-ES_tradnl" altLang="es-ES" sz="1400" dirty="0">
                  <a:solidFill>
                    <a:srgbClr val="008000"/>
                  </a:solidFill>
                  <a:hlinkClick r:id="rId6"/>
                </a:rPr>
                <a:t>Confección</a:t>
              </a:r>
              <a:endParaRPr lang="es-ES" altLang="es-ES" sz="1400" dirty="0">
                <a:solidFill>
                  <a:srgbClr val="008000"/>
                </a:solidFill>
              </a:endParaRPr>
            </a:p>
          </p:txBody>
        </p:sp>
        <p:sp>
          <p:nvSpPr>
            <p:cNvPr id="34" name="Rectangle 21">
              <a:extLst>
                <a:ext uri="{FF2B5EF4-FFF2-40B4-BE49-F238E27FC236}">
                  <a16:creationId xmlns:a16="http://schemas.microsoft.com/office/drawing/2014/main" id="{B3FB45F1-9A38-2B59-0F49-EE1DC66824D7}"/>
                </a:ext>
              </a:extLst>
            </p:cNvPr>
            <p:cNvSpPr>
              <a:spLocks noChangeArrowheads="1"/>
            </p:cNvSpPr>
            <p:nvPr/>
          </p:nvSpPr>
          <p:spPr bwMode="auto">
            <a:xfrm>
              <a:off x="5680900" y="3981127"/>
              <a:ext cx="510643" cy="237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buFontTx/>
                <a:buNone/>
              </a:pPr>
              <a:r>
                <a:rPr lang="es-ES_tradnl" altLang="es-ES" sz="1400" dirty="0">
                  <a:solidFill>
                    <a:srgbClr val="008000"/>
                  </a:solidFill>
                </a:rPr>
                <a:t>Errores</a:t>
              </a:r>
              <a:endParaRPr lang="es-ES" altLang="es-ES" sz="1400" dirty="0">
                <a:solidFill>
                  <a:srgbClr val="008000"/>
                </a:solidFill>
              </a:endParaRPr>
            </a:p>
          </p:txBody>
        </p:sp>
        <p:sp>
          <p:nvSpPr>
            <p:cNvPr id="35" name="Rectangle 22">
              <a:extLst>
                <a:ext uri="{FF2B5EF4-FFF2-40B4-BE49-F238E27FC236}">
                  <a16:creationId xmlns:a16="http://schemas.microsoft.com/office/drawing/2014/main" id="{C271C60C-7524-BE52-0371-2E486D07FE27}"/>
                </a:ext>
              </a:extLst>
            </p:cNvPr>
            <p:cNvSpPr>
              <a:spLocks noChangeArrowheads="1"/>
            </p:cNvSpPr>
            <p:nvPr/>
          </p:nvSpPr>
          <p:spPr bwMode="auto">
            <a:xfrm>
              <a:off x="6385800" y="3400027"/>
              <a:ext cx="587564" cy="237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buFontTx/>
                <a:buNone/>
              </a:pPr>
              <a:r>
                <a:rPr lang="es-ES_tradnl" altLang="es-ES" sz="1400" dirty="0">
                  <a:solidFill>
                    <a:srgbClr val="008000"/>
                  </a:solidFill>
                </a:rPr>
                <a:t>Correcto</a:t>
              </a:r>
              <a:endParaRPr lang="es-ES" altLang="es-ES" sz="1400" dirty="0">
                <a:solidFill>
                  <a:srgbClr val="008000"/>
                </a:solidFill>
              </a:endParaRPr>
            </a:p>
          </p:txBody>
        </p:sp>
        <p:sp>
          <p:nvSpPr>
            <p:cNvPr id="36" name="Rectangle 23">
              <a:extLst>
                <a:ext uri="{FF2B5EF4-FFF2-40B4-BE49-F238E27FC236}">
                  <a16:creationId xmlns:a16="http://schemas.microsoft.com/office/drawing/2014/main" id="{2B63D0C2-D9C0-CCAD-F769-B683719ECCF3}"/>
                </a:ext>
              </a:extLst>
            </p:cNvPr>
            <p:cNvSpPr>
              <a:spLocks noChangeArrowheads="1"/>
            </p:cNvSpPr>
            <p:nvPr/>
          </p:nvSpPr>
          <p:spPr bwMode="auto">
            <a:xfrm>
              <a:off x="9352757" y="2838450"/>
              <a:ext cx="338030" cy="237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buFontTx/>
                <a:buNone/>
              </a:pPr>
              <a:r>
                <a:rPr lang="es-ES_tradnl" altLang="es-ES" sz="1400" dirty="0">
                  <a:solidFill>
                    <a:srgbClr val="008000"/>
                  </a:solidFill>
                </a:rPr>
                <a:t>PDF</a:t>
              </a:r>
              <a:endParaRPr lang="es-ES" altLang="es-ES" sz="1400" dirty="0">
                <a:solidFill>
                  <a:srgbClr val="008000"/>
                </a:solidFill>
              </a:endParaRPr>
            </a:p>
          </p:txBody>
        </p:sp>
      </p:grpSp>
      <p:pic>
        <p:nvPicPr>
          <p:cNvPr id="41" name="Imagen 40">
            <a:extLst>
              <a:ext uri="{FF2B5EF4-FFF2-40B4-BE49-F238E27FC236}">
                <a16:creationId xmlns:a16="http://schemas.microsoft.com/office/drawing/2014/main" id="{1048DB71-3D2B-3701-4231-79BD4FB81EC7}"/>
              </a:ext>
            </a:extLst>
          </p:cNvPr>
          <p:cNvPicPr>
            <a:picLocks noChangeAspect="1"/>
          </p:cNvPicPr>
          <p:nvPr/>
        </p:nvPicPr>
        <p:blipFill>
          <a:blip r:embed="rId7"/>
          <a:stretch>
            <a:fillRect/>
          </a:stretch>
        </p:blipFill>
        <p:spPr>
          <a:xfrm>
            <a:off x="619175" y="2530283"/>
            <a:ext cx="2011688" cy="1957318"/>
          </a:xfrm>
          <a:prstGeom prst="rect">
            <a:avLst/>
          </a:prstGeom>
          <a:ln>
            <a:solidFill>
              <a:schemeClr val="accent6"/>
            </a:solidFill>
          </a:ln>
        </p:spPr>
      </p:pic>
      <p:pic>
        <p:nvPicPr>
          <p:cNvPr id="1026" name="Picture 2" descr="Interfaz de usuario gráfica, Texto, Aplicación, Correo electrónico&#10;&#10;Descripción generada automáticamente">
            <a:extLst>
              <a:ext uri="{FF2B5EF4-FFF2-40B4-BE49-F238E27FC236}">
                <a16:creationId xmlns:a16="http://schemas.microsoft.com/office/drawing/2014/main" id="{C5E4B5C8-86AF-6D57-8E2F-B875050F25B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71953" y="4217392"/>
            <a:ext cx="1736300" cy="1680089"/>
          </a:xfrm>
          <a:prstGeom prst="rect">
            <a:avLst/>
          </a:prstGeom>
          <a:noFill/>
          <a:ln>
            <a:solidFill>
              <a:schemeClr val="accent6"/>
            </a:solidFill>
          </a:ln>
          <a:extLst>
            <a:ext uri="{909E8E84-426E-40DD-AFC4-6F175D3DCCD1}">
              <a14:hiddenFill xmlns:a14="http://schemas.microsoft.com/office/drawing/2010/main">
                <a:solidFill>
                  <a:srgbClr val="FFFFFF"/>
                </a:solidFill>
              </a14:hiddenFill>
            </a:ext>
          </a:extLst>
        </p:spPr>
      </p:pic>
      <p:pic>
        <p:nvPicPr>
          <p:cNvPr id="46" name="Imagen 45">
            <a:extLst>
              <a:ext uri="{FF2B5EF4-FFF2-40B4-BE49-F238E27FC236}">
                <a16:creationId xmlns:a16="http://schemas.microsoft.com/office/drawing/2014/main" id="{66B8E754-BF17-04D0-3E87-20B7AEEC9D10}"/>
              </a:ext>
            </a:extLst>
          </p:cNvPr>
          <p:cNvPicPr>
            <a:picLocks noChangeAspect="1"/>
          </p:cNvPicPr>
          <p:nvPr/>
        </p:nvPicPr>
        <p:blipFill>
          <a:blip r:embed="rId9"/>
          <a:stretch>
            <a:fillRect/>
          </a:stretch>
        </p:blipFill>
        <p:spPr>
          <a:xfrm>
            <a:off x="5908888" y="2270388"/>
            <a:ext cx="2469265" cy="2261521"/>
          </a:xfrm>
          <a:prstGeom prst="rect">
            <a:avLst/>
          </a:prstGeom>
          <a:ln>
            <a:solidFill>
              <a:schemeClr val="accent6"/>
            </a:solidFill>
          </a:ln>
        </p:spPr>
      </p:pic>
      <p:pic>
        <p:nvPicPr>
          <p:cNvPr id="48" name="Imagen 47">
            <a:extLst>
              <a:ext uri="{FF2B5EF4-FFF2-40B4-BE49-F238E27FC236}">
                <a16:creationId xmlns:a16="http://schemas.microsoft.com/office/drawing/2014/main" id="{00D75976-1A51-43DD-4411-E6571A63FBC8}"/>
              </a:ext>
            </a:extLst>
          </p:cNvPr>
          <p:cNvPicPr>
            <a:picLocks noChangeAspect="1"/>
          </p:cNvPicPr>
          <p:nvPr/>
        </p:nvPicPr>
        <p:blipFill>
          <a:blip r:embed="rId10"/>
          <a:stretch>
            <a:fillRect/>
          </a:stretch>
        </p:blipFill>
        <p:spPr>
          <a:xfrm>
            <a:off x="8663152" y="871726"/>
            <a:ext cx="1731174" cy="1761622"/>
          </a:xfrm>
          <a:prstGeom prst="rect">
            <a:avLst/>
          </a:prstGeom>
          <a:ln>
            <a:solidFill>
              <a:schemeClr val="accent6"/>
            </a:solidFill>
          </a:ln>
        </p:spPr>
      </p:pic>
      <p:sp>
        <p:nvSpPr>
          <p:cNvPr id="49" name="Rectangle 23">
            <a:extLst>
              <a:ext uri="{FF2B5EF4-FFF2-40B4-BE49-F238E27FC236}">
                <a16:creationId xmlns:a16="http://schemas.microsoft.com/office/drawing/2014/main" id="{0B666C29-84E0-B8AE-1EFC-41F3868733E4}"/>
              </a:ext>
            </a:extLst>
          </p:cNvPr>
          <p:cNvSpPr>
            <a:spLocks noChangeArrowheads="1"/>
          </p:cNvSpPr>
          <p:nvPr/>
        </p:nvSpPr>
        <p:spPr bwMode="auto">
          <a:xfrm>
            <a:off x="7221361" y="995584"/>
            <a:ext cx="92685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buFontTx/>
              <a:buNone/>
            </a:pPr>
            <a:r>
              <a:rPr lang="es-ES_tradnl" altLang="es-ES" sz="1400" dirty="0">
                <a:solidFill>
                  <a:srgbClr val="008000"/>
                </a:solidFill>
              </a:rPr>
              <a:t>Imprimir /</a:t>
            </a:r>
          </a:p>
          <a:p>
            <a:pPr>
              <a:spcBef>
                <a:spcPct val="0"/>
              </a:spcBef>
              <a:buFontTx/>
              <a:buNone/>
            </a:pPr>
            <a:r>
              <a:rPr lang="es-ES_tradnl" altLang="es-ES" sz="1400" dirty="0">
                <a:solidFill>
                  <a:srgbClr val="008000"/>
                </a:solidFill>
              </a:rPr>
              <a:t>borrador</a:t>
            </a:r>
          </a:p>
        </p:txBody>
      </p:sp>
      <p:sp>
        <p:nvSpPr>
          <p:cNvPr id="50" name="Rectangle 23">
            <a:extLst>
              <a:ext uri="{FF2B5EF4-FFF2-40B4-BE49-F238E27FC236}">
                <a16:creationId xmlns:a16="http://schemas.microsoft.com/office/drawing/2014/main" id="{B0DEEAB5-E70B-430D-F09E-917DD0251303}"/>
              </a:ext>
            </a:extLst>
          </p:cNvPr>
          <p:cNvSpPr>
            <a:spLocks noChangeArrowheads="1"/>
          </p:cNvSpPr>
          <p:nvPr/>
        </p:nvSpPr>
        <p:spPr bwMode="auto">
          <a:xfrm>
            <a:off x="7121525" y="5419698"/>
            <a:ext cx="155677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buFontTx/>
              <a:buNone/>
            </a:pPr>
            <a:r>
              <a:rPr lang="es-ES_tradnl" altLang="es-ES" sz="1400" dirty="0">
                <a:solidFill>
                  <a:srgbClr val="008000"/>
                </a:solidFill>
              </a:rPr>
              <a:t>Pago/presentación</a:t>
            </a:r>
          </a:p>
          <a:p>
            <a:pPr>
              <a:spcBef>
                <a:spcPct val="0"/>
              </a:spcBef>
              <a:buFontTx/>
              <a:buNone/>
            </a:pPr>
            <a:r>
              <a:rPr lang="es-ES_tradnl" altLang="es-ES" sz="1400" dirty="0">
                <a:solidFill>
                  <a:srgbClr val="008000"/>
                </a:solidFill>
              </a:rPr>
              <a:t>telemática</a:t>
            </a:r>
            <a:endParaRPr lang="es-ES" altLang="es-ES" sz="1400" dirty="0">
              <a:solidFill>
                <a:srgbClr val="008000"/>
              </a:solidFill>
            </a:endParaRPr>
          </a:p>
        </p:txBody>
      </p:sp>
      <p:pic>
        <p:nvPicPr>
          <p:cNvPr id="52" name="Imagen 51">
            <a:extLst>
              <a:ext uri="{FF2B5EF4-FFF2-40B4-BE49-F238E27FC236}">
                <a16:creationId xmlns:a16="http://schemas.microsoft.com/office/drawing/2014/main" id="{0633053F-EF22-ACA1-9B4F-A9FB3E609398}"/>
              </a:ext>
            </a:extLst>
          </p:cNvPr>
          <p:cNvPicPr>
            <a:picLocks noChangeAspect="1"/>
          </p:cNvPicPr>
          <p:nvPr/>
        </p:nvPicPr>
        <p:blipFill>
          <a:blip r:embed="rId11"/>
          <a:stretch>
            <a:fillRect/>
          </a:stretch>
        </p:blipFill>
        <p:spPr>
          <a:xfrm>
            <a:off x="8602574" y="4168516"/>
            <a:ext cx="2155860" cy="1148449"/>
          </a:xfrm>
          <a:prstGeom prst="rect">
            <a:avLst/>
          </a:prstGeom>
          <a:ln>
            <a:solidFill>
              <a:schemeClr val="accent6"/>
            </a:solidFill>
          </a:ln>
        </p:spPr>
      </p:pic>
      <p:pic>
        <p:nvPicPr>
          <p:cNvPr id="54" name="Imagen 53">
            <a:extLst>
              <a:ext uri="{FF2B5EF4-FFF2-40B4-BE49-F238E27FC236}">
                <a16:creationId xmlns:a16="http://schemas.microsoft.com/office/drawing/2014/main" id="{ABEEA82C-3E9A-C25E-8D2A-C238D093AB19}"/>
              </a:ext>
            </a:extLst>
          </p:cNvPr>
          <p:cNvPicPr>
            <a:picLocks noChangeAspect="1"/>
          </p:cNvPicPr>
          <p:nvPr/>
        </p:nvPicPr>
        <p:blipFill>
          <a:blip r:embed="rId12"/>
          <a:stretch>
            <a:fillRect/>
          </a:stretch>
        </p:blipFill>
        <p:spPr>
          <a:xfrm>
            <a:off x="2730242" y="3074508"/>
            <a:ext cx="2316728" cy="592972"/>
          </a:xfrm>
          <a:prstGeom prst="rect">
            <a:avLst/>
          </a:prstGeom>
        </p:spPr>
      </p:pic>
      <p:sp>
        <p:nvSpPr>
          <p:cNvPr id="55" name="AutoShape 25">
            <a:extLst>
              <a:ext uri="{FF2B5EF4-FFF2-40B4-BE49-F238E27FC236}">
                <a16:creationId xmlns:a16="http://schemas.microsoft.com/office/drawing/2014/main" id="{C725E15E-2DA7-44CF-0D30-5CC07ED4A4B8}"/>
              </a:ext>
            </a:extLst>
          </p:cNvPr>
          <p:cNvSpPr>
            <a:spLocks noChangeArrowheads="1"/>
          </p:cNvSpPr>
          <p:nvPr/>
        </p:nvSpPr>
        <p:spPr bwMode="auto">
          <a:xfrm rot="5400000">
            <a:off x="3603849" y="3757816"/>
            <a:ext cx="432701" cy="280016"/>
          </a:xfrm>
          <a:prstGeom prst="rightArrow">
            <a:avLst>
              <a:gd name="adj1" fmla="val 50000"/>
              <a:gd name="adj2" fmla="val 58272"/>
            </a:avLst>
          </a:prstGeom>
          <a:solidFill>
            <a:srgbClr val="008000"/>
          </a:solidFill>
          <a:ln w="9525">
            <a:solidFill>
              <a:schemeClr val="tx1"/>
            </a:solidFill>
            <a:miter lim="800000"/>
            <a:headEnd/>
            <a:tailEnd/>
          </a:ln>
        </p:spPr>
        <p:txBody>
          <a:bodyPr wrap="none"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0"/>
              </a:spcBef>
              <a:buFontTx/>
              <a:buNone/>
            </a:pPr>
            <a:endParaRPr lang="es-ES_tradnl" altLang="es-ES" sz="2400" b="0" dirty="0">
              <a:latin typeface="Times New Roman" panose="02020603050405020304" pitchFamily="18" charset="0"/>
            </a:endParaRPr>
          </a:p>
        </p:txBody>
      </p:sp>
    </p:spTree>
    <p:extLst>
      <p:ext uri="{BB962C8B-B14F-4D97-AF65-F5344CB8AC3E}">
        <p14:creationId xmlns:p14="http://schemas.microsoft.com/office/powerpoint/2010/main" val="3874134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310055BF-7CF1-0DE8-BE59-EC3802FF0D7E}"/>
              </a:ext>
            </a:extLst>
          </p:cNvPr>
          <p:cNvSpPr txBox="1"/>
          <p:nvPr/>
        </p:nvSpPr>
        <p:spPr>
          <a:xfrm>
            <a:off x="576632" y="537074"/>
            <a:ext cx="2991525" cy="230832"/>
          </a:xfrm>
          <a:prstGeom prst="rect">
            <a:avLst/>
          </a:prstGeom>
          <a:noFill/>
        </p:spPr>
        <p:txBody>
          <a:bodyPr wrap="none" rtlCol="0">
            <a:spAutoFit/>
          </a:bodyPr>
          <a:lstStyle/>
          <a:p>
            <a:r>
              <a:rPr lang="es-ES" sz="900" b="1" dirty="0">
                <a:solidFill>
                  <a:srgbClr val="243746"/>
                </a:solidFill>
                <a:effectLst/>
                <a:latin typeface="Riojana" pitchFamily="2" charset="77"/>
              </a:rPr>
              <a:t> ©La Rioja</a:t>
            </a:r>
            <a:r>
              <a:rPr lang="es-ES" sz="900" dirty="0">
                <a:solidFill>
                  <a:srgbClr val="243746"/>
                </a:solidFill>
                <a:effectLst/>
                <a:latin typeface="Riojana" pitchFamily="2" charset="77"/>
              </a:rPr>
              <a:t>  |  Información y Asistencia a los Contribuyentes</a:t>
            </a:r>
          </a:p>
        </p:txBody>
      </p:sp>
      <p:pic>
        <p:nvPicPr>
          <p:cNvPr id="13" name="Imagen 12">
            <a:extLst>
              <a:ext uri="{FF2B5EF4-FFF2-40B4-BE49-F238E27FC236}">
                <a16:creationId xmlns:a16="http://schemas.microsoft.com/office/drawing/2014/main" id="{9B00F74E-D808-EF22-3738-30FCFD01B131}"/>
              </a:ext>
            </a:extLst>
          </p:cNvPr>
          <p:cNvPicPr>
            <a:picLocks noChangeAspect="1"/>
          </p:cNvPicPr>
          <p:nvPr/>
        </p:nvPicPr>
        <p:blipFill rotWithShape="1">
          <a:blip r:embed="rId3"/>
          <a:srcRect l="774" t="5709" r="924" b="-1"/>
          <a:stretch/>
        </p:blipFill>
        <p:spPr bwMode="auto">
          <a:xfrm>
            <a:off x="382385" y="6096951"/>
            <a:ext cx="4282375" cy="761049"/>
          </a:xfrm>
          <a:prstGeom prst="rect">
            <a:avLst/>
          </a:prstGeom>
          <a:solidFill>
            <a:srgbClr val="74BC1E"/>
          </a:solidFill>
          <a:ln>
            <a:noFill/>
          </a:ln>
          <a:extLst>
            <a:ext uri="{53640926-AAD7-44D8-BBD7-CCE9431645EC}">
              <a14:shadowObscured xmlns:a14="http://schemas.microsoft.com/office/drawing/2010/main"/>
            </a:ext>
          </a:extLst>
        </p:spPr>
      </p:pic>
      <p:pic>
        <p:nvPicPr>
          <p:cNvPr id="15" name="Imagen 14" descr="Logotipo&#10;&#10;Descripción generada automáticamente">
            <a:extLst>
              <a:ext uri="{FF2B5EF4-FFF2-40B4-BE49-F238E27FC236}">
                <a16:creationId xmlns:a16="http://schemas.microsoft.com/office/drawing/2014/main" id="{7DEA34F1-1989-CCCF-A3D9-AF082F052E98}"/>
              </a:ext>
            </a:extLst>
          </p:cNvPr>
          <p:cNvPicPr>
            <a:picLocks noChangeAspect="1"/>
          </p:cNvPicPr>
          <p:nvPr/>
        </p:nvPicPr>
        <p:blipFill>
          <a:blip r:embed="rId4"/>
          <a:stretch>
            <a:fillRect/>
          </a:stretch>
        </p:blipFill>
        <p:spPr>
          <a:xfrm>
            <a:off x="11037359" y="6280395"/>
            <a:ext cx="772256" cy="347637"/>
          </a:xfrm>
          <a:prstGeom prst="rect">
            <a:avLst/>
          </a:prstGeom>
        </p:spPr>
      </p:pic>
      <p:pic>
        <p:nvPicPr>
          <p:cNvPr id="16" name="Imagen 15">
            <a:extLst>
              <a:ext uri="{FF2B5EF4-FFF2-40B4-BE49-F238E27FC236}">
                <a16:creationId xmlns:a16="http://schemas.microsoft.com/office/drawing/2014/main" id="{3E72C59F-CAA3-D8C9-734C-C7DEB2341CD2}"/>
              </a:ext>
            </a:extLst>
          </p:cNvPr>
          <p:cNvPicPr>
            <a:picLocks noChangeAspect="1"/>
          </p:cNvPicPr>
          <p:nvPr/>
        </p:nvPicPr>
        <p:blipFill>
          <a:blip r:embed="rId5"/>
          <a:stretch>
            <a:fillRect/>
          </a:stretch>
        </p:blipFill>
        <p:spPr>
          <a:xfrm>
            <a:off x="10433826" y="5942918"/>
            <a:ext cx="1375789" cy="347637"/>
          </a:xfrm>
          <a:prstGeom prst="rect">
            <a:avLst/>
          </a:prstGeom>
        </p:spPr>
      </p:pic>
      <p:sp>
        <p:nvSpPr>
          <p:cNvPr id="18" name="TextBox 1">
            <a:extLst>
              <a:ext uri="{FF2B5EF4-FFF2-40B4-BE49-F238E27FC236}">
                <a16:creationId xmlns:a16="http://schemas.microsoft.com/office/drawing/2014/main" id="{AB17F3A3-4159-3899-8370-7D748F36A7D7}"/>
              </a:ext>
            </a:extLst>
          </p:cNvPr>
          <p:cNvSpPr txBox="1"/>
          <p:nvPr/>
        </p:nvSpPr>
        <p:spPr>
          <a:xfrm>
            <a:off x="713359" y="954293"/>
            <a:ext cx="5772064" cy="420756"/>
          </a:xfrm>
          <a:prstGeom prst="rect">
            <a:avLst/>
          </a:prstGeom>
          <a:noFill/>
        </p:spPr>
        <p:txBody>
          <a:bodyPr wrap="square" rtlCol="0">
            <a:spAutoFit/>
          </a:bodyPr>
          <a:lstStyle/>
          <a:p>
            <a:pPr>
              <a:lnSpc>
                <a:spcPts val="2500"/>
              </a:lnSpc>
            </a:pPr>
            <a:r>
              <a:rPr lang="es-ES" sz="2600" b="1" dirty="0">
                <a:solidFill>
                  <a:srgbClr val="243746"/>
                </a:solidFill>
                <a:latin typeface="Riojana SemiBold" pitchFamily="2" charset="77"/>
              </a:rPr>
              <a:t>Confección Telemática. Canales</a:t>
            </a:r>
            <a:endParaRPr lang="en-AR" sz="2600" b="1" dirty="0">
              <a:solidFill>
                <a:srgbClr val="243746"/>
              </a:solidFill>
              <a:latin typeface="Riojana SemiBold" pitchFamily="2" charset="77"/>
            </a:endParaRPr>
          </a:p>
        </p:txBody>
      </p:sp>
      <p:sp>
        <p:nvSpPr>
          <p:cNvPr id="12" name="CuadroTexto 11">
            <a:extLst>
              <a:ext uri="{FF2B5EF4-FFF2-40B4-BE49-F238E27FC236}">
                <a16:creationId xmlns:a16="http://schemas.microsoft.com/office/drawing/2014/main" id="{A5ABADF3-A033-ADFB-E060-63F10436FD3A}"/>
              </a:ext>
            </a:extLst>
          </p:cNvPr>
          <p:cNvSpPr txBox="1"/>
          <p:nvPr/>
        </p:nvSpPr>
        <p:spPr>
          <a:xfrm>
            <a:off x="772199" y="1357388"/>
            <a:ext cx="6449162" cy="369332"/>
          </a:xfrm>
          <a:prstGeom prst="rect">
            <a:avLst/>
          </a:prstGeom>
          <a:noFill/>
        </p:spPr>
        <p:txBody>
          <a:bodyPr wrap="square">
            <a:spAutoFit/>
          </a:bodyPr>
          <a:lstStyle/>
          <a:p>
            <a:r>
              <a:rPr lang="es-ES" dirty="0"/>
              <a:t>Plataforma Ayuda a la Confección WEB de Sucesiones y Donaciones</a:t>
            </a:r>
          </a:p>
        </p:txBody>
      </p:sp>
      <p:pic>
        <p:nvPicPr>
          <p:cNvPr id="3" name="Imagen 2">
            <a:extLst>
              <a:ext uri="{FF2B5EF4-FFF2-40B4-BE49-F238E27FC236}">
                <a16:creationId xmlns:a16="http://schemas.microsoft.com/office/drawing/2014/main" id="{6A0C002E-20A1-9363-B0E8-AEFDFEA7FAE4}"/>
              </a:ext>
            </a:extLst>
          </p:cNvPr>
          <p:cNvPicPr>
            <a:picLocks noChangeAspect="1"/>
          </p:cNvPicPr>
          <p:nvPr/>
        </p:nvPicPr>
        <p:blipFill>
          <a:blip r:embed="rId6"/>
          <a:srcRect/>
          <a:stretch/>
        </p:blipFill>
        <p:spPr>
          <a:xfrm>
            <a:off x="1284537" y="3365040"/>
            <a:ext cx="6256626" cy="2463239"/>
          </a:xfrm>
          <a:prstGeom prst="rect">
            <a:avLst/>
          </a:prstGeom>
          <a:ln>
            <a:solidFill>
              <a:srgbClr val="243746"/>
            </a:solidFill>
          </a:ln>
        </p:spPr>
      </p:pic>
      <p:sp>
        <p:nvSpPr>
          <p:cNvPr id="4" name="CuadroTexto 3">
            <a:extLst>
              <a:ext uri="{FF2B5EF4-FFF2-40B4-BE49-F238E27FC236}">
                <a16:creationId xmlns:a16="http://schemas.microsoft.com/office/drawing/2014/main" id="{2438DA49-C888-57B5-0878-528A05AC89E0}"/>
              </a:ext>
            </a:extLst>
          </p:cNvPr>
          <p:cNvSpPr txBox="1"/>
          <p:nvPr/>
        </p:nvSpPr>
        <p:spPr>
          <a:xfrm>
            <a:off x="940640" y="2047433"/>
            <a:ext cx="8720717" cy="1200329"/>
          </a:xfrm>
          <a:prstGeom prst="rect">
            <a:avLst/>
          </a:prstGeom>
          <a:noFill/>
        </p:spPr>
        <p:txBody>
          <a:bodyPr wrap="square">
            <a:spAutoFit/>
          </a:bodyPr>
          <a:lstStyle/>
          <a:p>
            <a:pPr marL="285750" indent="-285750">
              <a:buFont typeface="Arial" panose="020B0604020202020204" pitchFamily="34" charset="0"/>
              <a:buChar char="•"/>
            </a:pPr>
            <a:r>
              <a:rPr lang="es-ES" dirty="0"/>
              <a:t>Nueva declaración. Se genera una nueva declaración y una clave</a:t>
            </a:r>
          </a:p>
          <a:p>
            <a:pPr marL="285750" indent="-285750">
              <a:buFont typeface="Arial" panose="020B0604020202020204" pitchFamily="34" charset="0"/>
              <a:buChar char="•"/>
            </a:pPr>
            <a:r>
              <a:rPr lang="es-ES" dirty="0"/>
              <a:t>Continuar con una declaración. Indicando el código de la declaración y la clave</a:t>
            </a:r>
          </a:p>
          <a:p>
            <a:pPr marL="285750" indent="-285750">
              <a:buFont typeface="Arial" panose="020B0604020202020204" pitchFamily="34" charset="0"/>
              <a:buChar char="•"/>
            </a:pPr>
            <a:r>
              <a:rPr lang="es-ES" dirty="0"/>
              <a:t>Duplicar una declaración. Indicando el código y la clave de la declaración a duplicar</a:t>
            </a:r>
          </a:p>
          <a:p>
            <a:endParaRPr lang="es-ES" dirty="0"/>
          </a:p>
        </p:txBody>
      </p:sp>
      <p:pic>
        <p:nvPicPr>
          <p:cNvPr id="7" name="Imagen 6">
            <a:extLst>
              <a:ext uri="{FF2B5EF4-FFF2-40B4-BE49-F238E27FC236}">
                <a16:creationId xmlns:a16="http://schemas.microsoft.com/office/drawing/2014/main" id="{DA2347CB-EF4B-DA00-4AFF-DECC40F8062C}"/>
              </a:ext>
            </a:extLst>
          </p:cNvPr>
          <p:cNvPicPr>
            <a:picLocks noChangeAspect="1"/>
          </p:cNvPicPr>
          <p:nvPr/>
        </p:nvPicPr>
        <p:blipFill>
          <a:blip r:embed="rId7"/>
          <a:stretch>
            <a:fillRect/>
          </a:stretch>
        </p:blipFill>
        <p:spPr>
          <a:xfrm>
            <a:off x="8095026" y="3154112"/>
            <a:ext cx="3026694" cy="2674167"/>
          </a:xfrm>
          <a:prstGeom prst="rect">
            <a:avLst/>
          </a:prstGeom>
        </p:spPr>
      </p:pic>
    </p:spTree>
    <p:extLst>
      <p:ext uri="{BB962C8B-B14F-4D97-AF65-F5344CB8AC3E}">
        <p14:creationId xmlns:p14="http://schemas.microsoft.com/office/powerpoint/2010/main" val="3670390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310055BF-7CF1-0DE8-BE59-EC3802FF0D7E}"/>
              </a:ext>
            </a:extLst>
          </p:cNvPr>
          <p:cNvSpPr txBox="1"/>
          <p:nvPr/>
        </p:nvSpPr>
        <p:spPr>
          <a:xfrm>
            <a:off x="576632" y="537074"/>
            <a:ext cx="2991525" cy="230832"/>
          </a:xfrm>
          <a:prstGeom prst="rect">
            <a:avLst/>
          </a:prstGeom>
          <a:noFill/>
        </p:spPr>
        <p:txBody>
          <a:bodyPr wrap="none" rtlCol="0">
            <a:spAutoFit/>
          </a:bodyPr>
          <a:lstStyle/>
          <a:p>
            <a:r>
              <a:rPr lang="es-ES" sz="900" b="1" dirty="0">
                <a:solidFill>
                  <a:srgbClr val="243746"/>
                </a:solidFill>
                <a:effectLst/>
                <a:latin typeface="Riojana" pitchFamily="2" charset="77"/>
              </a:rPr>
              <a:t> ©La Rioja</a:t>
            </a:r>
            <a:r>
              <a:rPr lang="es-ES" sz="900" dirty="0">
                <a:solidFill>
                  <a:srgbClr val="243746"/>
                </a:solidFill>
                <a:effectLst/>
                <a:latin typeface="Riojana" pitchFamily="2" charset="77"/>
              </a:rPr>
              <a:t>  |  Información y Asistencia a los Contribuyentes</a:t>
            </a:r>
          </a:p>
        </p:txBody>
      </p:sp>
      <p:pic>
        <p:nvPicPr>
          <p:cNvPr id="13" name="Imagen 12">
            <a:extLst>
              <a:ext uri="{FF2B5EF4-FFF2-40B4-BE49-F238E27FC236}">
                <a16:creationId xmlns:a16="http://schemas.microsoft.com/office/drawing/2014/main" id="{9B00F74E-D808-EF22-3738-30FCFD01B131}"/>
              </a:ext>
            </a:extLst>
          </p:cNvPr>
          <p:cNvPicPr>
            <a:picLocks noChangeAspect="1"/>
          </p:cNvPicPr>
          <p:nvPr/>
        </p:nvPicPr>
        <p:blipFill rotWithShape="1">
          <a:blip r:embed="rId3"/>
          <a:srcRect l="774" t="5709" r="924" b="-1"/>
          <a:stretch/>
        </p:blipFill>
        <p:spPr bwMode="auto">
          <a:xfrm>
            <a:off x="382385" y="6096951"/>
            <a:ext cx="4282375" cy="761049"/>
          </a:xfrm>
          <a:prstGeom prst="rect">
            <a:avLst/>
          </a:prstGeom>
          <a:solidFill>
            <a:srgbClr val="74BC1E"/>
          </a:solidFill>
          <a:ln>
            <a:noFill/>
          </a:ln>
          <a:extLst>
            <a:ext uri="{53640926-AAD7-44D8-BBD7-CCE9431645EC}">
              <a14:shadowObscured xmlns:a14="http://schemas.microsoft.com/office/drawing/2010/main"/>
            </a:ext>
          </a:extLst>
        </p:spPr>
      </p:pic>
      <p:pic>
        <p:nvPicPr>
          <p:cNvPr id="15" name="Imagen 14" descr="Logotipo&#10;&#10;Descripción generada automáticamente">
            <a:extLst>
              <a:ext uri="{FF2B5EF4-FFF2-40B4-BE49-F238E27FC236}">
                <a16:creationId xmlns:a16="http://schemas.microsoft.com/office/drawing/2014/main" id="{7DEA34F1-1989-CCCF-A3D9-AF082F052E98}"/>
              </a:ext>
            </a:extLst>
          </p:cNvPr>
          <p:cNvPicPr>
            <a:picLocks noChangeAspect="1"/>
          </p:cNvPicPr>
          <p:nvPr/>
        </p:nvPicPr>
        <p:blipFill>
          <a:blip r:embed="rId4"/>
          <a:stretch>
            <a:fillRect/>
          </a:stretch>
        </p:blipFill>
        <p:spPr>
          <a:xfrm>
            <a:off x="11037359" y="6280395"/>
            <a:ext cx="772256" cy="347637"/>
          </a:xfrm>
          <a:prstGeom prst="rect">
            <a:avLst/>
          </a:prstGeom>
        </p:spPr>
      </p:pic>
      <p:pic>
        <p:nvPicPr>
          <p:cNvPr id="16" name="Imagen 15">
            <a:extLst>
              <a:ext uri="{FF2B5EF4-FFF2-40B4-BE49-F238E27FC236}">
                <a16:creationId xmlns:a16="http://schemas.microsoft.com/office/drawing/2014/main" id="{3E72C59F-CAA3-D8C9-734C-C7DEB2341CD2}"/>
              </a:ext>
            </a:extLst>
          </p:cNvPr>
          <p:cNvPicPr>
            <a:picLocks noChangeAspect="1"/>
          </p:cNvPicPr>
          <p:nvPr/>
        </p:nvPicPr>
        <p:blipFill>
          <a:blip r:embed="rId5"/>
          <a:stretch>
            <a:fillRect/>
          </a:stretch>
        </p:blipFill>
        <p:spPr>
          <a:xfrm>
            <a:off x="10433826" y="5942918"/>
            <a:ext cx="1375789" cy="347637"/>
          </a:xfrm>
          <a:prstGeom prst="rect">
            <a:avLst/>
          </a:prstGeom>
        </p:spPr>
      </p:pic>
      <p:sp>
        <p:nvSpPr>
          <p:cNvPr id="18" name="TextBox 1">
            <a:extLst>
              <a:ext uri="{FF2B5EF4-FFF2-40B4-BE49-F238E27FC236}">
                <a16:creationId xmlns:a16="http://schemas.microsoft.com/office/drawing/2014/main" id="{AB17F3A3-4159-3899-8370-7D748F36A7D7}"/>
              </a:ext>
            </a:extLst>
          </p:cNvPr>
          <p:cNvSpPr txBox="1"/>
          <p:nvPr/>
        </p:nvSpPr>
        <p:spPr>
          <a:xfrm>
            <a:off x="713359" y="954293"/>
            <a:ext cx="5772064" cy="420756"/>
          </a:xfrm>
          <a:prstGeom prst="rect">
            <a:avLst/>
          </a:prstGeom>
          <a:noFill/>
        </p:spPr>
        <p:txBody>
          <a:bodyPr wrap="square" rtlCol="0">
            <a:spAutoFit/>
          </a:bodyPr>
          <a:lstStyle/>
          <a:p>
            <a:pPr>
              <a:lnSpc>
                <a:spcPts val="2500"/>
              </a:lnSpc>
            </a:pPr>
            <a:r>
              <a:rPr lang="es-ES" sz="2600" b="1" dirty="0">
                <a:solidFill>
                  <a:srgbClr val="243746"/>
                </a:solidFill>
                <a:latin typeface="Riojana SemiBold" pitchFamily="2" charset="77"/>
              </a:rPr>
              <a:t>Confección Telemática. Canales</a:t>
            </a:r>
            <a:endParaRPr lang="en-AR" sz="2600" b="1" dirty="0">
              <a:solidFill>
                <a:srgbClr val="243746"/>
              </a:solidFill>
              <a:latin typeface="Riojana SemiBold" pitchFamily="2" charset="77"/>
            </a:endParaRPr>
          </a:p>
        </p:txBody>
      </p:sp>
      <p:sp>
        <p:nvSpPr>
          <p:cNvPr id="12" name="CuadroTexto 11">
            <a:extLst>
              <a:ext uri="{FF2B5EF4-FFF2-40B4-BE49-F238E27FC236}">
                <a16:creationId xmlns:a16="http://schemas.microsoft.com/office/drawing/2014/main" id="{A5ABADF3-A033-ADFB-E060-63F10436FD3A}"/>
              </a:ext>
            </a:extLst>
          </p:cNvPr>
          <p:cNvSpPr txBox="1"/>
          <p:nvPr/>
        </p:nvSpPr>
        <p:spPr>
          <a:xfrm>
            <a:off x="772199" y="1369420"/>
            <a:ext cx="6449162" cy="369332"/>
          </a:xfrm>
          <a:prstGeom prst="rect">
            <a:avLst/>
          </a:prstGeom>
          <a:noFill/>
        </p:spPr>
        <p:txBody>
          <a:bodyPr wrap="square">
            <a:spAutoFit/>
          </a:bodyPr>
          <a:lstStyle/>
          <a:p>
            <a:r>
              <a:rPr lang="es-ES" dirty="0"/>
              <a:t>Plataforma Ayuda a la Confección WEB de Sucesiones y Donaciones</a:t>
            </a:r>
          </a:p>
        </p:txBody>
      </p:sp>
      <p:pic>
        <p:nvPicPr>
          <p:cNvPr id="5" name="Imagen 4">
            <a:extLst>
              <a:ext uri="{FF2B5EF4-FFF2-40B4-BE49-F238E27FC236}">
                <a16:creationId xmlns:a16="http://schemas.microsoft.com/office/drawing/2014/main" id="{DC44C070-F058-8BE2-2EE8-EAA2244AD864}"/>
              </a:ext>
            </a:extLst>
          </p:cNvPr>
          <p:cNvPicPr>
            <a:picLocks noChangeAspect="1"/>
          </p:cNvPicPr>
          <p:nvPr/>
        </p:nvPicPr>
        <p:blipFill>
          <a:blip r:embed="rId6"/>
          <a:stretch>
            <a:fillRect/>
          </a:stretch>
        </p:blipFill>
        <p:spPr>
          <a:xfrm>
            <a:off x="8573522" y="1164671"/>
            <a:ext cx="3236093" cy="4763205"/>
          </a:xfrm>
          <a:prstGeom prst="rect">
            <a:avLst/>
          </a:prstGeom>
        </p:spPr>
      </p:pic>
      <p:sp>
        <p:nvSpPr>
          <p:cNvPr id="8" name="CuadroTexto 7">
            <a:extLst>
              <a:ext uri="{FF2B5EF4-FFF2-40B4-BE49-F238E27FC236}">
                <a16:creationId xmlns:a16="http://schemas.microsoft.com/office/drawing/2014/main" id="{4BE619BC-02B7-4916-2B5C-587F25EF0498}"/>
              </a:ext>
            </a:extLst>
          </p:cNvPr>
          <p:cNvSpPr txBox="1"/>
          <p:nvPr/>
        </p:nvSpPr>
        <p:spPr>
          <a:xfrm>
            <a:off x="924599" y="2320237"/>
            <a:ext cx="7240833" cy="3970318"/>
          </a:xfrm>
          <a:prstGeom prst="rect">
            <a:avLst/>
          </a:prstGeom>
          <a:noFill/>
        </p:spPr>
        <p:txBody>
          <a:bodyPr wrap="square" numCol="2">
            <a:spAutoFit/>
          </a:bodyPr>
          <a:lstStyle/>
          <a:p>
            <a:pPr marL="285750" indent="-285750">
              <a:buFont typeface="Arial" panose="020B0604020202020204" pitchFamily="34" charset="0"/>
              <a:buChar char="•"/>
            </a:pPr>
            <a:r>
              <a:rPr lang="es-ES" dirty="0"/>
              <a:t>Datos generales</a:t>
            </a:r>
          </a:p>
          <a:p>
            <a:pPr marL="285750" indent="-285750">
              <a:buFont typeface="Arial" panose="020B0604020202020204" pitchFamily="34" charset="0"/>
              <a:buChar char="•"/>
            </a:pPr>
            <a:r>
              <a:rPr lang="es-ES" dirty="0"/>
              <a:t>Herederos</a:t>
            </a:r>
          </a:p>
          <a:p>
            <a:pPr marL="285750" indent="-285750">
              <a:buFont typeface="Arial" panose="020B0604020202020204" pitchFamily="34" charset="0"/>
              <a:buChar char="•"/>
            </a:pPr>
            <a:r>
              <a:rPr lang="es-ES" dirty="0"/>
              <a:t>Catálogo de bienes</a:t>
            </a:r>
          </a:p>
          <a:p>
            <a:pPr marL="742950" lvl="1" indent="-285750">
              <a:buFont typeface="Wingdings" panose="05000000000000000000" pitchFamily="2" charset="2"/>
              <a:buChar char="ü"/>
            </a:pPr>
            <a:r>
              <a:rPr lang="es-ES" dirty="0"/>
              <a:t>Seguros de vida</a:t>
            </a:r>
          </a:p>
          <a:p>
            <a:pPr marL="742950" lvl="1" indent="-285750">
              <a:buFont typeface="Wingdings" panose="05000000000000000000" pitchFamily="2" charset="2"/>
              <a:buChar char="ü"/>
            </a:pPr>
            <a:r>
              <a:rPr lang="es-ES" dirty="0"/>
              <a:t>Bienes urbanos</a:t>
            </a:r>
          </a:p>
          <a:p>
            <a:pPr marL="742950" lvl="1" indent="-285750">
              <a:buFont typeface="Wingdings" panose="05000000000000000000" pitchFamily="2" charset="2"/>
              <a:buChar char="ü"/>
            </a:pPr>
            <a:r>
              <a:rPr lang="es-ES" dirty="0"/>
              <a:t>Bienes rústicos</a:t>
            </a:r>
          </a:p>
          <a:p>
            <a:pPr marL="742950" lvl="1" indent="-285750">
              <a:buFont typeface="Wingdings" panose="05000000000000000000" pitchFamily="2" charset="2"/>
              <a:buChar char="ü"/>
            </a:pPr>
            <a:r>
              <a:rPr lang="es-ES" dirty="0"/>
              <a:t>Vehículos</a:t>
            </a:r>
          </a:p>
          <a:p>
            <a:pPr marL="742950" lvl="1" indent="-285750">
              <a:buFont typeface="Wingdings" panose="05000000000000000000" pitchFamily="2" charset="2"/>
              <a:buChar char="ü"/>
            </a:pPr>
            <a:r>
              <a:rPr lang="es-ES" dirty="0"/>
              <a:t>Embarcaciones</a:t>
            </a:r>
          </a:p>
          <a:p>
            <a:pPr marL="742950" lvl="1" indent="-285750">
              <a:buFont typeface="Wingdings" panose="05000000000000000000" pitchFamily="2" charset="2"/>
              <a:buChar char="ü"/>
            </a:pPr>
            <a:r>
              <a:rPr lang="es-ES" dirty="0"/>
              <a:t>Depósitos y valores</a:t>
            </a:r>
          </a:p>
          <a:p>
            <a:pPr marL="742950" lvl="1" indent="-285750">
              <a:buFont typeface="Wingdings" panose="05000000000000000000" pitchFamily="2" charset="2"/>
              <a:buChar char="ü"/>
            </a:pPr>
            <a:r>
              <a:rPr lang="es-ES" dirty="0"/>
              <a:t>Empresas/negocios</a:t>
            </a:r>
          </a:p>
          <a:p>
            <a:pPr marL="742950" lvl="1" indent="-285750">
              <a:buFont typeface="Wingdings" panose="05000000000000000000" pitchFamily="2" charset="2"/>
              <a:buChar char="ü"/>
            </a:pPr>
            <a:r>
              <a:rPr lang="es-ES" dirty="0"/>
              <a:t>Otros bienes</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a:t>Total de bienes y ajuar</a:t>
            </a:r>
          </a:p>
          <a:p>
            <a:pPr marL="285750" indent="-285750">
              <a:buFont typeface="Arial" panose="020B0604020202020204" pitchFamily="34" charset="0"/>
              <a:buChar char="•"/>
            </a:pPr>
            <a:r>
              <a:rPr lang="es-ES" dirty="0"/>
              <a:t>Deudas y gastos</a:t>
            </a:r>
          </a:p>
          <a:p>
            <a:pPr marL="285750" indent="-285750">
              <a:buFont typeface="Arial" panose="020B0604020202020204" pitchFamily="34" charset="0"/>
              <a:buChar char="•"/>
            </a:pPr>
            <a:r>
              <a:rPr lang="es-ES" dirty="0"/>
              <a:t>Resumen</a:t>
            </a:r>
          </a:p>
          <a:p>
            <a:pPr marL="285750" indent="-285750">
              <a:buFont typeface="Arial" panose="020B0604020202020204" pitchFamily="34" charset="0"/>
              <a:buChar char="•"/>
            </a:pPr>
            <a:r>
              <a:rPr lang="es-ES" dirty="0"/>
              <a:t>Asignación bienes y deudas</a:t>
            </a:r>
          </a:p>
          <a:p>
            <a:pPr marL="285750" indent="-285750">
              <a:buFont typeface="Arial" panose="020B0604020202020204" pitchFamily="34" charset="0"/>
              <a:buChar char="•"/>
            </a:pPr>
            <a:r>
              <a:rPr lang="es-ES" dirty="0"/>
              <a:t>Consolidación de dominio</a:t>
            </a:r>
          </a:p>
          <a:p>
            <a:pPr marL="285750" indent="-285750">
              <a:buFont typeface="Arial" panose="020B0604020202020204" pitchFamily="34" charset="0"/>
              <a:buChar char="•"/>
            </a:pPr>
            <a:r>
              <a:rPr lang="es-ES" dirty="0"/>
              <a:t>Resumen Herederos</a:t>
            </a:r>
          </a:p>
          <a:p>
            <a:pPr marL="285750" indent="-285750">
              <a:buFont typeface="Arial" panose="020B0604020202020204" pitchFamily="34" charset="0"/>
              <a:buChar char="•"/>
            </a:pPr>
            <a:r>
              <a:rPr lang="es-ES" dirty="0"/>
              <a:t>Liquidación Sujetos</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ES" dirty="0"/>
          </a:p>
        </p:txBody>
      </p:sp>
      <p:sp>
        <p:nvSpPr>
          <p:cNvPr id="9" name="CuadroTexto 8">
            <a:extLst>
              <a:ext uri="{FF2B5EF4-FFF2-40B4-BE49-F238E27FC236}">
                <a16:creationId xmlns:a16="http://schemas.microsoft.com/office/drawing/2014/main" id="{97FAF70A-BF18-D0B9-A123-B627452AF6C6}"/>
              </a:ext>
            </a:extLst>
          </p:cNvPr>
          <p:cNvSpPr txBox="1"/>
          <p:nvPr/>
        </p:nvSpPr>
        <p:spPr>
          <a:xfrm>
            <a:off x="831039" y="1717929"/>
            <a:ext cx="6449162" cy="646331"/>
          </a:xfrm>
          <a:prstGeom prst="rect">
            <a:avLst/>
          </a:prstGeom>
          <a:noFill/>
        </p:spPr>
        <p:txBody>
          <a:bodyPr wrap="square">
            <a:spAutoFit/>
          </a:bodyPr>
          <a:lstStyle/>
          <a:p>
            <a:r>
              <a:rPr lang="es-ES" b="1" dirty="0"/>
              <a:t>Sucesiones</a:t>
            </a:r>
            <a:r>
              <a:rPr lang="es-ES" dirty="0"/>
              <a:t>: En una misma confección se realiza la declaración de bienes, herederos y la asignación individual</a:t>
            </a:r>
          </a:p>
        </p:txBody>
      </p:sp>
      <p:pic>
        <p:nvPicPr>
          <p:cNvPr id="11" name="Imagen 10">
            <a:extLst>
              <a:ext uri="{FF2B5EF4-FFF2-40B4-BE49-F238E27FC236}">
                <a16:creationId xmlns:a16="http://schemas.microsoft.com/office/drawing/2014/main" id="{33C94D42-6F57-3DB2-699B-5DB7AC783388}"/>
              </a:ext>
            </a:extLst>
          </p:cNvPr>
          <p:cNvPicPr>
            <a:picLocks noChangeAspect="1"/>
          </p:cNvPicPr>
          <p:nvPr/>
        </p:nvPicPr>
        <p:blipFill>
          <a:blip r:embed="rId7"/>
          <a:stretch>
            <a:fillRect/>
          </a:stretch>
        </p:blipFill>
        <p:spPr>
          <a:xfrm>
            <a:off x="7835542" y="1878485"/>
            <a:ext cx="3933825" cy="971550"/>
          </a:xfrm>
          <a:prstGeom prst="rect">
            <a:avLst/>
          </a:prstGeom>
        </p:spPr>
      </p:pic>
    </p:spTree>
    <p:extLst>
      <p:ext uri="{BB962C8B-B14F-4D97-AF65-F5344CB8AC3E}">
        <p14:creationId xmlns:p14="http://schemas.microsoft.com/office/powerpoint/2010/main" val="1525406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1" id="{6A6654FC-170B-4297-AA0F-EAC57E2F0BDC}" vid="{C6B302A4-EC44-40A7-9250-7D784816951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Tema1</Template>
  <TotalTime>24340</TotalTime>
  <Words>3804</Words>
  <Application>Microsoft Office PowerPoint</Application>
  <PresentationFormat>Panorámica</PresentationFormat>
  <Paragraphs>426</Paragraphs>
  <Slides>39</Slides>
  <Notes>38</Notes>
  <HiddenSlides>0</HiddenSlides>
  <MMClips>0</MMClips>
  <ScaleCrop>false</ScaleCrop>
  <HeadingPairs>
    <vt:vector size="6" baseType="variant">
      <vt:variant>
        <vt:lpstr>Fuentes usadas</vt:lpstr>
      </vt:variant>
      <vt:variant>
        <vt:i4>13</vt:i4>
      </vt:variant>
      <vt:variant>
        <vt:lpstr>Tema</vt:lpstr>
      </vt:variant>
      <vt:variant>
        <vt:i4>1</vt:i4>
      </vt:variant>
      <vt:variant>
        <vt:lpstr>Títulos de diapositiva</vt:lpstr>
      </vt:variant>
      <vt:variant>
        <vt:i4>39</vt:i4>
      </vt:variant>
    </vt:vector>
  </HeadingPairs>
  <TitlesOfParts>
    <vt:vector size="53" baseType="lpstr">
      <vt:lpstr>Arial</vt:lpstr>
      <vt:lpstr>Calibri</vt:lpstr>
      <vt:lpstr>Calibri Light</vt:lpstr>
      <vt:lpstr>Riojana</vt:lpstr>
      <vt:lpstr>Riojana Book</vt:lpstr>
      <vt:lpstr>Riojana SemiBold</vt:lpstr>
      <vt:lpstr>Riojana Thin</vt:lpstr>
      <vt:lpstr>Riojana-regular</vt:lpstr>
      <vt:lpstr>Riojana-regular</vt:lpstr>
      <vt:lpstr>Segoe UI</vt:lpstr>
      <vt:lpstr>Times New Roman</vt:lpstr>
      <vt:lpstr>Verdana</vt:lpstr>
      <vt:lpstr>Wingdings</vt:lpstr>
      <vt:lpstr>Tema1</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Natalia Del Barco Mayor</cp:lastModifiedBy>
  <cp:revision>18</cp:revision>
  <dcterms:created xsi:type="dcterms:W3CDTF">2022-03-17T11:31:34Z</dcterms:created>
  <dcterms:modified xsi:type="dcterms:W3CDTF">2024-01-23T08:51:42Z</dcterms:modified>
</cp:coreProperties>
</file>