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0" r:id="rId2"/>
    <p:sldId id="317" r:id="rId3"/>
    <p:sldId id="328" r:id="rId4"/>
    <p:sldId id="319" r:id="rId5"/>
    <p:sldId id="326" r:id="rId6"/>
    <p:sldId id="327" r:id="rId7"/>
    <p:sldId id="321" r:id="rId8"/>
    <p:sldId id="320" r:id="rId9"/>
    <p:sldId id="322" r:id="rId10"/>
    <p:sldId id="342" r:id="rId11"/>
    <p:sldId id="343" r:id="rId12"/>
    <p:sldId id="349" r:id="rId13"/>
    <p:sldId id="348" r:id="rId14"/>
    <p:sldId id="346" r:id="rId15"/>
    <p:sldId id="350" r:id="rId16"/>
    <p:sldId id="347" r:id="rId17"/>
    <p:sldId id="345" r:id="rId18"/>
    <p:sldId id="338" r:id="rId19"/>
    <p:sldId id="330" r:id="rId20"/>
    <p:sldId id="332" r:id="rId21"/>
    <p:sldId id="334" r:id="rId22"/>
    <p:sldId id="339" r:id="rId23"/>
    <p:sldId id="340" r:id="rId24"/>
    <p:sldId id="341" r:id="rId25"/>
    <p:sldId id="351" r:id="rId26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0066CC"/>
    <a:srgbClr val="0066FF"/>
    <a:srgbClr val="FF3300"/>
    <a:srgbClr val="8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8" autoAdjust="0"/>
    <p:restoredTop sz="90805" autoAdjust="0"/>
  </p:normalViewPr>
  <p:slideViewPr>
    <p:cSldViewPr>
      <p:cViewPr varScale="1">
        <p:scale>
          <a:sx n="100" d="100"/>
          <a:sy n="100" d="100"/>
        </p:scale>
        <p:origin x="6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5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variable\Desktop\&#193;lvaro\modelo%20grafico%20energ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variable\AppData\Local\Temp\PreciosCierreDerEnergia-3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EVOLUCIÓN PRECIO CALENDAR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7736111111111111"/>
          <c:w val="0.90286351706036749"/>
          <c:h val="0.7153137809467919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cal17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Hoja1!$B$2:$B$19</c:f>
              <c:numCache>
                <c:formatCode>General</c:formatCode>
                <c:ptCount val="1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Hoja1!$C$2:$C$19</c:f>
              <c:numCache>
                <c:formatCode>General</c:formatCode>
                <c:ptCount val="18"/>
                <c:pt idx="0">
                  <c:v>47</c:v>
                </c:pt>
                <c:pt idx="1">
                  <c:v>49</c:v>
                </c:pt>
                <c:pt idx="2">
                  <c:v>48</c:v>
                </c:pt>
                <c:pt idx="3">
                  <c:v>51</c:v>
                </c:pt>
                <c:pt idx="4">
                  <c:v>52.5</c:v>
                </c:pt>
                <c:pt idx="5">
                  <c:v>50</c:v>
                </c:pt>
                <c:pt idx="6">
                  <c:v>48</c:v>
                </c:pt>
                <c:pt idx="7">
                  <c:v>45</c:v>
                </c:pt>
                <c:pt idx="8">
                  <c:v>46</c:v>
                </c:pt>
                <c:pt idx="9">
                  <c:v>45</c:v>
                </c:pt>
                <c:pt idx="10">
                  <c:v>49</c:v>
                </c:pt>
                <c:pt idx="11">
                  <c:v>53</c:v>
                </c:pt>
                <c:pt idx="12">
                  <c:v>50</c:v>
                </c:pt>
                <c:pt idx="13">
                  <c:v>47</c:v>
                </c:pt>
                <c:pt idx="14">
                  <c:v>52</c:v>
                </c:pt>
                <c:pt idx="15">
                  <c:v>47</c:v>
                </c:pt>
                <c:pt idx="16">
                  <c:v>51</c:v>
                </c:pt>
                <c:pt idx="17">
                  <c:v>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018520"/>
        <c:axId val="306533576"/>
      </c:lineChart>
      <c:catAx>
        <c:axId val="306018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DÍAS</a:t>
                </a:r>
              </a:p>
            </c:rich>
          </c:tx>
          <c:layout>
            <c:manualLayout>
              <c:xMode val="edge"/>
              <c:yMode val="edge"/>
              <c:x val="0.49805597027644272"/>
              <c:y val="0.9498803876493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533576"/>
        <c:crosses val="autoZero"/>
        <c:auto val="1"/>
        <c:lblAlgn val="ctr"/>
        <c:lblOffset val="100"/>
        <c:noMultiLvlLbl val="0"/>
      </c:catAx>
      <c:valAx>
        <c:axId val="30653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PRECIO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01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EVOLUCIÓN PRECIO CALENDAR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7736111111111111"/>
          <c:w val="0.90286351706036749"/>
          <c:h val="0.7153137809467919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cal17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Hoja1!$B$2:$B$19</c:f>
              <c:numCache>
                <c:formatCode>General</c:formatCode>
                <c:ptCount val="1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Hoja1!$C$2:$C$19</c:f>
              <c:numCache>
                <c:formatCode>General</c:formatCode>
                <c:ptCount val="18"/>
                <c:pt idx="0">
                  <c:v>52</c:v>
                </c:pt>
                <c:pt idx="1">
                  <c:v>55</c:v>
                </c:pt>
                <c:pt idx="2">
                  <c:v>54</c:v>
                </c:pt>
                <c:pt idx="3">
                  <c:v>52.5</c:v>
                </c:pt>
                <c:pt idx="4">
                  <c:v>50</c:v>
                </c:pt>
                <c:pt idx="5">
                  <c:v>47</c:v>
                </c:pt>
                <c:pt idx="6">
                  <c:v>42</c:v>
                </c:pt>
                <c:pt idx="7">
                  <c:v>45</c:v>
                </c:pt>
                <c:pt idx="8">
                  <c:v>47</c:v>
                </c:pt>
                <c:pt idx="9">
                  <c:v>51</c:v>
                </c:pt>
                <c:pt idx="10">
                  <c:v>54</c:v>
                </c:pt>
                <c:pt idx="11">
                  <c:v>53</c:v>
                </c:pt>
                <c:pt idx="12">
                  <c:v>50</c:v>
                </c:pt>
                <c:pt idx="13">
                  <c:v>54</c:v>
                </c:pt>
                <c:pt idx="14">
                  <c:v>45</c:v>
                </c:pt>
                <c:pt idx="15">
                  <c:v>42</c:v>
                </c:pt>
                <c:pt idx="16">
                  <c:v>40</c:v>
                </c:pt>
                <c:pt idx="17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652352"/>
        <c:axId val="306683008"/>
      </c:lineChart>
      <c:catAx>
        <c:axId val="30665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DÍAS</a:t>
                </a:r>
              </a:p>
            </c:rich>
          </c:tx>
          <c:layout>
            <c:manualLayout>
              <c:xMode val="edge"/>
              <c:yMode val="edge"/>
              <c:x val="0.49805597027644272"/>
              <c:y val="0.9498803876493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683008"/>
        <c:crosses val="autoZero"/>
        <c:auto val="1"/>
        <c:lblAlgn val="ctr"/>
        <c:lblOffset val="100"/>
        <c:noMultiLvlLbl val="0"/>
      </c:catAx>
      <c:valAx>
        <c:axId val="30668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PRECIO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65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Evolución Precio Swap Septiembre </a:t>
            </a:r>
            <a:r>
              <a:rPr lang="es-ES" dirty="0"/>
              <a:t>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807856"/>
        <c:axId val="306796216"/>
      </c:lineChart>
      <c:catAx>
        <c:axId val="3068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796216"/>
        <c:crosses val="autoZero"/>
        <c:auto val="1"/>
        <c:lblAlgn val="ctr"/>
        <c:lblOffset val="100"/>
        <c:noMultiLvlLbl val="0"/>
      </c:catAx>
      <c:valAx>
        <c:axId val="30679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680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82394F2-D9D7-4D88-99C4-A9B26B4141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393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4" tIns="46507" rIns="93014" bIns="465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68C0B37-09CF-4AAB-934A-516A9B6470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49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10200"/>
            <a:ext cx="777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791200"/>
            <a:ext cx="7772400" cy="304800"/>
          </a:xfrm>
        </p:spPr>
        <p:txBody>
          <a:bodyPr/>
          <a:lstStyle>
            <a:lvl1pPr>
              <a:defRPr sz="10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9282-E8DF-433A-A740-327D586241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2250" y="1065213"/>
            <a:ext cx="2038350" cy="4556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1065213"/>
            <a:ext cx="5964237" cy="4556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E070C-CBFC-4620-9536-F60EA34A61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E4F59-2D36-4414-BD64-A9B5758600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53EB-BADC-453D-B84F-468B5C9FDE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506538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08513" y="1506538"/>
            <a:ext cx="40020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32C1-0B8C-4463-A13C-2763532B89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C5E45-9560-4141-8D8E-B14895AB37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6A30-DCFE-4289-812A-E539B936F8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RFija\Documents\LogosRenta4\logo_quieresma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33375"/>
            <a:ext cx="24098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43B2-07DC-43CF-96ED-482AA51498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527E-2AF6-43D6-BBF4-AC5518E0B9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08A7A-F0AA-4056-BA02-B0C8EE6E1B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065213"/>
            <a:ext cx="81549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6538"/>
            <a:ext cx="81549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246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fld id="{7C5AA247-6E7D-4AEF-9EFD-4B664B1B9F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9" name="Picture 8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381000"/>
            <a:ext cx="126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848600" y="6324600"/>
            <a:ext cx="0" cy="533400"/>
          </a:xfrm>
          <a:prstGeom prst="line">
            <a:avLst/>
          </a:prstGeom>
          <a:noFill/>
          <a:ln w="9525">
            <a:solidFill>
              <a:srgbClr val="87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81000" y="0"/>
            <a:ext cx="0" cy="1371600"/>
          </a:xfrm>
          <a:prstGeom prst="line">
            <a:avLst/>
          </a:prstGeom>
          <a:noFill/>
          <a:ln w="9525">
            <a:solidFill>
              <a:srgbClr val="87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9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87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870000"/>
          </a:solidFill>
          <a:latin typeface="Tahoma" pitchFamily="34" charset="0"/>
        </a:defRPr>
      </a:lvl9pPr>
    </p:titleStyle>
    <p:bodyStyle>
      <a:lvl1pPr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2pPr>
      <a:lvl3pPr marL="1182688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1788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fbonilla@renta4.e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943600"/>
            <a:ext cx="7772400" cy="304800"/>
          </a:xfrm>
        </p:spPr>
        <p:txBody>
          <a:bodyPr/>
          <a:lstStyle/>
          <a:p>
            <a:pPr eaLnBrk="1" hangingPunct="1"/>
            <a:r>
              <a:rPr lang="es-ES" sz="2400" b="1" smtClean="0">
                <a:solidFill>
                  <a:srgbClr val="870000"/>
                </a:solidFill>
              </a:rPr>
              <a:t>Cobertura del precio de la electricidad</a:t>
            </a:r>
          </a:p>
        </p:txBody>
      </p:sp>
      <p:pic>
        <p:nvPicPr>
          <p:cNvPr id="4099" name="Picture 4" descr="C:\Users\RFija\Documents\LogosRenta4\logo_quieres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141663"/>
            <a:ext cx="31940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39552" y="1052736"/>
            <a:ext cx="61926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1400" b="1" u="sng" dirty="0">
                <a:cs typeface="Arial" charset="0"/>
              </a:rPr>
              <a:t>Resultado de la cobertura</a:t>
            </a:r>
          </a:p>
          <a:p>
            <a:pPr eaLnBrk="0" hangingPunct="0"/>
            <a:endParaRPr lang="es-ES" sz="1400" dirty="0">
              <a:cs typeface="Arial" charset="0"/>
            </a:endParaRPr>
          </a:p>
          <a:p>
            <a:pPr eaLnBrk="0" hangingPunct="0"/>
            <a:r>
              <a:rPr lang="es-ES" sz="1400" dirty="0">
                <a:cs typeface="Arial" charset="0"/>
              </a:rPr>
              <a:t>Si el precio final variable es de 52 euros </a:t>
            </a:r>
            <a:r>
              <a:rPr lang="es-ES" sz="1400" dirty="0" err="1">
                <a:cs typeface="Arial" charset="0"/>
              </a:rPr>
              <a:t>MWh</a:t>
            </a:r>
            <a:endParaRPr lang="es-ES" sz="1400" dirty="0">
              <a:cs typeface="Arial" charset="0"/>
            </a:endParaRPr>
          </a:p>
          <a:p>
            <a:pPr eaLnBrk="0" hangingPunct="0"/>
            <a:r>
              <a:rPr lang="es-ES" sz="1400" dirty="0">
                <a:cs typeface="Arial" charset="0"/>
              </a:rPr>
              <a:t>En el mercado físico ha perdido 2 euros </a:t>
            </a:r>
            <a:r>
              <a:rPr lang="es-ES" sz="1400" dirty="0" err="1">
                <a:cs typeface="Arial" charset="0"/>
              </a:rPr>
              <a:t>MWh</a:t>
            </a:r>
            <a:endParaRPr lang="es-ES" sz="1400" dirty="0">
              <a:cs typeface="Arial" charset="0"/>
            </a:endParaRPr>
          </a:p>
          <a:p>
            <a:pPr eaLnBrk="0" hangingPunct="0"/>
            <a:r>
              <a:rPr lang="es-ES" sz="1400" dirty="0">
                <a:cs typeface="Arial" charset="0"/>
              </a:rPr>
              <a:t>En el financiero ha ganado 4.5 euros </a:t>
            </a:r>
            <a:r>
              <a:rPr lang="es-ES" sz="1400" dirty="0" err="1">
                <a:cs typeface="Arial" charset="0"/>
              </a:rPr>
              <a:t>MWh</a:t>
            </a:r>
            <a:r>
              <a:rPr lang="es-ES" sz="1400" dirty="0">
                <a:cs typeface="Arial" charset="0"/>
              </a:rPr>
              <a:t>. 	Resultado de 2.5 euros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401530"/>
              </p:ext>
            </p:extLst>
          </p:nvPr>
        </p:nvGraphicFramePr>
        <p:xfrm>
          <a:off x="619099" y="2420888"/>
          <a:ext cx="7886725" cy="385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83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39552" y="1355547"/>
            <a:ext cx="6192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1400" dirty="0">
                <a:cs typeface="Arial" charset="0"/>
              </a:rPr>
              <a:t>Si el precio final variable es de 42 euros </a:t>
            </a:r>
            <a:r>
              <a:rPr lang="es-ES" sz="1400" dirty="0" err="1">
                <a:cs typeface="Arial" charset="0"/>
              </a:rPr>
              <a:t>MWh</a:t>
            </a:r>
            <a:endParaRPr lang="es-ES" sz="1400" dirty="0">
              <a:cs typeface="Arial" charset="0"/>
            </a:endParaRPr>
          </a:p>
          <a:p>
            <a:pPr eaLnBrk="0" hangingPunct="0"/>
            <a:r>
              <a:rPr lang="es-ES" sz="1400" dirty="0">
                <a:cs typeface="Arial" charset="0"/>
              </a:rPr>
              <a:t>En el mercado físico ha ganado 8 euros </a:t>
            </a:r>
            <a:r>
              <a:rPr lang="es-ES" sz="1400" dirty="0" err="1">
                <a:cs typeface="Arial" charset="0"/>
              </a:rPr>
              <a:t>MWh</a:t>
            </a:r>
            <a:endParaRPr lang="es-ES" sz="1400" dirty="0">
              <a:cs typeface="Arial" charset="0"/>
            </a:endParaRPr>
          </a:p>
          <a:p>
            <a:pPr eaLnBrk="0" hangingPunct="0"/>
            <a:r>
              <a:rPr lang="es-ES" sz="1400" dirty="0">
                <a:cs typeface="Arial" charset="0"/>
              </a:rPr>
              <a:t>En el financiero ha perdido 5.5 euros </a:t>
            </a:r>
            <a:r>
              <a:rPr lang="es-ES" sz="1400" dirty="0" err="1">
                <a:cs typeface="Arial" charset="0"/>
              </a:rPr>
              <a:t>MWh</a:t>
            </a:r>
            <a:r>
              <a:rPr lang="es-ES" sz="1400" dirty="0">
                <a:cs typeface="Arial" charset="0"/>
              </a:rPr>
              <a:t>	Resultado de 2.5 euros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39552" y="1031984"/>
            <a:ext cx="2512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dirty="0">
                <a:cs typeface="Arial" charset="0"/>
              </a:rPr>
              <a:t>Resultado de la cobertura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223081"/>
              </p:ext>
            </p:extLst>
          </p:nvPr>
        </p:nvGraphicFramePr>
        <p:xfrm>
          <a:off x="683569" y="2276872"/>
          <a:ext cx="7822256" cy="404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3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1940778"/>
            <a:ext cx="7381875" cy="435067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9552" y="908720"/>
            <a:ext cx="42627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dirty="0" smtClean="0">
                <a:cs typeface="Arial" charset="0"/>
              </a:rPr>
              <a:t>Ejemplo real de cobertura con Swap mensual</a:t>
            </a:r>
            <a:endParaRPr lang="es-ES" sz="1400" b="1" u="sng" dirty="0">
              <a:cs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76420" y="1424749"/>
            <a:ext cx="6314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dirty="0" smtClean="0">
                <a:cs typeface="Arial" charset="0"/>
              </a:rPr>
              <a:t>Un cliente compra dos Swap mensuales de septiembre para cubrir su cartera.</a:t>
            </a:r>
            <a:endParaRPr lang="es-E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9050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683568" y="980728"/>
            <a:ext cx="42627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dirty="0" smtClean="0">
                <a:cs typeface="Arial" charset="0"/>
              </a:rPr>
              <a:t>Ejemplo real </a:t>
            </a:r>
            <a:r>
              <a:rPr lang="es-ES" sz="1400" b="1" u="sng" dirty="0">
                <a:cs typeface="Arial" charset="0"/>
              </a:rPr>
              <a:t>de cobertura con Swap mensual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68685" y="1500463"/>
            <a:ext cx="7575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1400" dirty="0" smtClean="0">
                <a:cs typeface="Arial" charset="0"/>
              </a:rPr>
              <a:t>Evolución de los precios diarios del Swap mensual de septiembre vs Precio de compra del Swap de septiembre</a:t>
            </a:r>
            <a:endParaRPr lang="es-ES" sz="1400" dirty="0">
              <a:cs typeface="Arial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84" y="2192941"/>
            <a:ext cx="74104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539552" y="1036281"/>
            <a:ext cx="5690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s-ES" sz="1400" b="1" u="sng" dirty="0">
                <a:cs typeface="Times New Roman" pitchFamily="18" charset="0"/>
              </a:rPr>
              <a:t>Ejemplo de ajuste </a:t>
            </a:r>
            <a:r>
              <a:rPr lang="es-ES" sz="1400" b="1" u="sng" dirty="0" smtClean="0">
                <a:cs typeface="Times New Roman" pitchFamily="18" charset="0"/>
              </a:rPr>
              <a:t>real en </a:t>
            </a:r>
            <a:r>
              <a:rPr lang="es-ES" sz="1400" b="1" u="sng" dirty="0">
                <a:cs typeface="Times New Roman" pitchFamily="18" charset="0"/>
              </a:rPr>
              <a:t>cuenta. Precio Swap vs Precio Real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848872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33575"/>
            <a:ext cx="7410450" cy="439102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9552" y="980728"/>
            <a:ext cx="42627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dirty="0">
                <a:cs typeface="Arial" charset="0"/>
              </a:rPr>
              <a:t>Ejemplo </a:t>
            </a:r>
            <a:r>
              <a:rPr lang="es-ES" sz="1400" b="1" u="sng" dirty="0" smtClean="0">
                <a:cs typeface="Arial" charset="0"/>
              </a:rPr>
              <a:t>real de </a:t>
            </a:r>
            <a:r>
              <a:rPr lang="es-ES" sz="1400" b="1" u="sng" dirty="0">
                <a:cs typeface="Arial" charset="0"/>
              </a:rPr>
              <a:t>cobertura con Swap mensual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39552" y="1476375"/>
            <a:ext cx="59775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dirty="0">
                <a:cs typeface="Arial" charset="0"/>
              </a:rPr>
              <a:t>Un cliente compra dos Swap mensuales de </a:t>
            </a:r>
            <a:r>
              <a:rPr lang="es-ES" sz="1400" dirty="0" smtClean="0">
                <a:cs typeface="Arial" charset="0"/>
              </a:rPr>
              <a:t>octubre para </a:t>
            </a:r>
            <a:r>
              <a:rPr lang="es-ES" sz="1400" dirty="0">
                <a:cs typeface="Arial" charset="0"/>
              </a:rPr>
              <a:t>cubrir su cartera.</a:t>
            </a:r>
          </a:p>
        </p:txBody>
      </p:sp>
    </p:spTree>
    <p:extLst>
      <p:ext uri="{BB962C8B-B14F-4D97-AF65-F5344CB8AC3E}">
        <p14:creationId xmlns:p14="http://schemas.microsoft.com/office/powerpoint/2010/main" val="156772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683568" y="1052736"/>
            <a:ext cx="42627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dirty="0">
                <a:cs typeface="Arial" charset="0"/>
              </a:rPr>
              <a:t>Ejemplo </a:t>
            </a:r>
            <a:r>
              <a:rPr lang="es-ES" sz="1400" b="1" u="sng" dirty="0" smtClean="0">
                <a:cs typeface="Arial" charset="0"/>
              </a:rPr>
              <a:t>real de </a:t>
            </a:r>
            <a:r>
              <a:rPr lang="es-ES" sz="1400" b="1" u="sng" dirty="0">
                <a:cs typeface="Arial" charset="0"/>
              </a:rPr>
              <a:t>cobertura con Swap mensual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3568" y="1618637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1400" dirty="0">
                <a:cs typeface="Arial" charset="0"/>
              </a:rPr>
              <a:t>Evolución de los precios diarios del Swap mensual de </a:t>
            </a:r>
            <a:r>
              <a:rPr lang="es-ES" sz="1400" dirty="0" smtClean="0">
                <a:cs typeface="Arial" charset="0"/>
              </a:rPr>
              <a:t>octubre vs </a:t>
            </a:r>
            <a:r>
              <a:rPr lang="es-ES" sz="1400" dirty="0">
                <a:cs typeface="Arial" charset="0"/>
              </a:rPr>
              <a:t>Precio </a:t>
            </a:r>
            <a:r>
              <a:rPr lang="es-ES" sz="1400" dirty="0" smtClean="0">
                <a:cs typeface="Arial" charset="0"/>
              </a:rPr>
              <a:t>medio de </a:t>
            </a:r>
            <a:r>
              <a:rPr lang="es-ES" sz="1400" dirty="0">
                <a:cs typeface="Arial" charset="0"/>
              </a:rPr>
              <a:t>compra </a:t>
            </a:r>
            <a:r>
              <a:rPr lang="es-ES" sz="1400" dirty="0" smtClean="0">
                <a:cs typeface="Arial" charset="0"/>
              </a:rPr>
              <a:t>de dos Swaps </a:t>
            </a:r>
            <a:r>
              <a:rPr lang="es-ES" sz="1400" dirty="0">
                <a:cs typeface="Arial" charset="0"/>
              </a:rPr>
              <a:t>de </a:t>
            </a:r>
            <a:r>
              <a:rPr lang="es-ES" sz="1400" dirty="0" smtClean="0">
                <a:cs typeface="Arial" charset="0"/>
              </a:rPr>
              <a:t>octubre.</a:t>
            </a:r>
            <a:endParaRPr lang="es-ES" sz="1400" dirty="0">
              <a:cs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52675"/>
            <a:ext cx="6912768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611560" y="1052736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/>
            <a:r>
              <a:rPr lang="es-ES" sz="1400" b="1" u="sng" dirty="0" smtClean="0">
                <a:cs typeface="Times New Roman" pitchFamily="18" charset="0"/>
              </a:rPr>
              <a:t>Cobertura. Ejemplo de ajuste real en cuenta. Precio Swap vs Precio Real</a:t>
            </a:r>
            <a:endParaRPr lang="es-ES" sz="1400" b="1" u="sng" dirty="0">
              <a:cs typeface="Times New Roman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20" y="1634902"/>
            <a:ext cx="74199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1600" b="1" smtClean="0"/>
              <a:t>Negociación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s-ES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1" y="1371600"/>
            <a:ext cx="8439869" cy="5009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000" smtClean="0"/>
              <a:t>Registro en una CCP (Meffpower)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5400675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s-ES" dirty="0" smtClean="0"/>
          </a:p>
          <a:p>
            <a:pPr>
              <a:lnSpc>
                <a:spcPct val="120000"/>
              </a:lnSpc>
            </a:pPr>
            <a:endParaRPr lang="es-ES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1600" dirty="0" smtClean="0"/>
              <a:t>  Al ser la negociación bilateral, existe riesgo de contrapartida.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s-ES" sz="1600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1600" dirty="0" smtClean="0"/>
              <a:t>  Cuando se registran las operaciones en la cámara      de compensación este riesgo desaparece.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s-ES" sz="1600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1600" dirty="0" smtClean="0"/>
              <a:t>  </a:t>
            </a:r>
            <a:r>
              <a:rPr lang="es-ES" sz="1600" dirty="0" err="1" smtClean="0"/>
              <a:t>Meffpower</a:t>
            </a:r>
            <a:r>
              <a:rPr lang="es-ES" sz="1600" dirty="0" smtClean="0"/>
              <a:t> garantiza el cumplimiento de las obligaciones contraídas por las partes.</a:t>
            </a:r>
          </a:p>
          <a:p>
            <a:pPr>
              <a:lnSpc>
                <a:spcPct val="120000"/>
              </a:lnSpc>
            </a:pPr>
            <a:endParaRPr lang="es-ES" sz="1600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1600" dirty="0" smtClean="0"/>
              <a:t>  Los miembros liquidadores, en este caso Renta 4, depositan garantías.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852738"/>
            <a:ext cx="36020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7812360" y="6309320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19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8DF3E5-D66A-420D-8952-A7320213EF72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1800">
                <a:solidFill>
                  <a:srgbClr val="870000"/>
                </a:solidFill>
              </a:rPr>
              <a:t>Renta 4 Banco 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4614862" cy="583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cs typeface="Arial" charset="0"/>
              </a:rPr>
              <a:t>  Renta 4 actúa como banco liquidador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s-ES" sz="1600" u="sng">
              <a:cs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cs typeface="Arial" charset="0"/>
              </a:rPr>
              <a:t>  El banco liquidador es la entidad que garantiza el cumplimiento de las obligaciones contraídas por los clientes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s-ES" sz="1600" u="sng">
              <a:cs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cs typeface="Arial" charset="0"/>
              </a:rPr>
              <a:t>  Representa al cliente frente a la cámara de compensación, Meffpower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s-ES" sz="1600">
              <a:cs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cs typeface="Arial" charset="0"/>
              </a:rPr>
              <a:t>  Se encarga de depositar las garantías ante la cámara y de abonar o cargar los ajustes correspondientes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s-ES" sz="1600">
              <a:cs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cs typeface="Arial" charset="0"/>
              </a:rPr>
              <a:t>  La apertura de cuenta es tan sencilla como abrir una cuenta en cualquier banco</a:t>
            </a:r>
          </a:p>
          <a:p>
            <a:pPr>
              <a:spcBef>
                <a:spcPct val="50000"/>
              </a:spcBef>
            </a:pPr>
            <a:endParaRPr lang="es-ES" sz="160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s-ES" sz="160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s-ES" sz="1600">
              <a:cs typeface="Arial" charset="0"/>
            </a:endParaRPr>
          </a:p>
        </p:txBody>
      </p:sp>
      <p:pic>
        <p:nvPicPr>
          <p:cNvPr id="5125" name="Picture 6" descr="j02054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412875"/>
            <a:ext cx="33115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000" smtClean="0"/>
              <a:t>Registro en una CCP (Meffpower)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4967287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s-ES" sz="900" dirty="0" smtClean="0"/>
          </a:p>
          <a:p>
            <a:pPr>
              <a:lnSpc>
                <a:spcPct val="110000"/>
              </a:lnSpc>
            </a:pPr>
            <a:r>
              <a:rPr lang="es-ES" sz="1600" b="1" dirty="0" smtClean="0"/>
              <a:t>Depósito de garantías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sz="1600" dirty="0" smtClean="0"/>
              <a:t>Las garantías se pueden materializar de         diferentes formas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es-ES" sz="16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s-ES" sz="1600" dirty="0" smtClean="0"/>
              <a:t>  Mediante efectivo en euros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es-ES" sz="16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s-ES" sz="1600" dirty="0" smtClean="0"/>
              <a:t>  Mediante prenda de valores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es-ES" sz="16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s-ES" sz="1600" dirty="0" smtClean="0"/>
              <a:t>  Mediante transferencia simple de valores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es-ES" sz="16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s-ES" sz="1600" dirty="0" smtClean="0"/>
              <a:t>  Mediante aval bancario (particularidades)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dirty="0" smtClean="0"/>
              <a:t>	</a:t>
            </a:r>
            <a:endParaRPr lang="es-ES" sz="1300" dirty="0" smtClean="0"/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420938"/>
            <a:ext cx="18811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7884368" y="6309320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20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000" smtClean="0"/>
              <a:t>Registro en una CCP (Meffpower)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154987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s-ES" sz="900" dirty="0" smtClean="0"/>
          </a:p>
          <a:p>
            <a:pPr>
              <a:lnSpc>
                <a:spcPct val="110000"/>
              </a:lnSpc>
            </a:pPr>
            <a:r>
              <a:rPr lang="es-ES" sz="1300" dirty="0" smtClean="0"/>
              <a:t>	</a:t>
            </a:r>
            <a:r>
              <a:rPr lang="es-ES" sz="1600" b="1" dirty="0" smtClean="0"/>
              <a:t>Cálculo de garantías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sz="1600" dirty="0" smtClean="0"/>
              <a:t>	Las garantías se calculan según la circular C-ENE-07/2016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sz="1600" dirty="0" smtClean="0"/>
              <a:t>	En resumen, es un porcentaje sobre el valor monetario de la posición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sz="1600" dirty="0" smtClean="0"/>
              <a:t>	El porcentaje varía según los días que quedan para el vencimiento</a:t>
            </a:r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sz="1600" dirty="0" smtClean="0"/>
              <a:t>	Para el cálculo general, hay que añadir o restar el </a:t>
            </a:r>
            <a:r>
              <a:rPr lang="es-ES" sz="1600" dirty="0" err="1" smtClean="0"/>
              <a:t>variation</a:t>
            </a:r>
            <a:r>
              <a:rPr lang="es-ES" sz="1600" dirty="0" smtClean="0"/>
              <a:t> </a:t>
            </a:r>
            <a:r>
              <a:rPr lang="es-ES" sz="1600" dirty="0" err="1" smtClean="0"/>
              <a:t>margin</a:t>
            </a:r>
            <a:endParaRPr lang="es-ES" sz="1600" dirty="0" smtClean="0"/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endParaRPr lang="es-ES" sz="1600" dirty="0" smtClean="0"/>
          </a:p>
          <a:p>
            <a:pPr>
              <a:lnSpc>
                <a:spcPct val="110000"/>
              </a:lnSpc>
            </a:pPr>
            <a:r>
              <a:rPr lang="es-ES" dirty="0" smtClean="0"/>
              <a:t>	</a:t>
            </a:r>
            <a:endParaRPr lang="es-ES" sz="1300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7812360" y="6329205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21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1600" b="1" smtClean="0"/>
              <a:t>Gestión de la Información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s-ES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06538"/>
            <a:ext cx="8496944" cy="480278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84368" y="6444258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22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1600" b="1" smtClean="0"/>
              <a:t>Gestión de la Información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s-ES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3" y="1506538"/>
            <a:ext cx="8292851" cy="480278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812360" y="6444258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23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1600" b="1" smtClean="0"/>
              <a:t>Gestión de la Información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30" y="4302994"/>
            <a:ext cx="6753225" cy="1047750"/>
          </a:xfrm>
          <a:prstGeom prst="rect">
            <a:avLst/>
          </a:prstGeom>
        </p:spPr>
      </p:pic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1506538"/>
            <a:ext cx="8437562" cy="4730750"/>
          </a:xfrm>
        </p:spPr>
        <p:txBody>
          <a:bodyPr/>
          <a:lstStyle/>
          <a:p>
            <a:r>
              <a:rPr lang="es-ES" dirty="0" smtClean="0"/>
              <a:t>Como podemos comprobar, debido a la variación del precio diario de los productos contratados, así varían las Garantías exigidas.</a:t>
            </a:r>
          </a:p>
          <a:p>
            <a:endParaRPr lang="es-ES" dirty="0"/>
          </a:p>
          <a:p>
            <a:endParaRPr lang="es-ES" dirty="0" smtClean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544" y="1844824"/>
            <a:ext cx="6743700" cy="14382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544" y="3283099"/>
            <a:ext cx="6743700" cy="103822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78790" y="6289152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24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D43B2-07DC-43CF-96ED-482AA5149870}" type="slidenum">
              <a:rPr lang="es-ES" smtClean="0"/>
              <a:pPr>
                <a:defRPr/>
              </a:pPr>
              <a:t>25</a:t>
            </a:fld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2195736" y="2780928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Muchas gracias por su atención!!</a:t>
            </a:r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5945707" y="4437112"/>
            <a:ext cx="1944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Francisco Bonilla.</a:t>
            </a:r>
            <a:endParaRPr lang="es-ES" dirty="0"/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fbonilla@renta4.es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dirty="0" smtClean="0"/>
              <a:t>913848506</a:t>
            </a:r>
          </a:p>
          <a:p>
            <a:r>
              <a:rPr lang="es-ES" dirty="0" smtClean="0"/>
              <a:t>Paseo de la Habana 74, Madrid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23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000" smtClean="0"/>
              <a:t>Negociación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5184775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s-ES" sz="9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Es un mercado mayorista no organizado (OTC)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s-ES" sz="15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La negociación es a través de intermediarios, brokers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s-ES" sz="15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Es un mercado de libre concurrencia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s-ES" sz="15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La negociación es bilateral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s-ES" sz="15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Los participantes son empresas energéticas y bancos de inversión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s-ES" sz="150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1500" smtClean="0"/>
              <a:t>  Se negocian contratos estandar. Swaps de al menos 1 MWh</a:t>
            </a:r>
          </a:p>
          <a:p>
            <a:pPr>
              <a:lnSpc>
                <a:spcPct val="110000"/>
              </a:lnSpc>
            </a:pPr>
            <a:endParaRPr lang="es-ES" sz="1500" smtClean="0"/>
          </a:p>
          <a:p>
            <a:pPr>
              <a:lnSpc>
                <a:spcPct val="110000"/>
              </a:lnSpc>
            </a:pPr>
            <a:endParaRPr lang="es-ES" sz="120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773238"/>
            <a:ext cx="345598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7884368" y="630932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/>
              <a:t>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493FD2-FE3C-40F9-AB1D-DB3723E7274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1800">
                <a:solidFill>
                  <a:srgbClr val="870000"/>
                </a:solidFill>
              </a:rPr>
              <a:t>Coberturas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153400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s-ES" sz="1300" dirty="0">
                <a:latin typeface="Renta 4" pitchFamily="2" charset="0"/>
                <a:cs typeface="Times New Roman" pitchFamily="18" charset="0"/>
              </a:rPr>
              <a:t>	</a:t>
            </a: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</a:t>
            </a:r>
            <a:r>
              <a:rPr lang="es-ES" sz="1600" dirty="0" smtClean="0">
                <a:cs typeface="Times New Roman" pitchFamily="18" charset="0"/>
              </a:rPr>
              <a:t>Objetivo: Tomar </a:t>
            </a:r>
            <a:r>
              <a:rPr lang="es-ES" sz="1600" dirty="0">
                <a:cs typeface="Times New Roman" pitchFamily="18" charset="0"/>
              </a:rPr>
              <a:t>una posición en el mercado a plazo opuesta a la posición en el mercado físico para reducir el riesgo de pérdidas por cambios bruscos en el precio o para asegurar un margen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>
              <a:buFontTx/>
              <a:buChar char="•"/>
            </a:pPr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Hay dos tipos de contratos abiertos a negociación, futuros y swaps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</a:t>
            </a:r>
            <a:r>
              <a:rPr lang="es-ES" sz="1600" b="1" dirty="0">
                <a:cs typeface="Times New Roman" pitchFamily="18" charset="0"/>
              </a:rPr>
              <a:t>Futuros</a:t>
            </a:r>
          </a:p>
          <a:p>
            <a:pPr marL="457200" indent="-457200" eaLnBrk="0" hangingPunct="0">
              <a:buFontTx/>
              <a:buChar char="•"/>
            </a:pPr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Se realizan ajustes diariamente contra el precio de liquidación</a:t>
            </a: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 </a:t>
            </a:r>
          </a:p>
          <a:p>
            <a:pPr marL="457200" indent="-457200" eaLnBrk="0" hangingPunct="0"/>
            <a:r>
              <a:rPr lang="es-ES" sz="1600" dirty="0">
                <a:cs typeface="Arial" charset="0"/>
              </a:rPr>
              <a:t>	</a:t>
            </a:r>
            <a:r>
              <a:rPr lang="es-ES" sz="1600" b="1" dirty="0">
                <a:cs typeface="Arial" charset="0"/>
              </a:rPr>
              <a:t>Swaps</a:t>
            </a:r>
          </a:p>
          <a:p>
            <a:pPr marL="457200" indent="-457200" eaLnBrk="0" hangingPunct="0">
              <a:buFontTx/>
              <a:buAutoNum type="arabicPeriod" startAt="2"/>
            </a:pPr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Los ajustes se realizan al vencimiento del contrato.</a:t>
            </a: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La diferencia a favor o en contra (</a:t>
            </a:r>
            <a:r>
              <a:rPr lang="es-ES" sz="1600" dirty="0" err="1">
                <a:cs typeface="Times New Roman" pitchFamily="18" charset="0"/>
              </a:rPr>
              <a:t>variation</a:t>
            </a:r>
            <a:r>
              <a:rPr lang="es-ES" sz="1600" dirty="0">
                <a:cs typeface="Times New Roman" pitchFamily="18" charset="0"/>
              </a:rPr>
              <a:t> </a:t>
            </a:r>
            <a:r>
              <a:rPr lang="es-ES" sz="1600" dirty="0" err="1">
                <a:cs typeface="Times New Roman" pitchFamily="18" charset="0"/>
              </a:rPr>
              <a:t>margin</a:t>
            </a:r>
            <a:r>
              <a:rPr lang="es-ES" sz="1600" dirty="0">
                <a:cs typeface="Times New Roman" pitchFamily="18" charset="0"/>
              </a:rPr>
              <a:t>) se compensa con las garantías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	El contrato que se negocia por la mayoría de los clientes es el Swap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3215C6-0C79-4549-908B-3F51E200B702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2000">
                <a:solidFill>
                  <a:srgbClr val="870000"/>
                </a:solidFill>
              </a:rPr>
              <a:t>Cobertura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6264275" cy="637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400" dirty="0">
                <a:latin typeface="Renta 4" pitchFamily="2" charset="0"/>
                <a:cs typeface="Arial" charset="0"/>
              </a:rPr>
              <a:t> </a:t>
            </a:r>
          </a:p>
          <a:p>
            <a:pPr eaLnBrk="0" hangingPunct="0"/>
            <a:r>
              <a:rPr lang="es-ES" sz="1600" dirty="0">
                <a:cs typeface="Arial" charset="0"/>
              </a:rPr>
              <a:t>Los plazos de los contratos abiertos a negociación son los siguientes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b="1" u="sng" dirty="0">
                <a:cs typeface="Arial" charset="0"/>
              </a:rPr>
              <a:t>Medio y largo plazo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 smtClean="0">
                <a:cs typeface="Arial" charset="0"/>
              </a:rPr>
              <a:t>Anual</a:t>
            </a:r>
            <a:r>
              <a:rPr lang="es-ES" sz="1600" dirty="0">
                <a:cs typeface="Arial" charset="0"/>
              </a:rPr>
              <a:t>	</a:t>
            </a:r>
            <a:r>
              <a:rPr lang="es-ES" sz="1600" dirty="0" smtClean="0">
                <a:cs typeface="Arial" charset="0"/>
              </a:rPr>
              <a:t>          Trimestral		Mensual</a:t>
            </a:r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	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b="1" u="sng" dirty="0">
                <a:cs typeface="Arial" charset="0"/>
              </a:rPr>
              <a:t>Corto plazo</a:t>
            </a:r>
          </a:p>
          <a:p>
            <a:pPr eaLnBrk="0" hangingPunct="0"/>
            <a:endParaRPr lang="es-ES" sz="1600" b="1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Semana completa	Semana hábil	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Fin de semana	Día</a:t>
            </a:r>
          </a:p>
          <a:p>
            <a:pPr eaLnBrk="0" hangingPunct="0"/>
            <a:r>
              <a:rPr lang="es-ES" sz="1400" dirty="0">
                <a:latin typeface="Renta 4" pitchFamily="2" charset="0"/>
                <a:cs typeface="Arial" charset="0"/>
              </a:rPr>
              <a:t>	</a:t>
            </a:r>
          </a:p>
          <a:p>
            <a:pPr eaLnBrk="0" hangingPunct="0"/>
            <a:r>
              <a:rPr lang="es-ES" sz="1400" dirty="0">
                <a:latin typeface="Renta 4" pitchFamily="2" charset="0"/>
                <a:cs typeface="Arial" charset="0"/>
              </a:rPr>
              <a:t>	</a:t>
            </a: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r>
              <a:rPr lang="es-ES" sz="1400" dirty="0">
                <a:latin typeface="Renta 4" pitchFamily="2" charset="0"/>
                <a:cs typeface="Arial" charset="0"/>
              </a:rPr>
              <a:t>	</a:t>
            </a: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r>
              <a:rPr lang="es-ES" sz="1400" dirty="0">
                <a:latin typeface="Renta 4" pitchFamily="2" charset="0"/>
                <a:cs typeface="Arial" charset="0"/>
              </a:rPr>
              <a:t>	</a:t>
            </a: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</p:txBody>
      </p:sp>
      <p:sp>
        <p:nvSpPr>
          <p:cNvPr id="7173" name="AutoShape 9" descr="9k="/>
          <p:cNvSpPr>
            <a:spLocks noChangeAspect="1" noChangeArrowheads="1"/>
          </p:cNvSpPr>
          <p:nvPr/>
        </p:nvSpPr>
        <p:spPr bwMode="auto">
          <a:xfrm>
            <a:off x="13176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71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492375"/>
            <a:ext cx="31988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B4579D-A2E1-49D9-B208-6B3BEDAAA093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2400">
                <a:solidFill>
                  <a:srgbClr val="870000"/>
                </a:solidFill>
              </a:rPr>
              <a:t>Cobertura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5256212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endParaRPr lang="es-ES" sz="1300" dirty="0">
              <a:latin typeface="Renta 4" pitchFamily="2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es-ES" sz="1300" dirty="0">
                <a:latin typeface="Renta 4" pitchFamily="2" charset="0"/>
                <a:cs typeface="Times New Roman" pitchFamily="18" charset="0"/>
              </a:rPr>
              <a:t>	</a:t>
            </a:r>
            <a:r>
              <a:rPr lang="es-ES" sz="1600" dirty="0">
                <a:cs typeface="Times New Roman" pitchFamily="18" charset="0"/>
              </a:rPr>
              <a:t>En este mercado hay participantes que tienen una posición </a:t>
            </a:r>
            <a:r>
              <a:rPr lang="es-ES" sz="1600" i="1" dirty="0">
                <a:cs typeface="Times New Roman" pitchFamily="18" charset="0"/>
              </a:rPr>
              <a:t>larga, </a:t>
            </a:r>
            <a:r>
              <a:rPr lang="es-ES" sz="1600" dirty="0">
                <a:cs typeface="Times New Roman" pitchFamily="18" charset="0"/>
              </a:rPr>
              <a:t>tienen energía para </a:t>
            </a:r>
            <a:r>
              <a:rPr lang="es-ES" sz="1600" dirty="0" smtClean="0">
                <a:cs typeface="Times New Roman" pitchFamily="18" charset="0"/>
              </a:rPr>
              <a:t>vender: </a:t>
            </a:r>
            <a:r>
              <a:rPr lang="es-ES" sz="1600" dirty="0">
                <a:cs typeface="Times New Roman" pitchFamily="18" charset="0"/>
              </a:rPr>
              <a:t>los </a:t>
            </a:r>
            <a:r>
              <a:rPr lang="es-ES" sz="1600" dirty="0" smtClean="0">
                <a:cs typeface="Times New Roman" pitchFamily="18" charset="0"/>
              </a:rPr>
              <a:t>productores-generadores; </a:t>
            </a:r>
            <a:r>
              <a:rPr lang="es-ES" sz="1600" dirty="0">
                <a:cs typeface="Times New Roman" pitchFamily="18" charset="0"/>
              </a:rPr>
              <a:t>y otros que tendrán una posición </a:t>
            </a:r>
            <a:r>
              <a:rPr lang="es-ES" sz="1600" i="1" dirty="0">
                <a:cs typeface="Times New Roman" pitchFamily="18" charset="0"/>
              </a:rPr>
              <a:t>corta</a:t>
            </a:r>
            <a:r>
              <a:rPr lang="es-ES" sz="1600" dirty="0">
                <a:cs typeface="Times New Roman" pitchFamily="18" charset="0"/>
              </a:rPr>
              <a:t>, tienen que comprar energía, los comercializadores y los consumidores.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/>
            <a:r>
              <a:rPr lang="es-ES" sz="1600" dirty="0">
                <a:cs typeface="Times New Roman" pitchFamily="18" charset="0"/>
              </a:rPr>
              <a:t>	Además de estos dos tipos de participantes, en este mercado negocian también Bancos de inversión y </a:t>
            </a:r>
            <a:r>
              <a:rPr lang="es-ES" sz="1600" dirty="0" err="1">
                <a:cs typeface="Times New Roman" pitchFamily="18" charset="0"/>
              </a:rPr>
              <a:t>traders</a:t>
            </a:r>
            <a:r>
              <a:rPr lang="es-ES" sz="1600" dirty="0">
                <a:cs typeface="Times New Roman" pitchFamily="18" charset="0"/>
              </a:rPr>
              <a:t> que en principio no tienen ninguna posición, no tienen que comprar o vender energía.</a:t>
            </a:r>
            <a:endParaRPr lang="es-ES" sz="1600" i="1" dirty="0">
              <a:cs typeface="Times New Roman" pitchFamily="18" charset="0"/>
            </a:endParaRP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None/>
            </a:pPr>
            <a:endParaRPr lang="es-ES" sz="1600" dirty="0">
              <a:cs typeface="Arial" charset="0"/>
            </a:endParaRPr>
          </a:p>
          <a:p>
            <a:pPr marL="457200" indent="-457200" eaLnBrk="0" hangingPunct="0">
              <a:buFont typeface="Wingdings" pitchFamily="2" charset="2"/>
              <a:buNone/>
            </a:pPr>
            <a:endParaRPr lang="es-ES" sz="1400" dirty="0">
              <a:latin typeface="Renta 4" pitchFamily="2" charset="0"/>
              <a:cs typeface="Arial" charset="0"/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060575"/>
            <a:ext cx="273526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900731-5D18-41F4-AAD3-F24A8168585B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2400">
                <a:solidFill>
                  <a:srgbClr val="870000"/>
                </a:solidFill>
              </a:rPr>
              <a:t>Cobertura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48244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s-ES" sz="1400" dirty="0">
                <a:latin typeface="Renta 4" pitchFamily="2" charset="0"/>
                <a:cs typeface="Arial" charset="0"/>
              </a:rPr>
              <a:t> </a:t>
            </a:r>
          </a:p>
          <a:p>
            <a:pPr marL="457200" indent="-457200" eaLnBrk="0" hangingPunct="0">
              <a:buFont typeface="Wingdings" pitchFamily="2" charset="2"/>
              <a:buNone/>
            </a:pPr>
            <a:r>
              <a:rPr lang="es-ES" sz="1400" b="1" dirty="0">
                <a:solidFill>
                  <a:srgbClr val="870000"/>
                </a:solidFill>
                <a:latin typeface="Renta 4" pitchFamily="2" charset="0"/>
                <a:cs typeface="Arial" charset="0"/>
              </a:rPr>
              <a:t>	</a:t>
            </a:r>
          </a:p>
          <a:p>
            <a:pPr marL="457200" indent="-457200" eaLnBrk="0" hangingPunct="0"/>
            <a:r>
              <a:rPr lang="es-ES" sz="1600" b="1" dirty="0">
                <a:solidFill>
                  <a:srgbClr val="870000"/>
                </a:solidFill>
                <a:cs typeface="Arial" charset="0"/>
              </a:rPr>
              <a:t>	</a:t>
            </a:r>
            <a:r>
              <a:rPr lang="es-ES" sz="1600" b="1" u="sng" dirty="0">
                <a:solidFill>
                  <a:srgbClr val="870000"/>
                </a:solidFill>
                <a:cs typeface="Arial" charset="0"/>
              </a:rPr>
              <a:t>Productores-Generadores</a:t>
            </a:r>
          </a:p>
          <a:p>
            <a:pPr marL="457200" indent="-457200" eaLnBrk="0" hangingPunct="0">
              <a:buFontTx/>
              <a:buChar char="•"/>
            </a:pPr>
            <a:endParaRPr lang="es-ES" sz="1600" b="1" dirty="0">
              <a:solidFill>
                <a:srgbClr val="870000"/>
              </a:solidFill>
              <a:cs typeface="Arial" charset="0"/>
            </a:endParaRPr>
          </a:p>
          <a:p>
            <a:pPr marL="457200" indent="-457200" eaLnBrk="0" hangingPunct="0"/>
            <a:r>
              <a:rPr lang="es-ES" sz="1600" dirty="0">
                <a:solidFill>
                  <a:srgbClr val="870000"/>
                </a:solidFill>
                <a:cs typeface="Arial" charset="0"/>
              </a:rPr>
              <a:t>	</a:t>
            </a:r>
            <a:r>
              <a:rPr lang="es-ES" sz="1600" i="1" u="sng" dirty="0">
                <a:solidFill>
                  <a:srgbClr val="870000"/>
                </a:solidFill>
                <a:cs typeface="Arial" charset="0"/>
              </a:rPr>
              <a:t>Tienen que vender energía</a:t>
            </a:r>
            <a:r>
              <a:rPr lang="es-ES" sz="1600" b="1" i="1" u="sng" dirty="0">
                <a:solidFill>
                  <a:srgbClr val="870000"/>
                </a:solidFill>
                <a:cs typeface="Arial" charset="0"/>
              </a:rPr>
              <a:t> </a:t>
            </a:r>
          </a:p>
          <a:p>
            <a:pPr marL="457200" indent="-457200" eaLnBrk="0" hangingPunct="0"/>
            <a:endParaRPr lang="es-ES" sz="1600" i="1" dirty="0">
              <a:cs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s-ES" sz="1600" dirty="0" smtClean="0">
                <a:cs typeface="Arial" charset="0"/>
              </a:rPr>
              <a:t>Hay que tener en cuenta que operamos en un mercado financiero paralelo al mercado físico.</a:t>
            </a:r>
          </a:p>
          <a:p>
            <a:pPr marL="457200" indent="-457200" eaLnBrk="0" hangingPunct="0">
              <a:buFontTx/>
              <a:buChar char="•"/>
            </a:pPr>
            <a:endParaRPr lang="es-ES" sz="1600" dirty="0" smtClean="0">
              <a:cs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s-ES" sz="1600" dirty="0" smtClean="0">
                <a:cs typeface="Arial" charset="0"/>
              </a:rPr>
              <a:t>Si </a:t>
            </a:r>
            <a:r>
              <a:rPr lang="es-ES" sz="1600" dirty="0">
                <a:cs typeface="Arial" charset="0"/>
              </a:rPr>
              <a:t>el precio de la energía en el mercado a plazo está por encima de lo que tienen presupuestado o de lo que ellos estiman que debería estar, su actuación sería vender.</a:t>
            </a:r>
          </a:p>
          <a:p>
            <a:pPr marL="457200" indent="-457200" eaLnBrk="0" hangingPunct="0">
              <a:buFontTx/>
              <a:buChar char="•"/>
            </a:pPr>
            <a:endParaRPr lang="es-ES" sz="1600" dirty="0">
              <a:cs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s-ES" sz="1600" dirty="0">
                <a:cs typeface="Arial" charset="0"/>
              </a:rPr>
              <a:t>Se asegura un precio de venta y un margen positivo</a:t>
            </a:r>
          </a:p>
          <a:p>
            <a:pPr marL="457200" indent="-457200" eaLnBrk="0" hangingPunct="0">
              <a:buFontTx/>
              <a:buChar char="•"/>
            </a:pPr>
            <a:endParaRPr lang="es-ES" sz="1600" dirty="0">
              <a:cs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s-ES" sz="1600" dirty="0"/>
              <a:t>El riesgo que existe es que el precio de la energía siga subiendo.</a:t>
            </a:r>
          </a:p>
          <a:p>
            <a:pPr marL="457200" indent="-457200" eaLnBrk="0" hangingPunct="0">
              <a:buFontTx/>
              <a:buChar char="•"/>
            </a:pPr>
            <a:endParaRPr lang="es-ES" sz="1600" dirty="0"/>
          </a:p>
          <a:p>
            <a:pPr marL="457200" indent="-457200" eaLnBrk="0" hangingPunct="0">
              <a:buFontTx/>
              <a:buChar char="•"/>
            </a:pPr>
            <a:r>
              <a:rPr lang="es-ES" sz="1600" dirty="0"/>
              <a:t>Deja de ganar un margen adicional, pero al final su resultado es positivo.</a:t>
            </a:r>
          </a:p>
          <a:p>
            <a:pPr marL="457200" indent="-457200" eaLnBrk="0" hangingPunct="0"/>
            <a:endParaRPr lang="es-ES" sz="1600" dirty="0">
              <a:cs typeface="Times New Roman" pitchFamily="18" charset="0"/>
            </a:endParaRP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24944"/>
            <a:ext cx="3814762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2581E6-9886-44AC-88A6-37E4E135A14F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2400">
                <a:solidFill>
                  <a:srgbClr val="870000"/>
                </a:solidFill>
              </a:rPr>
              <a:t>Cobertura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5256212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r>
              <a:rPr lang="es-ES" sz="1600" b="1" u="sng">
                <a:cs typeface="Times New Roman" pitchFamily="18" charset="0"/>
              </a:rPr>
              <a:t>Comercializadores y consumidores</a:t>
            </a:r>
          </a:p>
          <a:p>
            <a:pPr eaLnBrk="0" hangingPunct="0"/>
            <a:endParaRPr lang="es-ES" sz="1600" b="1">
              <a:cs typeface="Times New Roman" pitchFamily="18" charset="0"/>
            </a:endParaRPr>
          </a:p>
          <a:p>
            <a:pPr eaLnBrk="0" hangingPunct="0"/>
            <a:endParaRPr lang="es-ES" sz="1300">
              <a:cs typeface="Times New Roman" pitchFamily="18" charset="0"/>
            </a:endParaRPr>
          </a:p>
          <a:p>
            <a:pPr eaLnBrk="0" hangingPunct="0"/>
            <a:r>
              <a:rPr lang="es-ES" sz="1600" i="1" u="sng">
                <a:cs typeface="Times New Roman" pitchFamily="18" charset="0"/>
              </a:rPr>
              <a:t>Tienen que comprar energía</a:t>
            </a:r>
          </a:p>
          <a:p>
            <a:pPr eaLnBrk="0" hangingPunct="0">
              <a:buFontTx/>
              <a:buChar char="•"/>
            </a:pPr>
            <a:endParaRPr lang="es-ES" sz="160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endParaRPr lang="es-ES" sz="160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600">
                <a:cs typeface="Times New Roman" pitchFamily="18" charset="0"/>
              </a:rPr>
              <a:t>  Si el precio de la energía en el mercado a plazo está por debajo de lo presupuestado, o por debajo de su precio de venta a cliente final su actuación sería comprar. Se asegura un margen</a:t>
            </a:r>
          </a:p>
          <a:p>
            <a:pPr eaLnBrk="0" hangingPunct="0"/>
            <a:r>
              <a:rPr lang="es-ES" sz="1600">
                <a:cs typeface="Times New Roman" pitchFamily="18" charset="0"/>
              </a:rPr>
              <a:t>	</a:t>
            </a:r>
          </a:p>
          <a:p>
            <a:pPr eaLnBrk="0" hangingPunct="0">
              <a:buFontTx/>
              <a:buChar char="•"/>
            </a:pPr>
            <a:r>
              <a:rPr lang="es-ES" sz="1600">
                <a:cs typeface="Times New Roman" pitchFamily="18" charset="0"/>
              </a:rPr>
              <a:t>  El riesgo es que el precio a vencimiento sea inferior. Ha dejado de ganar un margen adicional</a:t>
            </a:r>
          </a:p>
          <a:p>
            <a:pPr eaLnBrk="0" hangingPunct="0">
              <a:buFontTx/>
              <a:buChar char="•"/>
            </a:pPr>
            <a:endParaRPr lang="es-ES" sz="1600">
              <a:cs typeface="Times New Roman" pitchFamily="18" charset="0"/>
            </a:endParaRPr>
          </a:p>
          <a:p>
            <a:pPr eaLnBrk="0" hangingPunct="0"/>
            <a:r>
              <a:rPr lang="es-ES" sz="1600">
                <a:cs typeface="Times New Roman" pitchFamily="18" charset="0"/>
              </a:rPr>
              <a:t>	</a:t>
            </a:r>
          </a:p>
          <a:p>
            <a:pPr eaLnBrk="0" hangingPunct="0">
              <a:buFontTx/>
              <a:buChar char="•"/>
            </a:pPr>
            <a:r>
              <a:rPr lang="es-ES" sz="1600">
                <a:cs typeface="Times New Roman" pitchFamily="18" charset="0"/>
              </a:rPr>
              <a:t>  El cliente final puede indexar sus compras de electricidad al pool e ir cubriéndolas con operaciones en el mercado a plazo</a:t>
            </a:r>
          </a:p>
          <a:p>
            <a:pPr eaLnBrk="0" hangingPunct="0"/>
            <a:endParaRPr lang="es-ES" sz="1600">
              <a:cs typeface="Times New Roman" pitchFamily="18" charset="0"/>
            </a:endParaRPr>
          </a:p>
          <a:p>
            <a:pPr eaLnBrk="0" hangingPunct="0"/>
            <a:endParaRPr lang="es-ES" sz="1300"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  <a:p>
            <a:pPr eaLnBrk="0" hangingPunct="0"/>
            <a:endParaRPr lang="es-ES" sz="1300">
              <a:latin typeface="Renta 4" pitchFamily="2" charset="0"/>
              <a:cs typeface="Times New Roman" pitchFamily="18" charset="0"/>
            </a:endParaRP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2133600"/>
            <a:ext cx="35147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5AE06F-CAE2-4C42-B787-DB5E3AAF3E07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741363"/>
            <a:ext cx="6705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Clr>
                <a:srgbClr val="A50021"/>
              </a:buClr>
              <a:buFont typeface="Wingdings" pitchFamily="2" charset="2"/>
              <a:buNone/>
            </a:pPr>
            <a:r>
              <a:rPr lang="es-ES" sz="1800">
                <a:solidFill>
                  <a:srgbClr val="870000"/>
                </a:solidFill>
              </a:rPr>
              <a:t>Cobertura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748823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600" dirty="0" smtClean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 smtClean="0">
                <a:cs typeface="Arial" charset="0"/>
              </a:rPr>
              <a:t>Ejemplo</a:t>
            </a:r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b="1" u="sng" dirty="0">
                <a:cs typeface="Arial" charset="0"/>
              </a:rPr>
              <a:t>Comercializador de electricidad</a:t>
            </a:r>
          </a:p>
          <a:p>
            <a:pPr eaLnBrk="0" hangingPunct="0"/>
            <a:endParaRPr lang="es-ES" sz="1600" b="1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Acuerda con un cliente un precio de 50 </a:t>
            </a:r>
            <a:r>
              <a:rPr lang="es-ES" sz="1600" dirty="0" err="1">
                <a:cs typeface="Arial" charset="0"/>
              </a:rPr>
              <a:t>eur</a:t>
            </a:r>
            <a:r>
              <a:rPr lang="es-ES" sz="1600" dirty="0">
                <a:cs typeface="Arial" charset="0"/>
              </a:rPr>
              <a:t> </a:t>
            </a:r>
            <a:r>
              <a:rPr lang="es-ES" sz="1600" dirty="0" err="1">
                <a:cs typeface="Arial" charset="0"/>
              </a:rPr>
              <a:t>MWh</a:t>
            </a:r>
            <a:r>
              <a:rPr lang="es-ES" sz="1600" dirty="0">
                <a:cs typeface="Arial" charset="0"/>
              </a:rPr>
              <a:t> para el año </a:t>
            </a:r>
            <a:r>
              <a:rPr lang="es-ES" sz="1600" dirty="0" smtClean="0">
                <a:cs typeface="Arial" charset="0"/>
              </a:rPr>
              <a:t>2017.</a:t>
            </a:r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El precio en el mercado a plazo para el Cal </a:t>
            </a:r>
            <a:r>
              <a:rPr lang="es-ES" sz="1600" dirty="0" smtClean="0">
                <a:cs typeface="Arial" charset="0"/>
              </a:rPr>
              <a:t>17 </a:t>
            </a:r>
            <a:r>
              <a:rPr lang="es-ES" sz="1600" dirty="0">
                <a:cs typeface="Arial" charset="0"/>
              </a:rPr>
              <a:t>es de 47.5. Compra los contratos necesarios y cierra un margen de 2.5 euros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r>
              <a:rPr lang="es-ES" sz="1600" dirty="0">
                <a:cs typeface="Arial" charset="0"/>
              </a:rPr>
              <a:t>La energía necesaria (el físico) la compra a precio variable.</a:t>
            </a: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endParaRPr lang="es-ES" sz="1600" dirty="0"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  <a:p>
            <a:pPr eaLnBrk="0" hangingPunct="0"/>
            <a:endParaRPr lang="es-ES" sz="1400" dirty="0">
              <a:latin typeface="Renta 4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ta4">
  <a:themeElements>
    <a:clrScheme name="renta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enta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nta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ta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ta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ta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ta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ta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ta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\\rmagdaleno\logotipos\Renta 4\Plantillas\Basica\renta4.pot</Template>
  <TotalTime>4620</TotalTime>
  <Words>644</Words>
  <Application>Microsoft Office PowerPoint</Application>
  <PresentationFormat>Presentación en pantalla (4:3)</PresentationFormat>
  <Paragraphs>235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Renta 4</vt:lpstr>
      <vt:lpstr>Tahoma</vt:lpstr>
      <vt:lpstr>Times New Roman</vt:lpstr>
      <vt:lpstr>Wingdings</vt:lpstr>
      <vt:lpstr>renta4</vt:lpstr>
      <vt:lpstr>Presentación de PowerPoint</vt:lpstr>
      <vt:lpstr>Presentación de PowerPoint</vt:lpstr>
      <vt:lpstr>Negociación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Negociación</vt:lpstr>
      <vt:lpstr>Registro en una CCP (Meffpower)</vt:lpstr>
      <vt:lpstr>Registro en una CCP (Meffpower)</vt:lpstr>
      <vt:lpstr>Registro en una CCP (Meffpower)</vt:lpstr>
      <vt:lpstr>Gestión de la Información</vt:lpstr>
      <vt:lpstr>Gestión de la Información</vt:lpstr>
      <vt:lpstr>Gestión de la Información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Corporativa</dc:title>
  <dc:creator>lsanchez</dc:creator>
  <cp:lastModifiedBy>Todos los de Paco</cp:lastModifiedBy>
  <cp:revision>432</cp:revision>
  <dcterms:created xsi:type="dcterms:W3CDTF">2007-05-02T07:34:38Z</dcterms:created>
  <dcterms:modified xsi:type="dcterms:W3CDTF">2016-11-28T16:31:07Z</dcterms:modified>
</cp:coreProperties>
</file>