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87C2"/>
    <a:srgbClr val="CC66FF"/>
    <a:srgbClr val="CC99FF"/>
    <a:srgbClr val="CC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4031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11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84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86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71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7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48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39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12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08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919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EBDD7-E78D-4C92-A9BC-DDD817D9572F}" type="datetimeFigureOut">
              <a:rPr lang="es-ES" smtClean="0"/>
              <a:t>26/06/2025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9E6D-50CD-4BF6-BF9E-C375F6B6960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9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larioja.org/oficina-electr&#243;nica/tramite?n=2541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34861" y="-20288"/>
            <a:ext cx="6892861" cy="1268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0" y="8542088"/>
            <a:ext cx="6892861" cy="601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" t="22971" r="76325" b="34555"/>
          <a:stretch/>
        </p:blipFill>
        <p:spPr bwMode="auto">
          <a:xfrm>
            <a:off x="5653668" y="8530683"/>
            <a:ext cx="1204332" cy="6133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redondeado 6"/>
          <p:cNvSpPr/>
          <p:nvPr/>
        </p:nvSpPr>
        <p:spPr>
          <a:xfrm>
            <a:off x="561033" y="1664553"/>
            <a:ext cx="5666215" cy="724829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Riojana Bold" panose="00000800000000000000" pitchFamily="2" charset="0"/>
                <a:ea typeface="Segoe UI Black" panose="020B0A02040204020203" pitchFamily="34" charset="0"/>
              </a:rPr>
              <a:t>¿QUÉ ES LA VIOLENCIA DE GÉNERO?</a:t>
            </a:r>
            <a:endParaRPr lang="es-ES" sz="1400" b="1" dirty="0">
              <a:solidFill>
                <a:schemeClr val="bg1"/>
              </a:solidFill>
              <a:latin typeface="Riojana Bold" panose="00000800000000000000" pitchFamily="2" charset="0"/>
              <a:ea typeface="Segoe UI Black" panose="020B0A02040204020203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61839" y="2422595"/>
            <a:ext cx="52332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Riojana" panose="00000500000000000000" pitchFamily="2" charset="0"/>
              </a:rPr>
              <a:t>Se entiende por violencia de género aquella que se ejerce contra las mujeres por el hecho de serlo o que afecte a las mujeres de manera </a:t>
            </a:r>
            <a:r>
              <a:rPr lang="es-ES" sz="1200" dirty="0" smtClean="0">
                <a:latin typeface="Riojana" panose="00000500000000000000" pitchFamily="2" charset="0"/>
              </a:rPr>
              <a:t>desproporcionada, como </a:t>
            </a:r>
            <a:r>
              <a:rPr lang="es-ES" sz="1200" dirty="0">
                <a:latin typeface="Riojana" panose="00000500000000000000" pitchFamily="2" charset="0"/>
              </a:rPr>
              <a:t>manifestación de la discriminación y la situación de desigualdad en el marco de un sistema de relaciones de poder de los hombres sobre las mujeres</a:t>
            </a:r>
            <a:r>
              <a:rPr lang="es-ES" sz="1200" dirty="0" smtClean="0">
                <a:latin typeface="Riojana" panose="00000500000000000000" pitchFamily="2" charset="0"/>
              </a:rPr>
              <a:t>. </a:t>
            </a:r>
          </a:p>
          <a:p>
            <a:pPr algn="just"/>
            <a:endParaRPr lang="es-ES" sz="800" dirty="0">
              <a:latin typeface="Riojana" panose="00000500000000000000" pitchFamily="2" charset="0"/>
            </a:endParaRPr>
          </a:p>
          <a:p>
            <a:pPr algn="just"/>
            <a:r>
              <a:rPr lang="es-ES" sz="1200" dirty="0" smtClean="0">
                <a:latin typeface="Riojana" panose="00000500000000000000" pitchFamily="2" charset="0"/>
              </a:rPr>
              <a:t>Puede ser física, psicológica, social, económica, sexual, ambiental, simbólica, institucional y digital.</a:t>
            </a:r>
            <a:endParaRPr lang="es-ES" sz="1200" dirty="0">
              <a:latin typeface="Riojana" panose="00000500000000000000" pitchFamily="2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3586007" y="4119548"/>
            <a:ext cx="2641241" cy="753663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Riojana Bold" panose="00000800000000000000" pitchFamily="2" charset="0"/>
                <a:ea typeface="Segoe UI Black" panose="020B0A02040204020203" pitchFamily="34" charset="0"/>
              </a:rPr>
              <a:t>DERECHOS DE LAS  VÍCTIMAS</a:t>
            </a:r>
            <a:endParaRPr lang="es-ES" sz="1400" b="1" dirty="0">
              <a:solidFill>
                <a:schemeClr val="bg1"/>
              </a:solidFill>
              <a:latin typeface="Riojana Bold" panose="00000800000000000000" pitchFamily="2" charset="0"/>
              <a:ea typeface="Segoe UI Black" panose="020B0A02040204020203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574856" y="4897709"/>
            <a:ext cx="2803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Movilidad como medida de protección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Reordenación del tiempo de trabajo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Jornada reducida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Permisos retribuidos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Excedencia voluntaria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Suspensión de contrato</a:t>
            </a:r>
            <a:endParaRPr lang="es-ES" sz="1200" dirty="0">
              <a:latin typeface="Riojana" panose="00000500000000000000" pitchFamily="2" charset="0"/>
            </a:endParaRPr>
          </a:p>
        </p:txBody>
      </p:sp>
      <p:sp>
        <p:nvSpPr>
          <p:cNvPr id="23" name="Rectángulo redondeado 22"/>
          <p:cNvSpPr/>
          <p:nvPr/>
        </p:nvSpPr>
        <p:spPr>
          <a:xfrm>
            <a:off x="561033" y="6558773"/>
            <a:ext cx="5666213" cy="679612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Riojana Bold" panose="00000800000000000000" pitchFamily="2" charset="0"/>
                <a:ea typeface="Segoe UI Black" panose="020B0A02040204020203" pitchFamily="34" charset="0"/>
              </a:rPr>
              <a:t>ACREDITACIÓN</a:t>
            </a:r>
            <a:endParaRPr lang="es-ES" sz="1400" b="1" dirty="0">
              <a:solidFill>
                <a:schemeClr val="bg1"/>
              </a:solidFill>
              <a:latin typeface="Riojana Bold" panose="00000800000000000000" pitchFamily="2" charset="0"/>
              <a:ea typeface="Segoe UI Black" panose="020B0A02040204020203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861841" y="7209975"/>
            <a:ext cx="5233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Se puede acreditar a través de la oficina electrónica en </a:t>
            </a:r>
            <a:r>
              <a:rPr lang="es-ES" sz="1200" u="sng" dirty="0" smtClean="0">
                <a:latin typeface="Riojana" panose="00000500000000000000" pitchFamily="2" charset="0"/>
                <a:hlinkClick r:id="rId3"/>
              </a:rPr>
              <a:t>https</a:t>
            </a:r>
            <a:r>
              <a:rPr lang="es-ES" sz="1200" u="sng" dirty="0">
                <a:latin typeface="Riojana" panose="00000500000000000000" pitchFamily="2" charset="0"/>
                <a:hlinkClick r:id="rId3"/>
              </a:rPr>
              <a:t>://</a:t>
            </a:r>
            <a:r>
              <a:rPr lang="es-ES" sz="1200" u="sng" dirty="0" smtClean="0">
                <a:latin typeface="Riojana" panose="00000500000000000000" pitchFamily="2" charset="0"/>
                <a:hlinkClick r:id="rId3"/>
              </a:rPr>
              <a:t>web.larioja.org/oficina-electrónica/</a:t>
            </a:r>
            <a:r>
              <a:rPr lang="es-ES" sz="1200" u="sng" dirty="0" err="1" smtClean="0">
                <a:latin typeface="Riojana" panose="00000500000000000000" pitchFamily="2" charset="0"/>
                <a:hlinkClick r:id="rId3"/>
              </a:rPr>
              <a:t>tramite?n</a:t>
            </a:r>
            <a:r>
              <a:rPr lang="es-ES" sz="1200" u="sng" dirty="0" smtClean="0">
                <a:latin typeface="Riojana" panose="00000500000000000000" pitchFamily="2" charset="0"/>
                <a:hlinkClick r:id="rId3"/>
              </a:rPr>
              <a:t>=25417</a:t>
            </a:r>
            <a:endParaRPr lang="es-ES" sz="1200" u="sng" dirty="0" smtClean="0">
              <a:latin typeface="Riojana" panose="00000500000000000000" pitchFamily="2" charset="0"/>
            </a:endParaRPr>
          </a:p>
          <a:p>
            <a:endParaRPr lang="es-ES" sz="800" dirty="0" smtClean="0">
              <a:latin typeface="Riojana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La acreditación de víctima de violencia de género está recogida en el art.6 de la Ley 11/2022, de 20 de septiembre.</a:t>
            </a:r>
            <a:endParaRPr lang="es-ES" sz="1200" dirty="0">
              <a:latin typeface="Riojana" panose="00000500000000000000" pitchFamily="2" charset="0"/>
            </a:endParaRPr>
          </a:p>
        </p:txBody>
      </p:sp>
      <p:sp>
        <p:nvSpPr>
          <p:cNvPr id="28" name="Rectángulo redondeado 27"/>
          <p:cNvSpPr/>
          <p:nvPr/>
        </p:nvSpPr>
        <p:spPr>
          <a:xfrm>
            <a:off x="653055" y="4119548"/>
            <a:ext cx="2636555" cy="739497"/>
          </a:xfrm>
          <a:prstGeom prst="roundRect">
            <a:avLst/>
          </a:prstGeom>
          <a:solidFill>
            <a:srgbClr val="7030A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Riojana Bold" panose="00000800000000000000" pitchFamily="2" charset="0"/>
                <a:ea typeface="Segoe UI Black" panose="020B0A02040204020203" pitchFamily="34" charset="0"/>
              </a:rPr>
              <a:t>¿QUÉ HACER SI ERES VÍCTIMA?</a:t>
            </a:r>
            <a:endParaRPr lang="es-ES" sz="1400" b="1" dirty="0">
              <a:solidFill>
                <a:schemeClr val="bg1"/>
              </a:solidFill>
              <a:latin typeface="Riojana Bold" panose="00000800000000000000" pitchFamily="2" charset="0"/>
              <a:ea typeface="Segoe UI Black" panose="020B0A02040204020203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1226063" y="8604785"/>
            <a:ext cx="4204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solidFill>
                  <a:srgbClr val="A987C2"/>
                </a:solidFill>
                <a:latin typeface="Riojana Bold" panose="00000800000000000000" pitchFamily="2" charset="0"/>
                <a:ea typeface="Segoe UI Black" panose="020B0A02040204020203" pitchFamily="34" charset="0"/>
                <a:cs typeface="Cascadia Code SemiBold" panose="020B0609020000020004" pitchFamily="49" charset="0"/>
              </a:rPr>
              <a:t>PROMOVER LA IGUALDAD, EDUCAR EN EL RESPETO Y ROMPER EL SILENCIO ES EL PRIMER PASO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697476" y="4878082"/>
            <a:ext cx="259213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Solicita cita en el Servicio de Prevención de Riesgos Laborales (servicio de apoyo psicológico)</a:t>
            </a:r>
          </a:p>
          <a:p>
            <a:pPr algn="just"/>
            <a:endParaRPr lang="es-ES" sz="800" dirty="0" smtClean="0">
              <a:latin typeface="Riojana" panose="00000500000000000000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Riojana" panose="00000500000000000000" pitchFamily="2" charset="0"/>
              </a:rPr>
              <a:t>Teléfono 016 Atención a todas las formas de violencia contra las mujeres.</a:t>
            </a:r>
            <a:endParaRPr lang="es-ES" sz="1200" dirty="0">
              <a:latin typeface="Riojana" panose="00000500000000000000" pitchFamily="2" charset="0"/>
            </a:endParaRPr>
          </a:p>
          <a:p>
            <a:pPr marL="285750" indent="-285750" algn="just">
              <a:buFontTx/>
              <a:buChar char="-"/>
            </a:pPr>
            <a:endParaRPr lang="es-ES" sz="1400" dirty="0">
              <a:solidFill>
                <a:srgbClr val="7030A0"/>
              </a:solidFill>
              <a:latin typeface="Riojana" panose="00000500000000000000" pitchFamily="2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314" y="896403"/>
            <a:ext cx="625838" cy="94126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61032" y="291124"/>
            <a:ext cx="553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A987C2"/>
                </a:solidFill>
                <a:latin typeface="Riojana Condensed Bold" panose="00000806000000000000" pitchFamily="2" charset="0"/>
                <a:ea typeface="Segoe UI Black" panose="020B0A02040204020203" pitchFamily="34" charset="0"/>
                <a:cs typeface="Cascadia Code SemiBold" panose="020B0609020000020004" pitchFamily="49" charset="0"/>
              </a:rPr>
              <a:t>PROTOCOLO FRENTE A LA VIOLENCIA DE GÉNERO PARA TRABAJADORAS DE LA CAR</a:t>
            </a:r>
          </a:p>
        </p:txBody>
      </p:sp>
    </p:spTree>
    <p:extLst>
      <p:ext uri="{BB962C8B-B14F-4D97-AF65-F5344CB8AC3E}">
        <p14:creationId xmlns:p14="http://schemas.microsoft.com/office/powerpoint/2010/main" val="145180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587</TotalTime>
  <Words>207</Words>
  <Application>Microsoft Office PowerPoint</Application>
  <PresentationFormat>Presentación en pantalla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Cascadia Code SemiBold</vt:lpstr>
      <vt:lpstr>Riojana</vt:lpstr>
      <vt:lpstr>Riojana Bold</vt:lpstr>
      <vt:lpstr>Riojana Condensed Bold</vt:lpstr>
      <vt:lpstr>Segoe UI Black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Mónica Zorzano Maeztu</dc:creator>
  <cp:lastModifiedBy>Mónica Zorzano Maeztu</cp:lastModifiedBy>
  <cp:revision>33</cp:revision>
  <dcterms:created xsi:type="dcterms:W3CDTF">2025-06-24T06:26:31Z</dcterms:created>
  <dcterms:modified xsi:type="dcterms:W3CDTF">2025-06-26T07:05:19Z</dcterms:modified>
</cp:coreProperties>
</file>