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</p:sldMasterIdLst>
  <p:notesMasterIdLst>
    <p:notesMasterId r:id="rId77"/>
  </p:notesMasterIdLst>
  <p:sldIdLst>
    <p:sldId id="291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5" r:id="rId30"/>
    <p:sldId id="257" r:id="rId31"/>
    <p:sldId id="258" r:id="rId32"/>
    <p:sldId id="259" r:id="rId33"/>
    <p:sldId id="260" r:id="rId34"/>
    <p:sldId id="33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304" r:id="rId43"/>
    <p:sldId id="292" r:id="rId44"/>
    <p:sldId id="293" r:id="rId45"/>
    <p:sldId id="268" r:id="rId46"/>
    <p:sldId id="305" r:id="rId47"/>
    <p:sldId id="269" r:id="rId48"/>
    <p:sldId id="270" r:id="rId49"/>
    <p:sldId id="332" r:id="rId50"/>
    <p:sldId id="272" r:id="rId51"/>
    <p:sldId id="333" r:id="rId52"/>
    <p:sldId id="273" r:id="rId53"/>
    <p:sldId id="334" r:id="rId54"/>
    <p:sldId id="294" r:id="rId55"/>
    <p:sldId id="302" r:id="rId56"/>
    <p:sldId id="274" r:id="rId57"/>
    <p:sldId id="295" r:id="rId58"/>
    <p:sldId id="275" r:id="rId59"/>
    <p:sldId id="276" r:id="rId60"/>
    <p:sldId id="277" r:id="rId61"/>
    <p:sldId id="300" r:id="rId62"/>
    <p:sldId id="278" r:id="rId63"/>
    <p:sldId id="279" r:id="rId64"/>
    <p:sldId id="301" r:id="rId65"/>
    <p:sldId id="280" r:id="rId66"/>
    <p:sldId id="281" r:id="rId67"/>
    <p:sldId id="303" r:id="rId68"/>
    <p:sldId id="282" r:id="rId69"/>
    <p:sldId id="283" r:id="rId70"/>
    <p:sldId id="284" r:id="rId71"/>
    <p:sldId id="285" r:id="rId72"/>
    <p:sldId id="331" r:id="rId73"/>
    <p:sldId id="286" r:id="rId74"/>
    <p:sldId id="287" r:id="rId75"/>
    <p:sldId id="288" r:id="rId7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9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D61D5-C911-437D-8208-2BC3C4A4E0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CA5834-7AE8-4F74-A078-15DE360C2E11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just"/>
          <a:r>
            <a:rPr lang="es-ES" sz="2000" dirty="0" smtClean="0">
              <a:solidFill>
                <a:schemeClr val="tx1"/>
              </a:solidFill>
            </a:rPr>
            <a:t>Establece que la </a:t>
          </a:r>
          <a:r>
            <a:rPr lang="es-ES" sz="2000" b="1" i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escolarización</a:t>
          </a:r>
          <a:r>
            <a:rPr lang="es-ES" sz="2000" dirty="0" smtClean="0">
              <a:solidFill>
                <a:schemeClr val="tx1"/>
              </a:solidFill>
            </a:rPr>
            <a:t> del alumnado con necesidades educativas especiales tenderá a lograr su continuidad, progresión o permanencia en el régimen más inclusivo (art. 74.3</a:t>
          </a:r>
          <a:r>
            <a:rPr lang="es-ES" sz="2400" dirty="0" smtClean="0">
              <a:solidFill>
                <a:schemeClr val="tx1"/>
              </a:solidFill>
            </a:rPr>
            <a:t>).</a:t>
          </a:r>
          <a:endParaRPr lang="es-ES" sz="2400" dirty="0">
            <a:solidFill>
              <a:schemeClr val="tx1"/>
            </a:solidFill>
          </a:endParaRPr>
        </a:p>
      </dgm:t>
    </dgm:pt>
    <dgm:pt modelId="{3824B954-9499-46FD-9BCF-505B723BB83D}" type="parTrans" cxnId="{39919F67-A1C8-4895-AB8E-2D5AF3074052}">
      <dgm:prSet/>
      <dgm:spPr/>
      <dgm:t>
        <a:bodyPr/>
        <a:lstStyle/>
        <a:p>
          <a:endParaRPr lang="es-ES"/>
        </a:p>
      </dgm:t>
    </dgm:pt>
    <dgm:pt modelId="{C2687468-B45B-4FDC-920A-ACEDB4ABA921}" type="sibTrans" cxnId="{39919F67-A1C8-4895-AB8E-2D5AF3074052}">
      <dgm:prSet/>
      <dgm:spPr/>
      <dgm:t>
        <a:bodyPr/>
        <a:lstStyle/>
        <a:p>
          <a:endParaRPr lang="es-ES"/>
        </a:p>
      </dgm:t>
    </dgm:pt>
    <dgm:pt modelId="{E6864116-FA54-464B-93B0-1FD4246808E0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just"/>
          <a:r>
            <a:rPr lang="es-ES" sz="2000" dirty="0" smtClean="0">
              <a:solidFill>
                <a:schemeClr val="tx1"/>
              </a:solidFill>
            </a:rPr>
            <a:t>Regula la </a:t>
          </a:r>
          <a:r>
            <a: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participación de las familias </a:t>
          </a:r>
          <a:r>
            <a:rPr lang="es-ES" sz="2000" dirty="0" smtClean="0">
              <a:solidFill>
                <a:schemeClr val="tx1"/>
              </a:solidFill>
            </a:rPr>
            <a:t>en las decisiones de escolarización, con la novedad de que se respetará su voluntad de hacerlo en el régimen más inclusivo</a:t>
          </a:r>
          <a:r>
            <a:rPr lang="es-ES" sz="2000" dirty="0" smtClean="0"/>
            <a:t>.</a:t>
          </a:r>
          <a:endParaRPr lang="es-ES" sz="2000" dirty="0"/>
        </a:p>
      </dgm:t>
    </dgm:pt>
    <dgm:pt modelId="{9CE69A43-2F4E-4FEE-8BDC-71D3A56F8164}" type="sibTrans" cxnId="{D76D01DD-98A8-41B7-AC0C-CEE8514BA00F}">
      <dgm:prSet/>
      <dgm:spPr/>
      <dgm:t>
        <a:bodyPr/>
        <a:lstStyle/>
        <a:p>
          <a:endParaRPr lang="es-ES"/>
        </a:p>
      </dgm:t>
    </dgm:pt>
    <dgm:pt modelId="{CC4380CC-CA62-401B-B9B9-BBC4823FBB0D}" type="parTrans" cxnId="{D76D01DD-98A8-41B7-AC0C-CEE8514BA00F}">
      <dgm:prSet/>
      <dgm:spPr/>
      <dgm:t>
        <a:bodyPr/>
        <a:lstStyle/>
        <a:p>
          <a:endParaRPr lang="es-ES"/>
        </a:p>
      </dgm:t>
    </dgm:pt>
    <dgm:pt modelId="{7CBF165B-38D4-4393-82D4-563B853D3E01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just"/>
          <a:r>
            <a:rPr lang="es-ES" sz="2000" dirty="0" smtClean="0">
              <a:solidFill>
                <a:schemeClr val="tx1"/>
              </a:solidFill>
            </a:rPr>
            <a:t>Sustituye la </a:t>
          </a:r>
          <a:r>
            <a: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concepción de la discapacidad </a:t>
          </a:r>
          <a:r>
            <a:rPr lang="es-ES" sz="2000" dirty="0" smtClean="0">
              <a:solidFill>
                <a:schemeClr val="tx1"/>
              </a:solidFill>
            </a:rPr>
            <a:t>como característica de las personas por otra centrada en las barreras que deben eliminarse, realizando los ajustes que resulten razonables.</a:t>
          </a:r>
          <a:endParaRPr lang="es-ES" sz="2000" dirty="0">
            <a:solidFill>
              <a:schemeClr val="tx1"/>
            </a:solidFill>
          </a:endParaRPr>
        </a:p>
      </dgm:t>
    </dgm:pt>
    <dgm:pt modelId="{CBFCF80C-9497-4F25-B3E3-FB10800A3A8A}" type="parTrans" cxnId="{E30C15FB-B35E-48E8-A246-2EE3D74ACD88}">
      <dgm:prSet/>
      <dgm:spPr/>
      <dgm:t>
        <a:bodyPr/>
        <a:lstStyle/>
        <a:p>
          <a:endParaRPr lang="es-ES"/>
        </a:p>
      </dgm:t>
    </dgm:pt>
    <dgm:pt modelId="{8F4A67D2-015E-4976-895C-5F33BAA2CE76}" type="sibTrans" cxnId="{E30C15FB-B35E-48E8-A246-2EE3D74ACD88}">
      <dgm:prSet/>
      <dgm:spPr/>
      <dgm:t>
        <a:bodyPr/>
        <a:lstStyle/>
        <a:p>
          <a:endParaRPr lang="es-ES"/>
        </a:p>
      </dgm:t>
    </dgm:pt>
    <dgm:pt modelId="{D31AC9AA-9396-4952-B14F-5943A565D67C}" type="pres">
      <dgm:prSet presAssocID="{D5DD61D5-C911-437D-8208-2BC3C4A4E0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C06242-C83E-4FBF-8D81-2B4442D18565}" type="pres">
      <dgm:prSet presAssocID="{8BCA5834-7AE8-4F74-A078-15DE360C2E11}" presName="parentLin" presStyleCnt="0"/>
      <dgm:spPr/>
    </dgm:pt>
    <dgm:pt modelId="{61735C53-D4BF-4D60-B114-3D4050EC6F23}" type="pres">
      <dgm:prSet presAssocID="{8BCA5834-7AE8-4F74-A078-15DE360C2E1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ED8A5EA-99DB-4FF3-A65B-F577645FE504}" type="pres">
      <dgm:prSet presAssocID="{8BCA5834-7AE8-4F74-A078-15DE360C2E11}" presName="parentText" presStyleLbl="node1" presStyleIdx="0" presStyleCnt="3" custScaleX="142857" custLinFactNeighborX="515" custLinFactNeighborY="33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FA0240-E050-4CAE-821B-BDC6F4290FDD}" type="pres">
      <dgm:prSet presAssocID="{8BCA5834-7AE8-4F74-A078-15DE360C2E11}" presName="negativeSpace" presStyleCnt="0"/>
      <dgm:spPr/>
    </dgm:pt>
    <dgm:pt modelId="{F70FDF6A-D589-4AE8-B111-F0E509522F13}" type="pres">
      <dgm:prSet presAssocID="{8BCA5834-7AE8-4F74-A078-15DE360C2E11}" presName="childText" presStyleLbl="conFgAcc1" presStyleIdx="0" presStyleCnt="3">
        <dgm:presLayoutVars>
          <dgm:bulletEnabled val="1"/>
        </dgm:presLayoutVars>
      </dgm:prSet>
      <dgm:spPr/>
    </dgm:pt>
    <dgm:pt modelId="{DB811FA3-CF6E-4392-84F1-EC6EF4F52430}" type="pres">
      <dgm:prSet presAssocID="{C2687468-B45B-4FDC-920A-ACEDB4ABA921}" presName="spaceBetweenRectangles" presStyleCnt="0"/>
      <dgm:spPr/>
    </dgm:pt>
    <dgm:pt modelId="{AA10647A-49B6-46F0-B488-BFB6BF9D2779}" type="pres">
      <dgm:prSet presAssocID="{E6864116-FA54-464B-93B0-1FD4246808E0}" presName="parentLin" presStyleCnt="0"/>
      <dgm:spPr/>
    </dgm:pt>
    <dgm:pt modelId="{820F21A1-4AB7-40BA-BA0A-AE37EEAE4500}" type="pres">
      <dgm:prSet presAssocID="{E6864116-FA54-464B-93B0-1FD4246808E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79FBFA5-B7F6-43D4-964E-93DA8EADC985}" type="pres">
      <dgm:prSet presAssocID="{E6864116-FA54-464B-93B0-1FD4246808E0}" presName="parentText" presStyleLbl="node1" presStyleIdx="1" presStyleCnt="3" custScaleX="142857" custScaleY="1166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E04D10-8022-48C9-A2AB-1B34F82EE35F}" type="pres">
      <dgm:prSet presAssocID="{E6864116-FA54-464B-93B0-1FD4246808E0}" presName="negativeSpace" presStyleCnt="0"/>
      <dgm:spPr/>
    </dgm:pt>
    <dgm:pt modelId="{2DFADD14-B045-4186-9650-D6661DF463D8}" type="pres">
      <dgm:prSet presAssocID="{E6864116-FA54-464B-93B0-1FD4246808E0}" presName="childText" presStyleLbl="conFgAcc1" presStyleIdx="1" presStyleCnt="3">
        <dgm:presLayoutVars>
          <dgm:bulletEnabled val="1"/>
        </dgm:presLayoutVars>
      </dgm:prSet>
      <dgm:spPr/>
    </dgm:pt>
    <dgm:pt modelId="{3482AF15-64CC-4FD1-9E08-B70D0E0FFFC7}" type="pres">
      <dgm:prSet presAssocID="{9CE69A43-2F4E-4FEE-8BDC-71D3A56F8164}" presName="spaceBetweenRectangles" presStyleCnt="0"/>
      <dgm:spPr/>
    </dgm:pt>
    <dgm:pt modelId="{C2B1BEE5-12A2-4209-9474-CDF53C7A951A}" type="pres">
      <dgm:prSet presAssocID="{7CBF165B-38D4-4393-82D4-563B853D3E01}" presName="parentLin" presStyleCnt="0"/>
      <dgm:spPr/>
    </dgm:pt>
    <dgm:pt modelId="{ABD83160-769E-4030-A502-43642017F2CB}" type="pres">
      <dgm:prSet presAssocID="{7CBF165B-38D4-4393-82D4-563B853D3E0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652C868F-C0B0-405E-B450-E4D1F7B39D8E}" type="pres">
      <dgm:prSet presAssocID="{7CBF165B-38D4-4393-82D4-563B853D3E01}" presName="parentText" presStyleLbl="node1" presStyleIdx="2" presStyleCnt="3" custScaleX="142857" custScaleY="1319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6A92FA-61C8-4A0E-B172-D9CCB0A0C20C}" type="pres">
      <dgm:prSet presAssocID="{7CBF165B-38D4-4393-82D4-563B853D3E01}" presName="negativeSpace" presStyleCnt="0"/>
      <dgm:spPr/>
    </dgm:pt>
    <dgm:pt modelId="{B500C686-39DE-4853-8B45-47E3C22E7746}" type="pres">
      <dgm:prSet presAssocID="{7CBF165B-38D4-4393-82D4-563B853D3E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0D094D-FB96-441A-B7C7-638A580EEAD9}" type="presOf" srcId="{E6864116-FA54-464B-93B0-1FD4246808E0}" destId="{B79FBFA5-B7F6-43D4-964E-93DA8EADC985}" srcOrd="1" destOrd="0" presId="urn:microsoft.com/office/officeart/2005/8/layout/list1"/>
    <dgm:cxn modelId="{D76D01DD-98A8-41B7-AC0C-CEE8514BA00F}" srcId="{D5DD61D5-C911-437D-8208-2BC3C4A4E06D}" destId="{E6864116-FA54-464B-93B0-1FD4246808E0}" srcOrd="1" destOrd="0" parTransId="{CC4380CC-CA62-401B-B9B9-BBC4823FBB0D}" sibTransId="{9CE69A43-2F4E-4FEE-8BDC-71D3A56F8164}"/>
    <dgm:cxn modelId="{55F259D3-D933-465A-A8B4-727B673C73A0}" type="presOf" srcId="{8BCA5834-7AE8-4F74-A078-15DE360C2E11}" destId="{61735C53-D4BF-4D60-B114-3D4050EC6F23}" srcOrd="0" destOrd="0" presId="urn:microsoft.com/office/officeart/2005/8/layout/list1"/>
    <dgm:cxn modelId="{64836AA4-8ED7-4DA5-8125-E0ACEBBE725B}" type="presOf" srcId="{7CBF165B-38D4-4393-82D4-563B853D3E01}" destId="{652C868F-C0B0-405E-B450-E4D1F7B39D8E}" srcOrd="1" destOrd="0" presId="urn:microsoft.com/office/officeart/2005/8/layout/list1"/>
    <dgm:cxn modelId="{204F25FA-D84F-4908-99B8-E818E51DA554}" type="presOf" srcId="{8BCA5834-7AE8-4F74-A078-15DE360C2E11}" destId="{BED8A5EA-99DB-4FF3-A65B-F577645FE504}" srcOrd="1" destOrd="0" presId="urn:microsoft.com/office/officeart/2005/8/layout/list1"/>
    <dgm:cxn modelId="{EE04FC88-60A3-473D-B02B-BA50592B2D5D}" type="presOf" srcId="{E6864116-FA54-464B-93B0-1FD4246808E0}" destId="{820F21A1-4AB7-40BA-BA0A-AE37EEAE4500}" srcOrd="0" destOrd="0" presId="urn:microsoft.com/office/officeart/2005/8/layout/list1"/>
    <dgm:cxn modelId="{E30C15FB-B35E-48E8-A246-2EE3D74ACD88}" srcId="{D5DD61D5-C911-437D-8208-2BC3C4A4E06D}" destId="{7CBF165B-38D4-4393-82D4-563B853D3E01}" srcOrd="2" destOrd="0" parTransId="{CBFCF80C-9497-4F25-B3E3-FB10800A3A8A}" sibTransId="{8F4A67D2-015E-4976-895C-5F33BAA2CE76}"/>
    <dgm:cxn modelId="{BBDCA729-5079-41F9-A828-3DC5C16B3417}" type="presOf" srcId="{7CBF165B-38D4-4393-82D4-563B853D3E01}" destId="{ABD83160-769E-4030-A502-43642017F2CB}" srcOrd="0" destOrd="0" presId="urn:microsoft.com/office/officeart/2005/8/layout/list1"/>
    <dgm:cxn modelId="{77D8F996-988C-4AFB-9679-51A153F00CCF}" type="presOf" srcId="{D5DD61D5-C911-437D-8208-2BC3C4A4E06D}" destId="{D31AC9AA-9396-4952-B14F-5943A565D67C}" srcOrd="0" destOrd="0" presId="urn:microsoft.com/office/officeart/2005/8/layout/list1"/>
    <dgm:cxn modelId="{39919F67-A1C8-4895-AB8E-2D5AF3074052}" srcId="{D5DD61D5-C911-437D-8208-2BC3C4A4E06D}" destId="{8BCA5834-7AE8-4F74-A078-15DE360C2E11}" srcOrd="0" destOrd="0" parTransId="{3824B954-9499-46FD-9BCF-505B723BB83D}" sibTransId="{C2687468-B45B-4FDC-920A-ACEDB4ABA921}"/>
    <dgm:cxn modelId="{90B0AE8C-02DB-4E70-BA31-D1B266B63D19}" type="presParOf" srcId="{D31AC9AA-9396-4952-B14F-5943A565D67C}" destId="{24C06242-C83E-4FBF-8D81-2B4442D18565}" srcOrd="0" destOrd="0" presId="urn:microsoft.com/office/officeart/2005/8/layout/list1"/>
    <dgm:cxn modelId="{0FDA1A63-232E-4612-845A-42EE8301C5AF}" type="presParOf" srcId="{24C06242-C83E-4FBF-8D81-2B4442D18565}" destId="{61735C53-D4BF-4D60-B114-3D4050EC6F23}" srcOrd="0" destOrd="0" presId="urn:microsoft.com/office/officeart/2005/8/layout/list1"/>
    <dgm:cxn modelId="{2B7C76E0-9C78-4586-B299-0DE26AFE5CCE}" type="presParOf" srcId="{24C06242-C83E-4FBF-8D81-2B4442D18565}" destId="{BED8A5EA-99DB-4FF3-A65B-F577645FE504}" srcOrd="1" destOrd="0" presId="urn:microsoft.com/office/officeart/2005/8/layout/list1"/>
    <dgm:cxn modelId="{64FD3472-9707-44DA-B1D8-44EACDF14D50}" type="presParOf" srcId="{D31AC9AA-9396-4952-B14F-5943A565D67C}" destId="{5BFA0240-E050-4CAE-821B-BDC6F4290FDD}" srcOrd="1" destOrd="0" presId="urn:microsoft.com/office/officeart/2005/8/layout/list1"/>
    <dgm:cxn modelId="{1E97BD35-0BFA-43AD-A5EF-4F1761E55116}" type="presParOf" srcId="{D31AC9AA-9396-4952-B14F-5943A565D67C}" destId="{F70FDF6A-D589-4AE8-B111-F0E509522F13}" srcOrd="2" destOrd="0" presId="urn:microsoft.com/office/officeart/2005/8/layout/list1"/>
    <dgm:cxn modelId="{E843C21A-A32E-4D8B-84B1-FB7DEDD78773}" type="presParOf" srcId="{D31AC9AA-9396-4952-B14F-5943A565D67C}" destId="{DB811FA3-CF6E-4392-84F1-EC6EF4F52430}" srcOrd="3" destOrd="0" presId="urn:microsoft.com/office/officeart/2005/8/layout/list1"/>
    <dgm:cxn modelId="{8C855818-0078-4B7B-BC26-2851618604C1}" type="presParOf" srcId="{D31AC9AA-9396-4952-B14F-5943A565D67C}" destId="{AA10647A-49B6-46F0-B488-BFB6BF9D2779}" srcOrd="4" destOrd="0" presId="urn:microsoft.com/office/officeart/2005/8/layout/list1"/>
    <dgm:cxn modelId="{29E7FBCE-B96A-4A8D-9E9E-AECABF11C128}" type="presParOf" srcId="{AA10647A-49B6-46F0-B488-BFB6BF9D2779}" destId="{820F21A1-4AB7-40BA-BA0A-AE37EEAE4500}" srcOrd="0" destOrd="0" presId="urn:microsoft.com/office/officeart/2005/8/layout/list1"/>
    <dgm:cxn modelId="{17A342F9-0D65-4CDD-AA8C-797F6019D81D}" type="presParOf" srcId="{AA10647A-49B6-46F0-B488-BFB6BF9D2779}" destId="{B79FBFA5-B7F6-43D4-964E-93DA8EADC985}" srcOrd="1" destOrd="0" presId="urn:microsoft.com/office/officeart/2005/8/layout/list1"/>
    <dgm:cxn modelId="{1994B483-D5A6-48EF-BC41-2CF2F832E66E}" type="presParOf" srcId="{D31AC9AA-9396-4952-B14F-5943A565D67C}" destId="{6CE04D10-8022-48C9-A2AB-1B34F82EE35F}" srcOrd="5" destOrd="0" presId="urn:microsoft.com/office/officeart/2005/8/layout/list1"/>
    <dgm:cxn modelId="{BBB0ACB6-2627-4B60-A16B-841F1C447B11}" type="presParOf" srcId="{D31AC9AA-9396-4952-B14F-5943A565D67C}" destId="{2DFADD14-B045-4186-9650-D6661DF463D8}" srcOrd="6" destOrd="0" presId="urn:microsoft.com/office/officeart/2005/8/layout/list1"/>
    <dgm:cxn modelId="{CD33F7CA-DBAA-40FD-B00E-633B76F15A7B}" type="presParOf" srcId="{D31AC9AA-9396-4952-B14F-5943A565D67C}" destId="{3482AF15-64CC-4FD1-9E08-B70D0E0FFFC7}" srcOrd="7" destOrd="0" presId="urn:microsoft.com/office/officeart/2005/8/layout/list1"/>
    <dgm:cxn modelId="{15205E9E-1241-4578-8608-823B5779ACAF}" type="presParOf" srcId="{D31AC9AA-9396-4952-B14F-5943A565D67C}" destId="{C2B1BEE5-12A2-4209-9474-CDF53C7A951A}" srcOrd="8" destOrd="0" presId="urn:microsoft.com/office/officeart/2005/8/layout/list1"/>
    <dgm:cxn modelId="{B3002A8C-E843-4B09-B66D-DEDF852970C4}" type="presParOf" srcId="{C2B1BEE5-12A2-4209-9474-CDF53C7A951A}" destId="{ABD83160-769E-4030-A502-43642017F2CB}" srcOrd="0" destOrd="0" presId="urn:microsoft.com/office/officeart/2005/8/layout/list1"/>
    <dgm:cxn modelId="{151C1047-1635-4AC7-BADB-C3FD35991318}" type="presParOf" srcId="{C2B1BEE5-12A2-4209-9474-CDF53C7A951A}" destId="{652C868F-C0B0-405E-B450-E4D1F7B39D8E}" srcOrd="1" destOrd="0" presId="urn:microsoft.com/office/officeart/2005/8/layout/list1"/>
    <dgm:cxn modelId="{1519BDE6-E3CB-46CC-AE07-4DE223559056}" type="presParOf" srcId="{D31AC9AA-9396-4952-B14F-5943A565D67C}" destId="{A56A92FA-61C8-4A0E-B172-D9CCB0A0C20C}" srcOrd="9" destOrd="0" presId="urn:microsoft.com/office/officeart/2005/8/layout/list1"/>
    <dgm:cxn modelId="{6FF28132-2AE0-4BDD-8CBE-34C4A2A6FEED}" type="presParOf" srcId="{D31AC9AA-9396-4952-B14F-5943A565D67C}" destId="{B500C686-39DE-4853-8B45-47E3C22E7746}" srcOrd="10" destOrd="0" presId="urn:microsoft.com/office/officeart/2005/8/layout/lis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51DDB4-C07C-41D7-A91F-9F7AC2596FD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A6907AC-FDA0-4C69-8FEE-C1FFD0E62436}">
      <dgm:prSet phldrT="[Texto]"/>
      <dgm:spPr/>
      <dgm:t>
        <a:bodyPr/>
        <a:lstStyle/>
        <a:p>
          <a:r>
            <a:rPr lang="es-ES" dirty="0" smtClean="0"/>
            <a:t>Educación Primaria (Conocimiento del Medio Natural, Social y Cultural)</a:t>
          </a:r>
          <a:endParaRPr lang="es-ES" dirty="0"/>
        </a:p>
      </dgm:t>
    </dgm:pt>
    <dgm:pt modelId="{49E8581D-DB38-4DE2-939E-F9D90D0A8320}" type="parTrans" cxnId="{BC905440-D07E-44C8-958C-6172FC3DA886}">
      <dgm:prSet/>
      <dgm:spPr/>
      <dgm:t>
        <a:bodyPr/>
        <a:lstStyle/>
        <a:p>
          <a:endParaRPr lang="es-ES"/>
        </a:p>
      </dgm:t>
    </dgm:pt>
    <dgm:pt modelId="{B843DC02-E539-4396-A4D5-B1EDB3997BB2}" type="sibTrans" cxnId="{BC905440-D07E-44C8-958C-6172FC3DA886}">
      <dgm:prSet/>
      <dgm:spPr/>
      <dgm:t>
        <a:bodyPr/>
        <a:lstStyle/>
        <a:p>
          <a:endParaRPr lang="es-ES"/>
        </a:p>
      </dgm:t>
    </dgm:pt>
    <dgm:pt modelId="{BD0D62E9-19AE-4F5C-BBBE-AB73A12E8A87}">
      <dgm:prSet phldrT="[Texto]"/>
      <dgm:spPr/>
      <dgm:t>
        <a:bodyPr/>
        <a:lstStyle/>
        <a:p>
          <a:r>
            <a:rPr lang="es-ES" b="1" dirty="0" smtClean="0"/>
            <a:t>Plantear y dar respuesta a cuestiones científicas sencillas, utilizando diferentes técnicas, instrumentos y modelos propios del pensamiento científico, para interpretar y explicar hechos y fenómenos que ocurren en el medio natural, social y cultural.</a:t>
          </a:r>
          <a:endParaRPr lang="es-ES" dirty="0"/>
        </a:p>
      </dgm:t>
    </dgm:pt>
    <dgm:pt modelId="{0526FCA7-64BE-40D5-BAC3-7CB04E3878E7}" type="parTrans" cxnId="{D942955D-7750-4CCE-AD4E-42C5D6A74355}">
      <dgm:prSet/>
      <dgm:spPr/>
      <dgm:t>
        <a:bodyPr/>
        <a:lstStyle/>
        <a:p>
          <a:endParaRPr lang="es-ES"/>
        </a:p>
      </dgm:t>
    </dgm:pt>
    <dgm:pt modelId="{C58E9AAA-F9F1-4690-A833-B0B73A029572}" type="sibTrans" cxnId="{D942955D-7750-4CCE-AD4E-42C5D6A74355}">
      <dgm:prSet/>
      <dgm:spPr/>
      <dgm:t>
        <a:bodyPr/>
        <a:lstStyle/>
        <a:p>
          <a:endParaRPr lang="es-ES"/>
        </a:p>
      </dgm:t>
    </dgm:pt>
    <dgm:pt modelId="{8E7D701A-722D-4C98-9FB1-345F9437E872}">
      <dgm:prSet phldrT="[Texto]"/>
      <dgm:spPr/>
      <dgm:t>
        <a:bodyPr/>
        <a:lstStyle/>
        <a:p>
          <a:r>
            <a:rPr lang="es-ES" dirty="0" smtClean="0"/>
            <a:t>Educación Secundaria (Música)</a:t>
          </a:r>
          <a:endParaRPr lang="es-ES" dirty="0"/>
        </a:p>
      </dgm:t>
    </dgm:pt>
    <dgm:pt modelId="{ADF3CFB2-131A-43A2-843A-776E45782683}" type="parTrans" cxnId="{6FA81A0B-C794-4D96-9370-1E06A331157D}">
      <dgm:prSet/>
      <dgm:spPr/>
      <dgm:t>
        <a:bodyPr/>
        <a:lstStyle/>
        <a:p>
          <a:endParaRPr lang="es-ES"/>
        </a:p>
      </dgm:t>
    </dgm:pt>
    <dgm:pt modelId="{1AD3B958-53C0-4205-8FF7-865854DA2ACC}" type="sibTrans" cxnId="{6FA81A0B-C794-4D96-9370-1E06A331157D}">
      <dgm:prSet/>
      <dgm:spPr/>
      <dgm:t>
        <a:bodyPr/>
        <a:lstStyle/>
        <a:p>
          <a:endParaRPr lang="es-ES"/>
        </a:p>
      </dgm:t>
    </dgm:pt>
    <dgm:pt modelId="{60E0F2AB-4CB8-4CEF-A8CC-B9444914E69C}">
      <dgm:prSet phldrT="[Texto]"/>
      <dgm:spPr/>
      <dgm:t>
        <a:bodyPr/>
        <a:lstStyle/>
        <a:p>
          <a:r>
            <a:rPr lang="es-ES" dirty="0" smtClean="0"/>
            <a:t>Esta competencia específica se conecta con los siguientes descriptores del Perfil de salida: CCL1, CCL2, CCL3, STEM2, STEM4, CD1, CD2, CC4.</a:t>
          </a:r>
          <a:endParaRPr lang="es-ES" dirty="0"/>
        </a:p>
      </dgm:t>
    </dgm:pt>
    <dgm:pt modelId="{68205468-C81C-4896-832B-7FF81BE3AF51}" type="parTrans" cxnId="{50412559-16DC-4A5B-A25B-B5C58D4AE6C1}">
      <dgm:prSet/>
      <dgm:spPr/>
      <dgm:t>
        <a:bodyPr/>
        <a:lstStyle/>
        <a:p>
          <a:endParaRPr lang="es-ES"/>
        </a:p>
      </dgm:t>
    </dgm:pt>
    <dgm:pt modelId="{7F575368-927B-4557-8C6D-7CEB7D95D5AC}" type="sibTrans" cxnId="{50412559-16DC-4A5B-A25B-B5C58D4AE6C1}">
      <dgm:prSet/>
      <dgm:spPr/>
      <dgm:t>
        <a:bodyPr/>
        <a:lstStyle/>
        <a:p>
          <a:endParaRPr lang="es-ES"/>
        </a:p>
      </dgm:t>
    </dgm:pt>
    <dgm:pt modelId="{813BD796-1E71-492A-A019-7FBCC35D9627}">
      <dgm:prSet phldrT="[Texto]"/>
      <dgm:spPr/>
      <dgm:t>
        <a:bodyPr/>
        <a:lstStyle/>
        <a:p>
          <a:r>
            <a:rPr lang="es-ES" dirty="0" smtClean="0"/>
            <a:t>Bachillerato (Matemáticas)</a:t>
          </a:r>
          <a:endParaRPr lang="es-ES" dirty="0"/>
        </a:p>
      </dgm:t>
    </dgm:pt>
    <dgm:pt modelId="{A6432C6E-BC95-418A-B4DB-ED5D1F83C486}" type="parTrans" cxnId="{0226338C-360E-4900-A81A-16F02149B03B}">
      <dgm:prSet/>
      <dgm:spPr/>
      <dgm:t>
        <a:bodyPr/>
        <a:lstStyle/>
        <a:p>
          <a:endParaRPr lang="es-ES"/>
        </a:p>
      </dgm:t>
    </dgm:pt>
    <dgm:pt modelId="{AC24DD06-5585-45B7-9D71-D9867BC3836D}" type="sibTrans" cxnId="{0226338C-360E-4900-A81A-16F02149B03B}">
      <dgm:prSet/>
      <dgm:spPr/>
      <dgm:t>
        <a:bodyPr/>
        <a:lstStyle/>
        <a:p>
          <a:endParaRPr lang="es-ES"/>
        </a:p>
      </dgm:t>
    </dgm:pt>
    <dgm:pt modelId="{3E61373E-CA85-4763-A2AA-0722ED5261DB}">
      <dgm:prSet phldrT="[Texto]"/>
      <dgm:spPr/>
      <dgm:t>
        <a:bodyPr/>
        <a:lstStyle/>
        <a:p>
          <a:r>
            <a:rPr lang="es-ES" b="1" dirty="0" smtClean="0"/>
            <a:t>Analizar obras de diferentes épocas y culturas, identificando sus principales rasgos estilísticos y estableciendo relaciones con su contexto, para valorar el patrimonio musical y dancístico como fuente de disfrute y enriquecimiento personal.</a:t>
          </a:r>
          <a:endParaRPr lang="es-ES" dirty="0"/>
        </a:p>
      </dgm:t>
    </dgm:pt>
    <dgm:pt modelId="{EA5CBAE7-D6AA-4330-8A41-4D826AFC4777}" type="parTrans" cxnId="{6F62D98E-441F-4218-AE0A-9274747CFDD8}">
      <dgm:prSet/>
      <dgm:spPr/>
      <dgm:t>
        <a:bodyPr/>
        <a:lstStyle/>
        <a:p>
          <a:endParaRPr lang="es-ES"/>
        </a:p>
      </dgm:t>
    </dgm:pt>
    <dgm:pt modelId="{AE6D147E-AB01-4B67-99A8-107AE9F1DCD2}" type="sibTrans" cxnId="{6F62D98E-441F-4218-AE0A-9274747CFDD8}">
      <dgm:prSet/>
      <dgm:spPr/>
      <dgm:t>
        <a:bodyPr/>
        <a:lstStyle/>
        <a:p>
          <a:endParaRPr lang="es-ES"/>
        </a:p>
      </dgm:t>
    </dgm:pt>
    <dgm:pt modelId="{5E245B43-6F00-440C-B433-B978A41CC1EA}">
      <dgm:prSet phldrT="[Texto]"/>
      <dgm:spPr/>
      <dgm:t>
        <a:bodyPr/>
        <a:lstStyle/>
        <a:p>
          <a:r>
            <a:rPr lang="es-ES" b="1" dirty="0" smtClean="0"/>
            <a:t>Formular o investigar conjeturas o problemas, utilizando el razonamiento, la argumentación, la creatividad y el uso de herramientas tecnológicas, para generar nuevo conocimiento matemático.</a:t>
          </a:r>
          <a:endParaRPr lang="es-ES" dirty="0"/>
        </a:p>
      </dgm:t>
    </dgm:pt>
    <dgm:pt modelId="{294F8729-8C4B-41C4-9243-22EE5FDE243B}" type="parTrans" cxnId="{7FB3FAFA-250F-48F4-AF0E-16C33A86A9CC}">
      <dgm:prSet/>
      <dgm:spPr/>
      <dgm:t>
        <a:bodyPr/>
        <a:lstStyle/>
        <a:p>
          <a:endParaRPr lang="es-ES"/>
        </a:p>
      </dgm:t>
    </dgm:pt>
    <dgm:pt modelId="{4194420B-C4F8-4EF4-B359-5C841275F94C}" type="sibTrans" cxnId="{7FB3FAFA-250F-48F4-AF0E-16C33A86A9CC}">
      <dgm:prSet/>
      <dgm:spPr/>
      <dgm:t>
        <a:bodyPr/>
        <a:lstStyle/>
        <a:p>
          <a:endParaRPr lang="es-ES"/>
        </a:p>
      </dgm:t>
    </dgm:pt>
    <dgm:pt modelId="{9127D7CE-FF37-44CB-9DB6-D243818B12AF}">
      <dgm:prSet phldrT="[Texto]"/>
      <dgm:spPr/>
      <dgm:t>
        <a:bodyPr/>
        <a:lstStyle/>
        <a:p>
          <a:r>
            <a:rPr lang="es-ES" dirty="0" smtClean="0"/>
            <a:t>Esta competencia específica se conecta con los siguientes descriptores del Perfil de salida: CCL2, CCL3, CP3, CD1, CD2, CPSAA3, CC1, CCEC1 y CCEC2.</a:t>
          </a:r>
          <a:endParaRPr lang="es-ES" dirty="0"/>
        </a:p>
      </dgm:t>
    </dgm:pt>
    <dgm:pt modelId="{C1ED93C6-91C8-458B-9CC2-96892D440626}" type="parTrans" cxnId="{9DFE600A-5E61-4110-B097-1A04B5B27F10}">
      <dgm:prSet/>
      <dgm:spPr/>
      <dgm:t>
        <a:bodyPr/>
        <a:lstStyle/>
        <a:p>
          <a:endParaRPr lang="es-ES"/>
        </a:p>
      </dgm:t>
    </dgm:pt>
    <dgm:pt modelId="{57AA8A70-1991-412F-B297-80830C950197}" type="sibTrans" cxnId="{9DFE600A-5E61-4110-B097-1A04B5B27F10}">
      <dgm:prSet/>
      <dgm:spPr/>
      <dgm:t>
        <a:bodyPr/>
        <a:lstStyle/>
        <a:p>
          <a:endParaRPr lang="es-ES"/>
        </a:p>
      </dgm:t>
    </dgm:pt>
    <dgm:pt modelId="{62C206C2-0537-4DA4-8556-8C3F805783DF}">
      <dgm:prSet phldrT="[Texto]"/>
      <dgm:spPr/>
      <dgm:t>
        <a:bodyPr/>
        <a:lstStyle/>
        <a:p>
          <a:r>
            <a:rPr lang="es-ES" dirty="0" smtClean="0"/>
            <a:t>Esta competencia específica se conecta con los siguientes descriptores: CCL1, STEM1, STEM2, CD1, CD2, CD3, CD5, CE3.</a:t>
          </a:r>
          <a:endParaRPr lang="es-ES" dirty="0"/>
        </a:p>
      </dgm:t>
    </dgm:pt>
    <dgm:pt modelId="{D9854723-928B-4EB9-8492-00CAFEAA8BAF}" type="parTrans" cxnId="{43CE5866-48D0-4C86-931E-6C92F10B7F94}">
      <dgm:prSet/>
      <dgm:spPr/>
      <dgm:t>
        <a:bodyPr/>
        <a:lstStyle/>
        <a:p>
          <a:endParaRPr lang="es-ES"/>
        </a:p>
      </dgm:t>
    </dgm:pt>
    <dgm:pt modelId="{3605E689-38B3-4762-A8FE-655269703671}" type="sibTrans" cxnId="{43CE5866-48D0-4C86-931E-6C92F10B7F94}">
      <dgm:prSet/>
      <dgm:spPr/>
      <dgm:t>
        <a:bodyPr/>
        <a:lstStyle/>
        <a:p>
          <a:endParaRPr lang="es-ES"/>
        </a:p>
      </dgm:t>
    </dgm:pt>
    <dgm:pt modelId="{21E0F611-FE06-469C-8408-DF0D0568EAB4}" type="pres">
      <dgm:prSet presAssocID="{7851DDB4-C07C-41D7-A91F-9F7AC2596F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9786A7-9DAB-461E-A4FA-AD40A3B95073}" type="pres">
      <dgm:prSet presAssocID="{7A6907AC-FDA0-4C69-8FEE-C1FFD0E62436}" presName="parentText" presStyleLbl="node1" presStyleIdx="0" presStyleCnt="3" custLinFactNeighborX="1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9006D3-4290-4076-B2EA-0507D0756928}" type="pres">
      <dgm:prSet presAssocID="{7A6907AC-FDA0-4C69-8FEE-C1FFD0E6243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AA1911-74FA-4E69-89AA-E4F7BB898203}" type="pres">
      <dgm:prSet presAssocID="{8E7D701A-722D-4C98-9FB1-345F9437E87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1CC2BF-3180-4069-8474-76811463965F}" type="pres">
      <dgm:prSet presAssocID="{8E7D701A-722D-4C98-9FB1-345F9437E87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7C27BB-D16D-4638-B630-CD46703444C4}" type="pres">
      <dgm:prSet presAssocID="{813BD796-1E71-492A-A019-7FBCC35D96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1B83B7-CB4B-40D2-A73F-8C201164B619}" type="pres">
      <dgm:prSet presAssocID="{813BD796-1E71-492A-A019-7FBCC35D962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42955D-7750-4CCE-AD4E-42C5D6A74355}" srcId="{7A6907AC-FDA0-4C69-8FEE-C1FFD0E62436}" destId="{BD0D62E9-19AE-4F5C-BBBE-AB73A12E8A87}" srcOrd="0" destOrd="0" parTransId="{0526FCA7-64BE-40D5-BAC3-7CB04E3878E7}" sibTransId="{C58E9AAA-F9F1-4690-A833-B0B73A029572}"/>
    <dgm:cxn modelId="{BC905440-D07E-44C8-958C-6172FC3DA886}" srcId="{7851DDB4-C07C-41D7-A91F-9F7AC2596FDC}" destId="{7A6907AC-FDA0-4C69-8FEE-C1FFD0E62436}" srcOrd="0" destOrd="0" parTransId="{49E8581D-DB38-4DE2-939E-F9D90D0A8320}" sibTransId="{B843DC02-E539-4396-A4D5-B1EDB3997BB2}"/>
    <dgm:cxn modelId="{6FA81A0B-C794-4D96-9370-1E06A331157D}" srcId="{7851DDB4-C07C-41D7-A91F-9F7AC2596FDC}" destId="{8E7D701A-722D-4C98-9FB1-345F9437E872}" srcOrd="1" destOrd="0" parTransId="{ADF3CFB2-131A-43A2-843A-776E45782683}" sibTransId="{1AD3B958-53C0-4205-8FF7-865854DA2ACC}"/>
    <dgm:cxn modelId="{0226338C-360E-4900-A81A-16F02149B03B}" srcId="{7851DDB4-C07C-41D7-A91F-9F7AC2596FDC}" destId="{813BD796-1E71-492A-A019-7FBCC35D9627}" srcOrd="2" destOrd="0" parTransId="{A6432C6E-BC95-418A-B4DB-ED5D1F83C486}" sibTransId="{AC24DD06-5585-45B7-9D71-D9867BC3836D}"/>
    <dgm:cxn modelId="{B522194C-C6E4-4CA2-A247-1E99C387CC1C}" type="presOf" srcId="{9127D7CE-FF37-44CB-9DB6-D243818B12AF}" destId="{711CC2BF-3180-4069-8474-76811463965F}" srcOrd="0" destOrd="1" presId="urn:microsoft.com/office/officeart/2005/8/layout/vList2"/>
    <dgm:cxn modelId="{D4B2BB48-F29A-4DC7-A8B9-337AFDC261FE}" type="presOf" srcId="{7A6907AC-FDA0-4C69-8FEE-C1FFD0E62436}" destId="{A79786A7-9DAB-461E-A4FA-AD40A3B95073}" srcOrd="0" destOrd="0" presId="urn:microsoft.com/office/officeart/2005/8/layout/vList2"/>
    <dgm:cxn modelId="{A42BD6EF-9E9D-451C-A190-6E999FC82871}" type="presOf" srcId="{3E61373E-CA85-4763-A2AA-0722ED5261DB}" destId="{711CC2BF-3180-4069-8474-76811463965F}" srcOrd="0" destOrd="0" presId="urn:microsoft.com/office/officeart/2005/8/layout/vList2"/>
    <dgm:cxn modelId="{9DFE600A-5E61-4110-B097-1A04B5B27F10}" srcId="{8E7D701A-722D-4C98-9FB1-345F9437E872}" destId="{9127D7CE-FF37-44CB-9DB6-D243818B12AF}" srcOrd="1" destOrd="0" parTransId="{C1ED93C6-91C8-458B-9CC2-96892D440626}" sibTransId="{57AA8A70-1991-412F-B297-80830C950197}"/>
    <dgm:cxn modelId="{7FB3FAFA-250F-48F4-AF0E-16C33A86A9CC}" srcId="{813BD796-1E71-492A-A019-7FBCC35D9627}" destId="{5E245B43-6F00-440C-B433-B978A41CC1EA}" srcOrd="0" destOrd="0" parTransId="{294F8729-8C4B-41C4-9243-22EE5FDE243B}" sibTransId="{4194420B-C4F8-4EF4-B359-5C841275F94C}"/>
    <dgm:cxn modelId="{07D72E79-9614-43B7-88F8-FB74AA9F5E2D}" type="presOf" srcId="{8E7D701A-722D-4C98-9FB1-345F9437E872}" destId="{9CAA1911-74FA-4E69-89AA-E4F7BB898203}" srcOrd="0" destOrd="0" presId="urn:microsoft.com/office/officeart/2005/8/layout/vList2"/>
    <dgm:cxn modelId="{EBEC02E1-7DA2-45A3-8451-E40E653C06CA}" type="presOf" srcId="{62C206C2-0537-4DA4-8556-8C3F805783DF}" destId="{BA1B83B7-CB4B-40D2-A73F-8C201164B619}" srcOrd="0" destOrd="1" presId="urn:microsoft.com/office/officeart/2005/8/layout/vList2"/>
    <dgm:cxn modelId="{50412559-16DC-4A5B-A25B-B5C58D4AE6C1}" srcId="{7A6907AC-FDA0-4C69-8FEE-C1FFD0E62436}" destId="{60E0F2AB-4CB8-4CEF-A8CC-B9444914E69C}" srcOrd="1" destOrd="0" parTransId="{68205468-C81C-4896-832B-7FF81BE3AF51}" sibTransId="{7F575368-927B-4557-8C6D-7CEB7D95D5AC}"/>
    <dgm:cxn modelId="{6F62D98E-441F-4218-AE0A-9274747CFDD8}" srcId="{8E7D701A-722D-4C98-9FB1-345F9437E872}" destId="{3E61373E-CA85-4763-A2AA-0722ED5261DB}" srcOrd="0" destOrd="0" parTransId="{EA5CBAE7-D6AA-4330-8A41-4D826AFC4777}" sibTransId="{AE6D147E-AB01-4B67-99A8-107AE9F1DCD2}"/>
    <dgm:cxn modelId="{923E883C-4EA0-4F33-B8C6-DAEBD25A9CD6}" type="presOf" srcId="{BD0D62E9-19AE-4F5C-BBBE-AB73A12E8A87}" destId="{FC9006D3-4290-4076-B2EA-0507D0756928}" srcOrd="0" destOrd="0" presId="urn:microsoft.com/office/officeart/2005/8/layout/vList2"/>
    <dgm:cxn modelId="{81471E15-E58A-4D75-8E4C-5A69CB8B4C50}" type="presOf" srcId="{5E245B43-6F00-440C-B433-B978A41CC1EA}" destId="{BA1B83B7-CB4B-40D2-A73F-8C201164B619}" srcOrd="0" destOrd="0" presId="urn:microsoft.com/office/officeart/2005/8/layout/vList2"/>
    <dgm:cxn modelId="{B474777E-2C92-46D0-844A-E3411A01C97F}" type="presOf" srcId="{60E0F2AB-4CB8-4CEF-A8CC-B9444914E69C}" destId="{FC9006D3-4290-4076-B2EA-0507D0756928}" srcOrd="0" destOrd="1" presId="urn:microsoft.com/office/officeart/2005/8/layout/vList2"/>
    <dgm:cxn modelId="{3AE69CBC-0EF2-4A6D-8D68-C9FD20DB204D}" type="presOf" srcId="{7851DDB4-C07C-41D7-A91F-9F7AC2596FDC}" destId="{21E0F611-FE06-469C-8408-DF0D0568EAB4}" srcOrd="0" destOrd="0" presId="urn:microsoft.com/office/officeart/2005/8/layout/vList2"/>
    <dgm:cxn modelId="{3D190258-26E7-4907-BA54-EAE80AFB5B84}" type="presOf" srcId="{813BD796-1E71-492A-A019-7FBCC35D9627}" destId="{697C27BB-D16D-4638-B630-CD46703444C4}" srcOrd="0" destOrd="0" presId="urn:microsoft.com/office/officeart/2005/8/layout/vList2"/>
    <dgm:cxn modelId="{43CE5866-48D0-4C86-931E-6C92F10B7F94}" srcId="{813BD796-1E71-492A-A019-7FBCC35D9627}" destId="{62C206C2-0537-4DA4-8556-8C3F805783DF}" srcOrd="1" destOrd="0" parTransId="{D9854723-928B-4EB9-8492-00CAFEAA8BAF}" sibTransId="{3605E689-38B3-4762-A8FE-655269703671}"/>
    <dgm:cxn modelId="{B6B7A8E9-2223-4B7F-BD55-9486ABC65A8D}" type="presParOf" srcId="{21E0F611-FE06-469C-8408-DF0D0568EAB4}" destId="{A79786A7-9DAB-461E-A4FA-AD40A3B95073}" srcOrd="0" destOrd="0" presId="urn:microsoft.com/office/officeart/2005/8/layout/vList2"/>
    <dgm:cxn modelId="{24165830-3994-48A9-BC6F-764B919A7F70}" type="presParOf" srcId="{21E0F611-FE06-469C-8408-DF0D0568EAB4}" destId="{FC9006D3-4290-4076-B2EA-0507D0756928}" srcOrd="1" destOrd="0" presId="urn:microsoft.com/office/officeart/2005/8/layout/vList2"/>
    <dgm:cxn modelId="{03E63183-FF57-46D2-95DA-8737B9C2E7B2}" type="presParOf" srcId="{21E0F611-FE06-469C-8408-DF0D0568EAB4}" destId="{9CAA1911-74FA-4E69-89AA-E4F7BB898203}" srcOrd="2" destOrd="0" presId="urn:microsoft.com/office/officeart/2005/8/layout/vList2"/>
    <dgm:cxn modelId="{58CE3274-7296-4C7F-AE23-88ABF3BD4708}" type="presParOf" srcId="{21E0F611-FE06-469C-8408-DF0D0568EAB4}" destId="{711CC2BF-3180-4069-8474-76811463965F}" srcOrd="3" destOrd="0" presId="urn:microsoft.com/office/officeart/2005/8/layout/vList2"/>
    <dgm:cxn modelId="{C2C73AD8-67F0-414D-A8B4-E684E28FF0AA}" type="presParOf" srcId="{21E0F611-FE06-469C-8408-DF0D0568EAB4}" destId="{697C27BB-D16D-4638-B630-CD46703444C4}" srcOrd="4" destOrd="0" presId="urn:microsoft.com/office/officeart/2005/8/layout/vList2"/>
    <dgm:cxn modelId="{0DFB04A2-F50D-4533-9044-F9F27FCD6D32}" type="presParOf" srcId="{21E0F611-FE06-469C-8408-DF0D0568EAB4}" destId="{BA1B83B7-CB4B-40D2-A73F-8C201164B61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D61D5-C911-437D-8208-2BC3C4A4E0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CA5834-7AE8-4F74-A078-15DE360C2E11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just"/>
          <a:r>
            <a:rPr lang="es-ES" sz="2000" dirty="0" smtClean="0">
              <a:solidFill>
                <a:schemeClr val="tx1"/>
              </a:solidFill>
            </a:rPr>
            <a:t>Se </a:t>
          </a:r>
          <a:r>
            <a:rPr lang="es-E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refuerza la participación </a:t>
          </a:r>
          <a:r>
            <a:rPr lang="es-ES" sz="2000" dirty="0" smtClean="0">
              <a:solidFill>
                <a:schemeClr val="tx1"/>
              </a:solidFill>
            </a:rPr>
            <a:t>de la comunidad educativa en gobierno y gestión de los centros educativos</a:t>
          </a:r>
          <a:endParaRPr lang="es-ES" sz="2400" dirty="0">
            <a:solidFill>
              <a:schemeClr val="tx1"/>
            </a:solidFill>
          </a:endParaRPr>
        </a:p>
      </dgm:t>
    </dgm:pt>
    <dgm:pt modelId="{3824B954-9499-46FD-9BCF-505B723BB83D}" type="parTrans" cxnId="{39919F67-A1C8-4895-AB8E-2D5AF3074052}">
      <dgm:prSet/>
      <dgm:spPr/>
      <dgm:t>
        <a:bodyPr/>
        <a:lstStyle/>
        <a:p>
          <a:endParaRPr lang="es-ES"/>
        </a:p>
      </dgm:t>
    </dgm:pt>
    <dgm:pt modelId="{C2687468-B45B-4FDC-920A-ACEDB4ABA921}" type="sibTrans" cxnId="{39919F67-A1C8-4895-AB8E-2D5AF3074052}">
      <dgm:prSet/>
      <dgm:spPr/>
      <dgm:t>
        <a:bodyPr/>
        <a:lstStyle/>
        <a:p>
          <a:endParaRPr lang="es-ES"/>
        </a:p>
      </dgm:t>
    </dgm:pt>
    <dgm:pt modelId="{E6864116-FA54-464B-93B0-1FD4246808E0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just"/>
          <a:r>
            <a:rPr lang="es-ES" sz="2000" dirty="0" smtClean="0">
              <a:solidFill>
                <a:schemeClr val="tx1"/>
              </a:solidFill>
            </a:rPr>
            <a:t>Aumenta la </a:t>
          </a:r>
          <a:r>
            <a:rPr lang="es-E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autonomía de los centros </a:t>
          </a:r>
          <a:r>
            <a:rPr lang="es-ES" sz="2000" dirty="0" smtClean="0">
              <a:solidFill>
                <a:schemeClr val="tx1"/>
              </a:solidFill>
            </a:rPr>
            <a:t>para definir sus propios proyectos educativos. </a:t>
          </a:r>
          <a:endParaRPr lang="es-ES" sz="2000" dirty="0"/>
        </a:p>
      </dgm:t>
    </dgm:pt>
    <dgm:pt modelId="{9CE69A43-2F4E-4FEE-8BDC-71D3A56F8164}" type="sibTrans" cxnId="{D76D01DD-98A8-41B7-AC0C-CEE8514BA00F}">
      <dgm:prSet/>
      <dgm:spPr/>
      <dgm:t>
        <a:bodyPr/>
        <a:lstStyle/>
        <a:p>
          <a:endParaRPr lang="es-ES"/>
        </a:p>
      </dgm:t>
    </dgm:pt>
    <dgm:pt modelId="{CC4380CC-CA62-401B-B9B9-BBC4823FBB0D}" type="parTrans" cxnId="{D76D01DD-98A8-41B7-AC0C-CEE8514BA00F}">
      <dgm:prSet/>
      <dgm:spPr/>
      <dgm:t>
        <a:bodyPr/>
        <a:lstStyle/>
        <a:p>
          <a:endParaRPr lang="es-ES"/>
        </a:p>
      </dgm:t>
    </dgm:pt>
    <dgm:pt modelId="{7CBF165B-38D4-4393-82D4-563B853D3E01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just"/>
          <a:r>
            <a:rPr lang="es-ES" sz="2000" dirty="0" smtClean="0">
              <a:solidFill>
                <a:schemeClr val="tx1"/>
              </a:solidFill>
            </a:rPr>
            <a:t>Los centros podrán decidir, de acuerdo con las administraciones educativas, una parte de su </a:t>
          </a:r>
          <a:r>
            <a:rPr lang="es-E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horario escolar</a:t>
          </a:r>
          <a:r>
            <a:rPr lang="es-ES" sz="2000" dirty="0" smtClean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CBFCF80C-9497-4F25-B3E3-FB10800A3A8A}" type="parTrans" cxnId="{E30C15FB-B35E-48E8-A246-2EE3D74ACD88}">
      <dgm:prSet/>
      <dgm:spPr/>
      <dgm:t>
        <a:bodyPr/>
        <a:lstStyle/>
        <a:p>
          <a:endParaRPr lang="es-ES"/>
        </a:p>
      </dgm:t>
    </dgm:pt>
    <dgm:pt modelId="{8F4A67D2-015E-4976-895C-5F33BAA2CE76}" type="sibTrans" cxnId="{E30C15FB-B35E-48E8-A246-2EE3D74ACD88}">
      <dgm:prSet/>
      <dgm:spPr/>
      <dgm:t>
        <a:bodyPr/>
        <a:lstStyle/>
        <a:p>
          <a:endParaRPr lang="es-ES"/>
        </a:p>
      </dgm:t>
    </dgm:pt>
    <dgm:pt modelId="{D31AC9AA-9396-4952-B14F-5943A565D67C}" type="pres">
      <dgm:prSet presAssocID="{D5DD61D5-C911-437D-8208-2BC3C4A4E0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C06242-C83E-4FBF-8D81-2B4442D18565}" type="pres">
      <dgm:prSet presAssocID="{8BCA5834-7AE8-4F74-A078-15DE360C2E11}" presName="parentLin" presStyleCnt="0"/>
      <dgm:spPr/>
    </dgm:pt>
    <dgm:pt modelId="{61735C53-D4BF-4D60-B114-3D4050EC6F23}" type="pres">
      <dgm:prSet presAssocID="{8BCA5834-7AE8-4F74-A078-15DE360C2E1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ED8A5EA-99DB-4FF3-A65B-F577645FE504}" type="pres">
      <dgm:prSet presAssocID="{8BCA5834-7AE8-4F74-A078-15DE360C2E11}" presName="parentText" presStyleLbl="node1" presStyleIdx="0" presStyleCnt="3" custScaleX="142857" custLinFactNeighborX="515" custLinFactNeighborY="33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FA0240-E050-4CAE-821B-BDC6F4290FDD}" type="pres">
      <dgm:prSet presAssocID="{8BCA5834-7AE8-4F74-A078-15DE360C2E11}" presName="negativeSpace" presStyleCnt="0"/>
      <dgm:spPr/>
    </dgm:pt>
    <dgm:pt modelId="{F70FDF6A-D589-4AE8-B111-F0E509522F13}" type="pres">
      <dgm:prSet presAssocID="{8BCA5834-7AE8-4F74-A078-15DE360C2E11}" presName="childText" presStyleLbl="conFgAcc1" presStyleIdx="0" presStyleCnt="3">
        <dgm:presLayoutVars>
          <dgm:bulletEnabled val="1"/>
        </dgm:presLayoutVars>
      </dgm:prSet>
      <dgm:spPr/>
    </dgm:pt>
    <dgm:pt modelId="{DB811FA3-CF6E-4392-84F1-EC6EF4F52430}" type="pres">
      <dgm:prSet presAssocID="{C2687468-B45B-4FDC-920A-ACEDB4ABA921}" presName="spaceBetweenRectangles" presStyleCnt="0"/>
      <dgm:spPr/>
    </dgm:pt>
    <dgm:pt modelId="{AA10647A-49B6-46F0-B488-BFB6BF9D2779}" type="pres">
      <dgm:prSet presAssocID="{E6864116-FA54-464B-93B0-1FD4246808E0}" presName="parentLin" presStyleCnt="0"/>
      <dgm:spPr/>
    </dgm:pt>
    <dgm:pt modelId="{820F21A1-4AB7-40BA-BA0A-AE37EEAE4500}" type="pres">
      <dgm:prSet presAssocID="{E6864116-FA54-464B-93B0-1FD4246808E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79FBFA5-B7F6-43D4-964E-93DA8EADC985}" type="pres">
      <dgm:prSet presAssocID="{E6864116-FA54-464B-93B0-1FD4246808E0}" presName="parentText" presStyleLbl="node1" presStyleIdx="1" presStyleCnt="3" custScaleX="142857" custScaleY="1166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E04D10-8022-48C9-A2AB-1B34F82EE35F}" type="pres">
      <dgm:prSet presAssocID="{E6864116-FA54-464B-93B0-1FD4246808E0}" presName="negativeSpace" presStyleCnt="0"/>
      <dgm:spPr/>
    </dgm:pt>
    <dgm:pt modelId="{2DFADD14-B045-4186-9650-D6661DF463D8}" type="pres">
      <dgm:prSet presAssocID="{E6864116-FA54-464B-93B0-1FD4246808E0}" presName="childText" presStyleLbl="conFgAcc1" presStyleIdx="1" presStyleCnt="3">
        <dgm:presLayoutVars>
          <dgm:bulletEnabled val="1"/>
        </dgm:presLayoutVars>
      </dgm:prSet>
      <dgm:spPr/>
    </dgm:pt>
    <dgm:pt modelId="{3482AF15-64CC-4FD1-9E08-B70D0E0FFFC7}" type="pres">
      <dgm:prSet presAssocID="{9CE69A43-2F4E-4FEE-8BDC-71D3A56F8164}" presName="spaceBetweenRectangles" presStyleCnt="0"/>
      <dgm:spPr/>
    </dgm:pt>
    <dgm:pt modelId="{C2B1BEE5-12A2-4209-9474-CDF53C7A951A}" type="pres">
      <dgm:prSet presAssocID="{7CBF165B-38D4-4393-82D4-563B853D3E01}" presName="parentLin" presStyleCnt="0"/>
      <dgm:spPr/>
    </dgm:pt>
    <dgm:pt modelId="{ABD83160-769E-4030-A502-43642017F2CB}" type="pres">
      <dgm:prSet presAssocID="{7CBF165B-38D4-4393-82D4-563B853D3E0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652C868F-C0B0-405E-B450-E4D1F7B39D8E}" type="pres">
      <dgm:prSet presAssocID="{7CBF165B-38D4-4393-82D4-563B853D3E01}" presName="parentText" presStyleLbl="node1" presStyleIdx="2" presStyleCnt="3" custScaleX="142857" custScaleY="1319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6A92FA-61C8-4A0E-B172-D9CCB0A0C20C}" type="pres">
      <dgm:prSet presAssocID="{7CBF165B-38D4-4393-82D4-563B853D3E01}" presName="negativeSpace" presStyleCnt="0"/>
      <dgm:spPr/>
    </dgm:pt>
    <dgm:pt modelId="{B500C686-39DE-4853-8B45-47E3C22E7746}" type="pres">
      <dgm:prSet presAssocID="{7CBF165B-38D4-4393-82D4-563B853D3E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0D094D-FB96-441A-B7C7-638A580EEAD9}" type="presOf" srcId="{E6864116-FA54-464B-93B0-1FD4246808E0}" destId="{B79FBFA5-B7F6-43D4-964E-93DA8EADC985}" srcOrd="1" destOrd="0" presId="urn:microsoft.com/office/officeart/2005/8/layout/list1"/>
    <dgm:cxn modelId="{D76D01DD-98A8-41B7-AC0C-CEE8514BA00F}" srcId="{D5DD61D5-C911-437D-8208-2BC3C4A4E06D}" destId="{E6864116-FA54-464B-93B0-1FD4246808E0}" srcOrd="1" destOrd="0" parTransId="{CC4380CC-CA62-401B-B9B9-BBC4823FBB0D}" sibTransId="{9CE69A43-2F4E-4FEE-8BDC-71D3A56F8164}"/>
    <dgm:cxn modelId="{55F259D3-D933-465A-A8B4-727B673C73A0}" type="presOf" srcId="{8BCA5834-7AE8-4F74-A078-15DE360C2E11}" destId="{61735C53-D4BF-4D60-B114-3D4050EC6F23}" srcOrd="0" destOrd="0" presId="urn:microsoft.com/office/officeart/2005/8/layout/list1"/>
    <dgm:cxn modelId="{64836AA4-8ED7-4DA5-8125-E0ACEBBE725B}" type="presOf" srcId="{7CBF165B-38D4-4393-82D4-563B853D3E01}" destId="{652C868F-C0B0-405E-B450-E4D1F7B39D8E}" srcOrd="1" destOrd="0" presId="urn:microsoft.com/office/officeart/2005/8/layout/list1"/>
    <dgm:cxn modelId="{204F25FA-D84F-4908-99B8-E818E51DA554}" type="presOf" srcId="{8BCA5834-7AE8-4F74-A078-15DE360C2E11}" destId="{BED8A5EA-99DB-4FF3-A65B-F577645FE504}" srcOrd="1" destOrd="0" presId="urn:microsoft.com/office/officeart/2005/8/layout/list1"/>
    <dgm:cxn modelId="{EE04FC88-60A3-473D-B02B-BA50592B2D5D}" type="presOf" srcId="{E6864116-FA54-464B-93B0-1FD4246808E0}" destId="{820F21A1-4AB7-40BA-BA0A-AE37EEAE4500}" srcOrd="0" destOrd="0" presId="urn:microsoft.com/office/officeart/2005/8/layout/list1"/>
    <dgm:cxn modelId="{E30C15FB-B35E-48E8-A246-2EE3D74ACD88}" srcId="{D5DD61D5-C911-437D-8208-2BC3C4A4E06D}" destId="{7CBF165B-38D4-4393-82D4-563B853D3E01}" srcOrd="2" destOrd="0" parTransId="{CBFCF80C-9497-4F25-B3E3-FB10800A3A8A}" sibTransId="{8F4A67D2-015E-4976-895C-5F33BAA2CE76}"/>
    <dgm:cxn modelId="{BBDCA729-5079-41F9-A828-3DC5C16B3417}" type="presOf" srcId="{7CBF165B-38D4-4393-82D4-563B853D3E01}" destId="{ABD83160-769E-4030-A502-43642017F2CB}" srcOrd="0" destOrd="0" presId="urn:microsoft.com/office/officeart/2005/8/layout/list1"/>
    <dgm:cxn modelId="{77D8F996-988C-4AFB-9679-51A153F00CCF}" type="presOf" srcId="{D5DD61D5-C911-437D-8208-2BC3C4A4E06D}" destId="{D31AC9AA-9396-4952-B14F-5943A565D67C}" srcOrd="0" destOrd="0" presId="urn:microsoft.com/office/officeart/2005/8/layout/list1"/>
    <dgm:cxn modelId="{39919F67-A1C8-4895-AB8E-2D5AF3074052}" srcId="{D5DD61D5-C911-437D-8208-2BC3C4A4E06D}" destId="{8BCA5834-7AE8-4F74-A078-15DE360C2E11}" srcOrd="0" destOrd="0" parTransId="{3824B954-9499-46FD-9BCF-505B723BB83D}" sibTransId="{C2687468-B45B-4FDC-920A-ACEDB4ABA921}"/>
    <dgm:cxn modelId="{90B0AE8C-02DB-4E70-BA31-D1B266B63D19}" type="presParOf" srcId="{D31AC9AA-9396-4952-B14F-5943A565D67C}" destId="{24C06242-C83E-4FBF-8D81-2B4442D18565}" srcOrd="0" destOrd="0" presId="urn:microsoft.com/office/officeart/2005/8/layout/list1"/>
    <dgm:cxn modelId="{0FDA1A63-232E-4612-845A-42EE8301C5AF}" type="presParOf" srcId="{24C06242-C83E-4FBF-8D81-2B4442D18565}" destId="{61735C53-D4BF-4D60-B114-3D4050EC6F23}" srcOrd="0" destOrd="0" presId="urn:microsoft.com/office/officeart/2005/8/layout/list1"/>
    <dgm:cxn modelId="{2B7C76E0-9C78-4586-B299-0DE26AFE5CCE}" type="presParOf" srcId="{24C06242-C83E-4FBF-8D81-2B4442D18565}" destId="{BED8A5EA-99DB-4FF3-A65B-F577645FE504}" srcOrd="1" destOrd="0" presId="urn:microsoft.com/office/officeart/2005/8/layout/list1"/>
    <dgm:cxn modelId="{64FD3472-9707-44DA-B1D8-44EACDF14D50}" type="presParOf" srcId="{D31AC9AA-9396-4952-B14F-5943A565D67C}" destId="{5BFA0240-E050-4CAE-821B-BDC6F4290FDD}" srcOrd="1" destOrd="0" presId="urn:microsoft.com/office/officeart/2005/8/layout/list1"/>
    <dgm:cxn modelId="{1E97BD35-0BFA-43AD-A5EF-4F1761E55116}" type="presParOf" srcId="{D31AC9AA-9396-4952-B14F-5943A565D67C}" destId="{F70FDF6A-D589-4AE8-B111-F0E509522F13}" srcOrd="2" destOrd="0" presId="urn:microsoft.com/office/officeart/2005/8/layout/list1"/>
    <dgm:cxn modelId="{E843C21A-A32E-4D8B-84B1-FB7DEDD78773}" type="presParOf" srcId="{D31AC9AA-9396-4952-B14F-5943A565D67C}" destId="{DB811FA3-CF6E-4392-84F1-EC6EF4F52430}" srcOrd="3" destOrd="0" presId="urn:microsoft.com/office/officeart/2005/8/layout/list1"/>
    <dgm:cxn modelId="{8C855818-0078-4B7B-BC26-2851618604C1}" type="presParOf" srcId="{D31AC9AA-9396-4952-B14F-5943A565D67C}" destId="{AA10647A-49B6-46F0-B488-BFB6BF9D2779}" srcOrd="4" destOrd="0" presId="urn:microsoft.com/office/officeart/2005/8/layout/list1"/>
    <dgm:cxn modelId="{29E7FBCE-B96A-4A8D-9E9E-AECABF11C128}" type="presParOf" srcId="{AA10647A-49B6-46F0-B488-BFB6BF9D2779}" destId="{820F21A1-4AB7-40BA-BA0A-AE37EEAE4500}" srcOrd="0" destOrd="0" presId="urn:microsoft.com/office/officeart/2005/8/layout/list1"/>
    <dgm:cxn modelId="{17A342F9-0D65-4CDD-AA8C-797F6019D81D}" type="presParOf" srcId="{AA10647A-49B6-46F0-B488-BFB6BF9D2779}" destId="{B79FBFA5-B7F6-43D4-964E-93DA8EADC985}" srcOrd="1" destOrd="0" presId="urn:microsoft.com/office/officeart/2005/8/layout/list1"/>
    <dgm:cxn modelId="{1994B483-D5A6-48EF-BC41-2CF2F832E66E}" type="presParOf" srcId="{D31AC9AA-9396-4952-B14F-5943A565D67C}" destId="{6CE04D10-8022-48C9-A2AB-1B34F82EE35F}" srcOrd="5" destOrd="0" presId="urn:microsoft.com/office/officeart/2005/8/layout/list1"/>
    <dgm:cxn modelId="{BBB0ACB6-2627-4B60-A16B-841F1C447B11}" type="presParOf" srcId="{D31AC9AA-9396-4952-B14F-5943A565D67C}" destId="{2DFADD14-B045-4186-9650-D6661DF463D8}" srcOrd="6" destOrd="0" presId="urn:microsoft.com/office/officeart/2005/8/layout/list1"/>
    <dgm:cxn modelId="{CD33F7CA-DBAA-40FD-B00E-633B76F15A7B}" type="presParOf" srcId="{D31AC9AA-9396-4952-B14F-5943A565D67C}" destId="{3482AF15-64CC-4FD1-9E08-B70D0E0FFFC7}" srcOrd="7" destOrd="0" presId="urn:microsoft.com/office/officeart/2005/8/layout/list1"/>
    <dgm:cxn modelId="{15205E9E-1241-4578-8608-823B5779ACAF}" type="presParOf" srcId="{D31AC9AA-9396-4952-B14F-5943A565D67C}" destId="{C2B1BEE5-12A2-4209-9474-CDF53C7A951A}" srcOrd="8" destOrd="0" presId="urn:microsoft.com/office/officeart/2005/8/layout/list1"/>
    <dgm:cxn modelId="{B3002A8C-E843-4B09-B66D-DEDF852970C4}" type="presParOf" srcId="{C2B1BEE5-12A2-4209-9474-CDF53C7A951A}" destId="{ABD83160-769E-4030-A502-43642017F2CB}" srcOrd="0" destOrd="0" presId="urn:microsoft.com/office/officeart/2005/8/layout/list1"/>
    <dgm:cxn modelId="{151C1047-1635-4AC7-BADB-C3FD35991318}" type="presParOf" srcId="{C2B1BEE5-12A2-4209-9474-CDF53C7A951A}" destId="{652C868F-C0B0-405E-B450-E4D1F7B39D8E}" srcOrd="1" destOrd="0" presId="urn:microsoft.com/office/officeart/2005/8/layout/list1"/>
    <dgm:cxn modelId="{1519BDE6-E3CB-46CC-AE07-4DE223559056}" type="presParOf" srcId="{D31AC9AA-9396-4952-B14F-5943A565D67C}" destId="{A56A92FA-61C8-4A0E-B172-D9CCB0A0C20C}" srcOrd="9" destOrd="0" presId="urn:microsoft.com/office/officeart/2005/8/layout/list1"/>
    <dgm:cxn modelId="{6FF28132-2AE0-4BDD-8CBE-34C4A2A6FEED}" type="presParOf" srcId="{D31AC9AA-9396-4952-B14F-5943A565D67C}" destId="{B500C686-39DE-4853-8B45-47E3C22E7746}" srcOrd="10" destOrd="0" presId="urn:microsoft.com/office/officeart/2005/8/layout/lis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571B0-A70C-47FC-BBB3-F8153CB50EEF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16F389-7A53-4A9C-B587-BE2BCBA14C59}">
      <dgm:prSet custT="1"/>
      <dgm:spPr/>
      <dgm:t>
        <a:bodyPr/>
        <a:lstStyle/>
        <a:p>
          <a:pPr rtl="0"/>
          <a:r>
            <a:rPr lang="es-ES" sz="1400" b="0" i="0" baseline="0" dirty="0" smtClean="0"/>
            <a:t>Elevada extensión</a:t>
          </a:r>
          <a:r>
            <a:rPr lang="es-ES" sz="1400" b="0" i="0" dirty="0" smtClean="0"/>
            <a:t> de contenidos.</a:t>
          </a:r>
          <a:endParaRPr lang="es-ES" sz="1400" dirty="0"/>
        </a:p>
      </dgm:t>
    </dgm:pt>
    <dgm:pt modelId="{C936AFBD-5B3A-4D80-99F0-D87874C50DAB}" type="parTrans" cxnId="{7D866B2C-FF97-40A1-90D0-9DBFE7A83B75}">
      <dgm:prSet/>
      <dgm:spPr/>
      <dgm:t>
        <a:bodyPr/>
        <a:lstStyle/>
        <a:p>
          <a:endParaRPr lang="es-ES"/>
        </a:p>
      </dgm:t>
    </dgm:pt>
    <dgm:pt modelId="{634CBFE5-9868-4680-B9B8-7DE15FC959FD}" type="sibTrans" cxnId="{7D866B2C-FF97-40A1-90D0-9DBFE7A83B75}">
      <dgm:prSet/>
      <dgm:spPr/>
      <dgm:t>
        <a:bodyPr/>
        <a:lstStyle/>
        <a:p>
          <a:endParaRPr lang="es-ES"/>
        </a:p>
      </dgm:t>
    </dgm:pt>
    <dgm:pt modelId="{378E6DD7-18E5-4D49-BF08-E25634983EBA}">
      <dgm:prSet custT="1"/>
      <dgm:spPr/>
      <dgm:t>
        <a:bodyPr/>
        <a:lstStyle/>
        <a:p>
          <a:pPr rtl="0"/>
          <a:r>
            <a:rPr lang="es-ES" sz="1400" baseline="0" dirty="0" smtClean="0"/>
            <a:t>Contenidos formulados en formato rígido</a:t>
          </a:r>
          <a:r>
            <a:rPr lang="es-ES" sz="1400" dirty="0" smtClean="0"/>
            <a:t>. Poco adaptados a la realidad</a:t>
          </a:r>
          <a:endParaRPr lang="es-ES" sz="1400" dirty="0"/>
        </a:p>
      </dgm:t>
    </dgm:pt>
    <dgm:pt modelId="{B5D77638-3BF4-49D9-B753-021E9CB7FCA0}" type="parTrans" cxnId="{6FEA4B01-8B23-41B6-B944-AD69BBD44B4C}">
      <dgm:prSet/>
      <dgm:spPr/>
      <dgm:t>
        <a:bodyPr/>
        <a:lstStyle/>
        <a:p>
          <a:endParaRPr lang="es-ES"/>
        </a:p>
      </dgm:t>
    </dgm:pt>
    <dgm:pt modelId="{02AAF523-9C4D-4993-BC53-44B5C08CD1DE}" type="sibTrans" cxnId="{6FEA4B01-8B23-41B6-B944-AD69BBD44B4C}">
      <dgm:prSet/>
      <dgm:spPr/>
      <dgm:t>
        <a:bodyPr/>
        <a:lstStyle/>
        <a:p>
          <a:endParaRPr lang="es-ES"/>
        </a:p>
      </dgm:t>
    </dgm:pt>
    <dgm:pt modelId="{56798752-1234-48B1-AD79-9DF99B9F9430}">
      <dgm:prSet custT="1"/>
      <dgm:spPr/>
      <dgm:t>
        <a:bodyPr/>
        <a:lstStyle/>
        <a:p>
          <a:pPr rtl="0"/>
          <a:r>
            <a:rPr lang="es-ES" sz="1400" b="0" i="0" baseline="0" dirty="0" smtClean="0"/>
            <a:t>Desactualización</a:t>
          </a:r>
          <a:r>
            <a:rPr lang="es-ES" sz="1400" dirty="0" smtClean="0"/>
            <a:t>. Dificultad para adaptarse a los cambios sociales.</a:t>
          </a:r>
          <a:endParaRPr lang="es-ES" sz="1400" dirty="0"/>
        </a:p>
      </dgm:t>
    </dgm:pt>
    <dgm:pt modelId="{A17DD74B-7063-4EFC-B100-B2FF5EACCF73}" type="parTrans" cxnId="{755E6749-22D5-40FA-895F-130D308A6A53}">
      <dgm:prSet/>
      <dgm:spPr/>
      <dgm:t>
        <a:bodyPr/>
        <a:lstStyle/>
        <a:p>
          <a:endParaRPr lang="es-ES"/>
        </a:p>
      </dgm:t>
    </dgm:pt>
    <dgm:pt modelId="{9F22D246-E49E-4EF5-A80D-AEE70654FBFA}" type="sibTrans" cxnId="{755E6749-22D5-40FA-895F-130D308A6A53}">
      <dgm:prSet/>
      <dgm:spPr/>
      <dgm:t>
        <a:bodyPr/>
        <a:lstStyle/>
        <a:p>
          <a:endParaRPr lang="es-ES"/>
        </a:p>
      </dgm:t>
    </dgm:pt>
    <dgm:pt modelId="{81638E99-6749-419E-A551-5572160D1A39}">
      <dgm:prSet custT="1"/>
      <dgm:spPr/>
      <dgm:t>
        <a:bodyPr/>
        <a:lstStyle/>
        <a:p>
          <a:pPr rtl="0"/>
          <a:r>
            <a:rPr lang="es-ES" sz="1400" b="0" i="0" baseline="0" dirty="0" smtClean="0"/>
            <a:t>Este contexto dificulta</a:t>
          </a:r>
          <a:r>
            <a:rPr lang="es-ES" sz="1400" b="0" i="0" dirty="0" smtClean="0"/>
            <a:t> la integración transversal de las competencias.</a:t>
          </a:r>
          <a:endParaRPr lang="es-ES" sz="1400" dirty="0"/>
        </a:p>
      </dgm:t>
    </dgm:pt>
    <dgm:pt modelId="{3F93EDD3-BC8E-4836-BB39-54FC292F7616}" type="parTrans" cxnId="{B7E05978-761E-4D43-9E54-1E0D543762BA}">
      <dgm:prSet/>
      <dgm:spPr/>
      <dgm:t>
        <a:bodyPr/>
        <a:lstStyle/>
        <a:p>
          <a:endParaRPr lang="es-ES"/>
        </a:p>
      </dgm:t>
    </dgm:pt>
    <dgm:pt modelId="{B1668EB2-A851-43A0-90EA-A9970D973D5E}" type="sibTrans" cxnId="{B7E05978-761E-4D43-9E54-1E0D543762BA}">
      <dgm:prSet/>
      <dgm:spPr/>
      <dgm:t>
        <a:bodyPr/>
        <a:lstStyle/>
        <a:p>
          <a:endParaRPr lang="es-ES"/>
        </a:p>
      </dgm:t>
    </dgm:pt>
    <dgm:pt modelId="{67F9F1FB-FCF5-4419-9F0F-E22B9D19BD33}">
      <dgm:prSet custT="1"/>
      <dgm:spPr/>
      <dgm:t>
        <a:bodyPr/>
        <a:lstStyle/>
        <a:p>
          <a:pPr rtl="0"/>
          <a:r>
            <a:rPr lang="es-ES" sz="1400" b="0" i="0" baseline="0" dirty="0" smtClean="0"/>
            <a:t>Desajustes entre</a:t>
          </a:r>
          <a:r>
            <a:rPr lang="es-ES" sz="1400" b="0" i="0" dirty="0" smtClean="0"/>
            <a:t> determinados currículos y el desarrollo evolutivo del alumno.</a:t>
          </a:r>
          <a:endParaRPr lang="es-ES" sz="1400" dirty="0"/>
        </a:p>
      </dgm:t>
    </dgm:pt>
    <dgm:pt modelId="{AF95ADEE-DCBC-45C1-BB8D-C3C61F56AAA9}" type="parTrans" cxnId="{C1854A41-F04C-46AC-A576-E9E07A9A04E0}">
      <dgm:prSet/>
      <dgm:spPr/>
      <dgm:t>
        <a:bodyPr/>
        <a:lstStyle/>
        <a:p>
          <a:endParaRPr lang="es-ES"/>
        </a:p>
      </dgm:t>
    </dgm:pt>
    <dgm:pt modelId="{335DE988-2F46-4BC5-8BC1-AC213855D0B0}" type="sibTrans" cxnId="{C1854A41-F04C-46AC-A576-E9E07A9A04E0}">
      <dgm:prSet/>
      <dgm:spPr/>
      <dgm:t>
        <a:bodyPr/>
        <a:lstStyle/>
        <a:p>
          <a:endParaRPr lang="es-ES"/>
        </a:p>
      </dgm:t>
    </dgm:pt>
    <dgm:pt modelId="{6AAEA3EB-28AF-453B-8A6C-8AB4AC09BD00}" type="pres">
      <dgm:prSet presAssocID="{AB7571B0-A70C-47FC-BBB3-F8153CB50EE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D9088975-BB1A-4D86-96AF-C4BFE387BEA2}" type="pres">
      <dgm:prSet presAssocID="{AB7571B0-A70C-47FC-BBB3-F8153CB50EEF}" presName="pyramid" presStyleLbl="node1" presStyleIdx="0" presStyleCnt="1" custLinFactNeighborX="-22346"/>
      <dgm:spPr/>
    </dgm:pt>
    <dgm:pt modelId="{84B5930F-2D82-4574-87E6-EE8273F65850}" type="pres">
      <dgm:prSet presAssocID="{AB7571B0-A70C-47FC-BBB3-F8153CB50EEF}" presName="theList" presStyleCnt="0"/>
      <dgm:spPr/>
    </dgm:pt>
    <dgm:pt modelId="{FD2390CE-1274-4B8E-8A16-F3591FFDEA1C}" type="pres">
      <dgm:prSet presAssocID="{0A16F389-7A53-4A9C-B587-BE2BCBA14C59}" presName="aNode" presStyleLbl="fgAcc1" presStyleIdx="0" presStyleCnt="5" custScaleX="213046" custLinFactNeighborX="25908" custLinFactNeighborY="-182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811413-A561-4810-9D43-ECE2A669022D}" type="pres">
      <dgm:prSet presAssocID="{0A16F389-7A53-4A9C-B587-BE2BCBA14C59}" presName="aSpace" presStyleCnt="0"/>
      <dgm:spPr/>
    </dgm:pt>
    <dgm:pt modelId="{A5198477-CA8D-43FD-A659-6FE399489A6F}" type="pres">
      <dgm:prSet presAssocID="{378E6DD7-18E5-4D49-BF08-E25634983EBA}" presName="aNode" presStyleLbl="fgAcc1" presStyleIdx="1" presStyleCnt="5" custScaleX="213132" custLinFactNeighborX="26406" custLinFactNeighborY="-182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D08341-BCBE-42CB-A4B1-52AB61E3E781}" type="pres">
      <dgm:prSet presAssocID="{378E6DD7-18E5-4D49-BF08-E25634983EBA}" presName="aSpace" presStyleCnt="0"/>
      <dgm:spPr/>
    </dgm:pt>
    <dgm:pt modelId="{E4E7082E-6E94-43E9-82FA-19845450DB6A}" type="pres">
      <dgm:prSet presAssocID="{56798752-1234-48B1-AD79-9DF99B9F9430}" presName="aNode" presStyleLbl="fgAcc1" presStyleIdx="2" presStyleCnt="5" custScaleX="212265" custLinFactNeighborX="259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CDFD99-5B22-4D07-BF71-C5D86AFD2377}" type="pres">
      <dgm:prSet presAssocID="{56798752-1234-48B1-AD79-9DF99B9F9430}" presName="aSpace" presStyleCnt="0"/>
      <dgm:spPr/>
    </dgm:pt>
    <dgm:pt modelId="{D04F9B7D-4679-4A51-85EE-278F161ED174}" type="pres">
      <dgm:prSet presAssocID="{81638E99-6749-419E-A551-5572160D1A39}" presName="aNode" presStyleLbl="fgAcc1" presStyleIdx="3" presStyleCnt="5" custScaleX="214807" custLinFactNeighborX="27403" custLinFactNeighborY="-364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F09CDD-08F9-4ADD-8D41-974EE03B6D69}" type="pres">
      <dgm:prSet presAssocID="{81638E99-6749-419E-A551-5572160D1A39}" presName="aSpace" presStyleCnt="0"/>
      <dgm:spPr/>
    </dgm:pt>
    <dgm:pt modelId="{18DEE9E6-9F1B-4A12-A275-AB4939D018B6}" type="pres">
      <dgm:prSet presAssocID="{67F9F1FB-FCF5-4419-9F0F-E22B9D19BD33}" presName="aNode" presStyleLbl="fgAcc1" presStyleIdx="4" presStyleCnt="5" custScaleX="209666" custLinFactNeighborX="25908" custLinFactNeighborY="-364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02DA05-7079-4BD0-AF65-024544F599AA}" type="pres">
      <dgm:prSet presAssocID="{67F9F1FB-FCF5-4419-9F0F-E22B9D19BD33}" presName="aSpace" presStyleCnt="0"/>
      <dgm:spPr/>
    </dgm:pt>
  </dgm:ptLst>
  <dgm:cxnLst>
    <dgm:cxn modelId="{44F99135-E9C4-4D19-A59C-DAC36EBEBDBA}" type="presOf" srcId="{56798752-1234-48B1-AD79-9DF99B9F9430}" destId="{E4E7082E-6E94-43E9-82FA-19845450DB6A}" srcOrd="0" destOrd="0" presId="urn:microsoft.com/office/officeart/2005/8/layout/pyramid2"/>
    <dgm:cxn modelId="{258FB024-67B3-41FB-9328-A14AADC02DC7}" type="presOf" srcId="{378E6DD7-18E5-4D49-BF08-E25634983EBA}" destId="{A5198477-CA8D-43FD-A659-6FE399489A6F}" srcOrd="0" destOrd="0" presId="urn:microsoft.com/office/officeart/2005/8/layout/pyramid2"/>
    <dgm:cxn modelId="{7D866B2C-FF97-40A1-90D0-9DBFE7A83B75}" srcId="{AB7571B0-A70C-47FC-BBB3-F8153CB50EEF}" destId="{0A16F389-7A53-4A9C-B587-BE2BCBA14C59}" srcOrd="0" destOrd="0" parTransId="{C936AFBD-5B3A-4D80-99F0-D87874C50DAB}" sibTransId="{634CBFE5-9868-4680-B9B8-7DE15FC959FD}"/>
    <dgm:cxn modelId="{492C8833-BA72-45E0-A1AE-7C60D265EEEE}" type="presOf" srcId="{81638E99-6749-419E-A551-5572160D1A39}" destId="{D04F9B7D-4679-4A51-85EE-278F161ED174}" srcOrd="0" destOrd="0" presId="urn:microsoft.com/office/officeart/2005/8/layout/pyramid2"/>
    <dgm:cxn modelId="{B7E05978-761E-4D43-9E54-1E0D543762BA}" srcId="{AB7571B0-A70C-47FC-BBB3-F8153CB50EEF}" destId="{81638E99-6749-419E-A551-5572160D1A39}" srcOrd="3" destOrd="0" parTransId="{3F93EDD3-BC8E-4836-BB39-54FC292F7616}" sibTransId="{B1668EB2-A851-43A0-90EA-A9970D973D5E}"/>
    <dgm:cxn modelId="{C1854A41-F04C-46AC-A576-E9E07A9A04E0}" srcId="{AB7571B0-A70C-47FC-BBB3-F8153CB50EEF}" destId="{67F9F1FB-FCF5-4419-9F0F-E22B9D19BD33}" srcOrd="4" destOrd="0" parTransId="{AF95ADEE-DCBC-45C1-BB8D-C3C61F56AAA9}" sibTransId="{335DE988-2F46-4BC5-8BC1-AC213855D0B0}"/>
    <dgm:cxn modelId="{196E8F1C-8535-4778-BFDF-096D3174BBB1}" type="presOf" srcId="{0A16F389-7A53-4A9C-B587-BE2BCBA14C59}" destId="{FD2390CE-1274-4B8E-8A16-F3591FFDEA1C}" srcOrd="0" destOrd="0" presId="urn:microsoft.com/office/officeart/2005/8/layout/pyramid2"/>
    <dgm:cxn modelId="{6FEA4B01-8B23-41B6-B944-AD69BBD44B4C}" srcId="{AB7571B0-A70C-47FC-BBB3-F8153CB50EEF}" destId="{378E6DD7-18E5-4D49-BF08-E25634983EBA}" srcOrd="1" destOrd="0" parTransId="{B5D77638-3BF4-49D9-B753-021E9CB7FCA0}" sibTransId="{02AAF523-9C4D-4993-BC53-44B5C08CD1DE}"/>
    <dgm:cxn modelId="{755E6749-22D5-40FA-895F-130D308A6A53}" srcId="{AB7571B0-A70C-47FC-BBB3-F8153CB50EEF}" destId="{56798752-1234-48B1-AD79-9DF99B9F9430}" srcOrd="2" destOrd="0" parTransId="{A17DD74B-7063-4EFC-B100-B2FF5EACCF73}" sibTransId="{9F22D246-E49E-4EF5-A80D-AEE70654FBFA}"/>
    <dgm:cxn modelId="{E14A9A03-787F-4419-8B2D-EEE7E28AE131}" type="presOf" srcId="{AB7571B0-A70C-47FC-BBB3-F8153CB50EEF}" destId="{6AAEA3EB-28AF-453B-8A6C-8AB4AC09BD00}" srcOrd="0" destOrd="0" presId="urn:microsoft.com/office/officeart/2005/8/layout/pyramid2"/>
    <dgm:cxn modelId="{7BB58B95-2048-429A-9404-BE2A8FC4ACBC}" type="presOf" srcId="{67F9F1FB-FCF5-4419-9F0F-E22B9D19BD33}" destId="{18DEE9E6-9F1B-4A12-A275-AB4939D018B6}" srcOrd="0" destOrd="0" presId="urn:microsoft.com/office/officeart/2005/8/layout/pyramid2"/>
    <dgm:cxn modelId="{29C549EE-FA6B-4D63-BF48-B23BA4EA4EB3}" type="presParOf" srcId="{6AAEA3EB-28AF-453B-8A6C-8AB4AC09BD00}" destId="{D9088975-BB1A-4D86-96AF-C4BFE387BEA2}" srcOrd="0" destOrd="0" presId="urn:microsoft.com/office/officeart/2005/8/layout/pyramid2"/>
    <dgm:cxn modelId="{9B4E343C-02A8-413C-9E38-B61D6B65AD02}" type="presParOf" srcId="{6AAEA3EB-28AF-453B-8A6C-8AB4AC09BD00}" destId="{84B5930F-2D82-4574-87E6-EE8273F65850}" srcOrd="1" destOrd="0" presId="urn:microsoft.com/office/officeart/2005/8/layout/pyramid2"/>
    <dgm:cxn modelId="{FF3F5192-A444-4CA4-93F9-4C82FD5B65C2}" type="presParOf" srcId="{84B5930F-2D82-4574-87E6-EE8273F65850}" destId="{FD2390CE-1274-4B8E-8A16-F3591FFDEA1C}" srcOrd="0" destOrd="0" presId="urn:microsoft.com/office/officeart/2005/8/layout/pyramid2"/>
    <dgm:cxn modelId="{9FEF36F7-DE88-43AF-8D3A-55FBF7FD405A}" type="presParOf" srcId="{84B5930F-2D82-4574-87E6-EE8273F65850}" destId="{14811413-A561-4810-9D43-ECE2A669022D}" srcOrd="1" destOrd="0" presId="urn:microsoft.com/office/officeart/2005/8/layout/pyramid2"/>
    <dgm:cxn modelId="{38262668-080F-4CC3-B503-5FC162B3D2E8}" type="presParOf" srcId="{84B5930F-2D82-4574-87E6-EE8273F65850}" destId="{A5198477-CA8D-43FD-A659-6FE399489A6F}" srcOrd="2" destOrd="0" presId="urn:microsoft.com/office/officeart/2005/8/layout/pyramid2"/>
    <dgm:cxn modelId="{C271F258-3389-4FD7-9153-E2591B849393}" type="presParOf" srcId="{84B5930F-2D82-4574-87E6-EE8273F65850}" destId="{24D08341-BCBE-42CB-A4B1-52AB61E3E781}" srcOrd="3" destOrd="0" presId="urn:microsoft.com/office/officeart/2005/8/layout/pyramid2"/>
    <dgm:cxn modelId="{C3E962EB-D042-4ADB-A95F-702F7874BAA2}" type="presParOf" srcId="{84B5930F-2D82-4574-87E6-EE8273F65850}" destId="{E4E7082E-6E94-43E9-82FA-19845450DB6A}" srcOrd="4" destOrd="0" presId="urn:microsoft.com/office/officeart/2005/8/layout/pyramid2"/>
    <dgm:cxn modelId="{DD315D0A-FE40-410F-89AC-84736C1D654D}" type="presParOf" srcId="{84B5930F-2D82-4574-87E6-EE8273F65850}" destId="{13CDFD99-5B22-4D07-BF71-C5D86AFD2377}" srcOrd="5" destOrd="0" presId="urn:microsoft.com/office/officeart/2005/8/layout/pyramid2"/>
    <dgm:cxn modelId="{508E5F58-A49F-4A86-905A-0B2F2C4A3DBA}" type="presParOf" srcId="{84B5930F-2D82-4574-87E6-EE8273F65850}" destId="{D04F9B7D-4679-4A51-85EE-278F161ED174}" srcOrd="6" destOrd="0" presId="urn:microsoft.com/office/officeart/2005/8/layout/pyramid2"/>
    <dgm:cxn modelId="{E78684E8-9081-4A4B-9561-D3E02D70CDBF}" type="presParOf" srcId="{84B5930F-2D82-4574-87E6-EE8273F65850}" destId="{82F09CDD-08F9-4ADD-8D41-974EE03B6D69}" srcOrd="7" destOrd="0" presId="urn:microsoft.com/office/officeart/2005/8/layout/pyramid2"/>
    <dgm:cxn modelId="{43F3FA5C-22BA-49A2-BAB1-3BDD222AE4F1}" type="presParOf" srcId="{84B5930F-2D82-4574-87E6-EE8273F65850}" destId="{18DEE9E6-9F1B-4A12-A275-AB4939D018B6}" srcOrd="8" destOrd="0" presId="urn:microsoft.com/office/officeart/2005/8/layout/pyramid2"/>
    <dgm:cxn modelId="{15124292-FDBA-4F25-8803-9629EC7A0475}" type="presParOf" srcId="{84B5930F-2D82-4574-87E6-EE8273F65850}" destId="{6602DA05-7079-4BD0-AF65-024544F599A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EFC76F-4678-4006-82E3-9EAD89F2F31B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C3BC74D-434F-486B-84BF-6C2C518FA219}">
      <dgm:prSet custT="1"/>
      <dgm:spPr/>
      <dgm:t>
        <a:bodyPr/>
        <a:lstStyle/>
        <a:p>
          <a:pPr rtl="0"/>
          <a:r>
            <a:rPr lang="es-ES" sz="1800" b="0" i="0" baseline="0" dirty="0" smtClean="0"/>
            <a:t>Aprendizaje</a:t>
          </a:r>
          <a:r>
            <a:rPr lang="es-ES" sz="1800" b="0" i="0" dirty="0" smtClean="0"/>
            <a:t> descontextualizado</a:t>
          </a:r>
          <a:endParaRPr lang="es-ES" sz="1800" dirty="0"/>
        </a:p>
      </dgm:t>
    </dgm:pt>
    <dgm:pt modelId="{F3E3AB71-2FBB-4B19-9E7E-AC6094763197}" type="parTrans" cxnId="{46116559-9639-43BA-8B86-1A42C1FF9A95}">
      <dgm:prSet/>
      <dgm:spPr/>
      <dgm:t>
        <a:bodyPr/>
        <a:lstStyle/>
        <a:p>
          <a:endParaRPr lang="es-ES"/>
        </a:p>
      </dgm:t>
    </dgm:pt>
    <dgm:pt modelId="{ABE960C4-B479-4429-B1AA-E56F766DAFCA}" type="sibTrans" cxnId="{46116559-9639-43BA-8B86-1A42C1FF9A95}">
      <dgm:prSet/>
      <dgm:spPr/>
      <dgm:t>
        <a:bodyPr/>
        <a:lstStyle/>
        <a:p>
          <a:endParaRPr lang="es-ES"/>
        </a:p>
      </dgm:t>
    </dgm:pt>
    <dgm:pt modelId="{18E1F23D-75DF-482B-B7A1-C62DE427A016}">
      <dgm:prSet custT="1"/>
      <dgm:spPr/>
      <dgm:t>
        <a:bodyPr/>
        <a:lstStyle/>
        <a:p>
          <a:pPr rtl="0"/>
          <a:r>
            <a:rPr lang="es-ES" sz="1800" b="0" i="0" baseline="0" dirty="0" smtClean="0"/>
            <a:t>Se favorece la repetición y el abandono escolar</a:t>
          </a:r>
          <a:endParaRPr lang="es-ES" sz="1800" dirty="0"/>
        </a:p>
      </dgm:t>
    </dgm:pt>
    <dgm:pt modelId="{A664803A-D312-4F7E-9E54-D421CCC3843B}" type="parTrans" cxnId="{2B7A9AE5-F3E3-448F-9130-61DD2C5EC732}">
      <dgm:prSet/>
      <dgm:spPr/>
      <dgm:t>
        <a:bodyPr/>
        <a:lstStyle/>
        <a:p>
          <a:endParaRPr lang="es-ES"/>
        </a:p>
      </dgm:t>
    </dgm:pt>
    <dgm:pt modelId="{971FA168-1DB2-4AAB-A990-C0BA86FC1F9A}" type="sibTrans" cxnId="{2B7A9AE5-F3E3-448F-9130-61DD2C5EC732}">
      <dgm:prSet/>
      <dgm:spPr/>
      <dgm:t>
        <a:bodyPr/>
        <a:lstStyle/>
        <a:p>
          <a:endParaRPr lang="es-ES"/>
        </a:p>
      </dgm:t>
    </dgm:pt>
    <dgm:pt modelId="{F390FF55-043D-4398-9FB6-A9BDF7040B8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s-ES" sz="1800" b="0" i="0" baseline="0" dirty="0" smtClean="0"/>
            <a:t>Distanciamiento entre</a:t>
          </a:r>
          <a:r>
            <a:rPr lang="es-ES" sz="1800" b="0" i="0" dirty="0" smtClean="0"/>
            <a:t> lo que la sociedad demanda y la escuela</a:t>
          </a:r>
          <a:r>
            <a:rPr lang="es-ES" sz="1800" dirty="0" smtClean="0"/>
            <a:t> enseña</a:t>
          </a:r>
          <a:endParaRPr lang="es-ES" sz="1800" dirty="0"/>
        </a:p>
      </dgm:t>
    </dgm:pt>
    <dgm:pt modelId="{C004D60C-113E-44B8-9D1B-4774E20D43D3}" type="parTrans" cxnId="{602FE09B-BD23-4D28-B118-4389E21FD02E}">
      <dgm:prSet/>
      <dgm:spPr/>
      <dgm:t>
        <a:bodyPr/>
        <a:lstStyle/>
        <a:p>
          <a:endParaRPr lang="es-ES"/>
        </a:p>
      </dgm:t>
    </dgm:pt>
    <dgm:pt modelId="{86AEF4BE-10C0-4948-8F8E-4DA8743BCC05}" type="sibTrans" cxnId="{602FE09B-BD23-4D28-B118-4389E21FD02E}">
      <dgm:prSet/>
      <dgm:spPr/>
      <dgm:t>
        <a:bodyPr/>
        <a:lstStyle/>
        <a:p>
          <a:endParaRPr lang="es-ES"/>
        </a:p>
      </dgm:t>
    </dgm:pt>
    <dgm:pt modelId="{0E73B0D7-D3E2-41FD-9D13-10AF8CB9146D}" type="pres">
      <dgm:prSet presAssocID="{3BEFC76F-4678-4006-82E3-9EAD89F2F3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C045B2-E41B-4BB4-9B58-26F5D3C6BC8C}" type="pres">
      <dgm:prSet presAssocID="{6C3BC74D-434F-486B-84BF-6C2C518FA219}" presName="Name5" presStyleLbl="vennNode1" presStyleIdx="0" presStyleCnt="3" custLinFactNeighborX="-29807" custLinFactNeighborY="-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BBA36-B880-4B7F-A782-7496B85126DA}" type="pres">
      <dgm:prSet presAssocID="{ABE960C4-B479-4429-B1AA-E56F766DAFCA}" presName="space" presStyleCnt="0"/>
      <dgm:spPr/>
    </dgm:pt>
    <dgm:pt modelId="{EB0A96A7-2920-490B-AAEC-208C6728621E}" type="pres">
      <dgm:prSet presAssocID="{18E1F23D-75DF-482B-B7A1-C62DE427A016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CEC22A-7E25-4861-AB86-0F6B45945266}" type="pres">
      <dgm:prSet presAssocID="{971FA168-1DB2-4AAB-A990-C0BA86FC1F9A}" presName="space" presStyleCnt="0"/>
      <dgm:spPr/>
    </dgm:pt>
    <dgm:pt modelId="{230367B4-925A-4F9A-A31D-379EE13D57F9}" type="pres">
      <dgm:prSet presAssocID="{F390FF55-043D-4398-9FB6-A9BDF7040B8C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7A9AE5-F3E3-448F-9130-61DD2C5EC732}" srcId="{3BEFC76F-4678-4006-82E3-9EAD89F2F31B}" destId="{18E1F23D-75DF-482B-B7A1-C62DE427A016}" srcOrd="1" destOrd="0" parTransId="{A664803A-D312-4F7E-9E54-D421CCC3843B}" sibTransId="{971FA168-1DB2-4AAB-A990-C0BA86FC1F9A}"/>
    <dgm:cxn modelId="{E4C18153-8FA3-4ECA-B717-B3C78F8741D6}" type="presOf" srcId="{6C3BC74D-434F-486B-84BF-6C2C518FA219}" destId="{74C045B2-E41B-4BB4-9B58-26F5D3C6BC8C}" srcOrd="0" destOrd="0" presId="urn:microsoft.com/office/officeart/2005/8/layout/venn3"/>
    <dgm:cxn modelId="{E7A18B40-19F5-45DC-831B-EC3B1111D3D8}" type="presOf" srcId="{3BEFC76F-4678-4006-82E3-9EAD89F2F31B}" destId="{0E73B0D7-D3E2-41FD-9D13-10AF8CB9146D}" srcOrd="0" destOrd="0" presId="urn:microsoft.com/office/officeart/2005/8/layout/venn3"/>
    <dgm:cxn modelId="{A40FA30C-3C5D-4E1F-A3A8-E532DDD6B3F9}" type="presOf" srcId="{18E1F23D-75DF-482B-B7A1-C62DE427A016}" destId="{EB0A96A7-2920-490B-AAEC-208C6728621E}" srcOrd="0" destOrd="0" presId="urn:microsoft.com/office/officeart/2005/8/layout/venn3"/>
    <dgm:cxn modelId="{602FE09B-BD23-4D28-B118-4389E21FD02E}" srcId="{3BEFC76F-4678-4006-82E3-9EAD89F2F31B}" destId="{F390FF55-043D-4398-9FB6-A9BDF7040B8C}" srcOrd="2" destOrd="0" parTransId="{C004D60C-113E-44B8-9D1B-4774E20D43D3}" sibTransId="{86AEF4BE-10C0-4948-8F8E-4DA8743BCC05}"/>
    <dgm:cxn modelId="{46116559-9639-43BA-8B86-1A42C1FF9A95}" srcId="{3BEFC76F-4678-4006-82E3-9EAD89F2F31B}" destId="{6C3BC74D-434F-486B-84BF-6C2C518FA219}" srcOrd="0" destOrd="0" parTransId="{F3E3AB71-2FBB-4B19-9E7E-AC6094763197}" sibTransId="{ABE960C4-B479-4429-B1AA-E56F766DAFCA}"/>
    <dgm:cxn modelId="{AE75AA3B-C79C-4D32-985F-C5DEED13E9DA}" type="presOf" srcId="{F390FF55-043D-4398-9FB6-A9BDF7040B8C}" destId="{230367B4-925A-4F9A-A31D-379EE13D57F9}" srcOrd="0" destOrd="0" presId="urn:microsoft.com/office/officeart/2005/8/layout/venn3"/>
    <dgm:cxn modelId="{902138FF-2725-4DF2-8B66-B66180F753B3}" type="presParOf" srcId="{0E73B0D7-D3E2-41FD-9D13-10AF8CB9146D}" destId="{74C045B2-E41B-4BB4-9B58-26F5D3C6BC8C}" srcOrd="0" destOrd="0" presId="urn:microsoft.com/office/officeart/2005/8/layout/venn3"/>
    <dgm:cxn modelId="{1970DC5F-1548-42E9-9F25-FAF463B63D40}" type="presParOf" srcId="{0E73B0D7-D3E2-41FD-9D13-10AF8CB9146D}" destId="{BF4BBA36-B880-4B7F-A782-7496B85126DA}" srcOrd="1" destOrd="0" presId="urn:microsoft.com/office/officeart/2005/8/layout/venn3"/>
    <dgm:cxn modelId="{D7D61488-1CBA-4255-BFD7-837A122AA0BD}" type="presParOf" srcId="{0E73B0D7-D3E2-41FD-9D13-10AF8CB9146D}" destId="{EB0A96A7-2920-490B-AAEC-208C6728621E}" srcOrd="2" destOrd="0" presId="urn:microsoft.com/office/officeart/2005/8/layout/venn3"/>
    <dgm:cxn modelId="{E761AA06-77A6-4E75-982B-8F436CBB105B}" type="presParOf" srcId="{0E73B0D7-D3E2-41FD-9D13-10AF8CB9146D}" destId="{21CEC22A-7E25-4861-AB86-0F6B45945266}" srcOrd="3" destOrd="0" presId="urn:microsoft.com/office/officeart/2005/8/layout/venn3"/>
    <dgm:cxn modelId="{25BCAC1A-2D12-410F-9EC2-0E4FC985B344}" type="presParOf" srcId="{0E73B0D7-D3E2-41FD-9D13-10AF8CB9146D}" destId="{230367B4-925A-4F9A-A31D-379EE13D57F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AAD3A1-9BF2-4EB6-A309-4DD23B8236C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1014E2B-8A7F-47CF-A628-7C22BC0F45EC}">
      <dgm:prSet phldrT="[Texto]"/>
      <dgm:spPr/>
      <dgm:t>
        <a:bodyPr/>
        <a:lstStyle/>
        <a:p>
          <a:r>
            <a:rPr lang="es-ES" dirty="0" smtClean="0"/>
            <a:t>Transición desde la tradición enciclopedista al desarrollo competencial</a:t>
          </a:r>
          <a:endParaRPr lang="es-ES" dirty="0"/>
        </a:p>
      </dgm:t>
    </dgm:pt>
    <dgm:pt modelId="{DDA1E64A-59FB-4D64-8929-BF0CAE3FD8DD}" type="parTrans" cxnId="{9493BA4A-E5ED-4774-8C46-CADACE743CD1}">
      <dgm:prSet/>
      <dgm:spPr/>
      <dgm:t>
        <a:bodyPr/>
        <a:lstStyle/>
        <a:p>
          <a:endParaRPr lang="es-ES"/>
        </a:p>
      </dgm:t>
    </dgm:pt>
    <dgm:pt modelId="{DFCEAA2B-304D-4EAB-8249-94F54F95BB68}" type="sibTrans" cxnId="{9493BA4A-E5ED-4774-8C46-CADACE743CD1}">
      <dgm:prSet/>
      <dgm:spPr/>
      <dgm:t>
        <a:bodyPr/>
        <a:lstStyle/>
        <a:p>
          <a:endParaRPr lang="es-ES"/>
        </a:p>
      </dgm:t>
    </dgm:pt>
    <dgm:pt modelId="{1BD38866-C100-46C3-B591-C2D79C2FDEBA}">
      <dgm:prSet phldrT="[Texto]"/>
      <dgm:spPr/>
      <dgm:t>
        <a:bodyPr/>
        <a:lstStyle/>
        <a:p>
          <a:r>
            <a:rPr lang="es-ES" dirty="0" smtClean="0"/>
            <a:t>Ajustar los aprendizajes al nivel evolutivo del alumno</a:t>
          </a:r>
          <a:endParaRPr lang="es-ES" dirty="0"/>
        </a:p>
      </dgm:t>
    </dgm:pt>
    <dgm:pt modelId="{D79A0FE6-6D67-418A-8A58-9124935AD3BD}" type="parTrans" cxnId="{5621D646-204A-447D-95A6-4EDB00647926}">
      <dgm:prSet/>
      <dgm:spPr/>
      <dgm:t>
        <a:bodyPr/>
        <a:lstStyle/>
        <a:p>
          <a:endParaRPr lang="es-ES"/>
        </a:p>
      </dgm:t>
    </dgm:pt>
    <dgm:pt modelId="{2BF035ED-3698-4F52-97A3-5D4D08379651}" type="sibTrans" cxnId="{5621D646-204A-447D-95A6-4EDB00647926}">
      <dgm:prSet/>
      <dgm:spPr/>
      <dgm:t>
        <a:bodyPr/>
        <a:lstStyle/>
        <a:p>
          <a:endParaRPr lang="es-ES"/>
        </a:p>
      </dgm:t>
    </dgm:pt>
    <dgm:pt modelId="{F86EFE48-B411-400D-9D39-D250BC2F050D}">
      <dgm:prSet phldrT="[Texto]"/>
      <dgm:spPr/>
      <dgm:t>
        <a:bodyPr/>
        <a:lstStyle/>
        <a:p>
          <a:r>
            <a:rPr lang="es-ES" dirty="0" smtClean="0"/>
            <a:t>Equidad</a:t>
          </a:r>
          <a:endParaRPr lang="es-ES" dirty="0"/>
        </a:p>
      </dgm:t>
    </dgm:pt>
    <dgm:pt modelId="{0714E31D-C2B3-468D-8C02-57129B0536CB}" type="parTrans" cxnId="{8F414E5E-1393-409C-A03E-CC331FB3A314}">
      <dgm:prSet/>
      <dgm:spPr/>
      <dgm:t>
        <a:bodyPr/>
        <a:lstStyle/>
        <a:p>
          <a:endParaRPr lang="es-ES"/>
        </a:p>
      </dgm:t>
    </dgm:pt>
    <dgm:pt modelId="{DF56CED9-E108-49EA-BA05-4643D669DA07}" type="sibTrans" cxnId="{8F414E5E-1393-409C-A03E-CC331FB3A314}">
      <dgm:prSet/>
      <dgm:spPr/>
      <dgm:t>
        <a:bodyPr/>
        <a:lstStyle/>
        <a:p>
          <a:endParaRPr lang="es-ES"/>
        </a:p>
      </dgm:t>
    </dgm:pt>
    <dgm:pt modelId="{B5AB06D2-0DF1-4F3A-9945-A62D053EF687}">
      <dgm:prSet phldrT="[Texto]"/>
      <dgm:spPr/>
      <dgm:t>
        <a:bodyPr/>
        <a:lstStyle/>
        <a:p>
          <a:r>
            <a:rPr lang="es-ES" dirty="0" smtClean="0"/>
            <a:t>Dotar al currículo de CARÁCTER ESENCIAL</a:t>
          </a:r>
          <a:endParaRPr lang="es-ES" dirty="0"/>
        </a:p>
      </dgm:t>
    </dgm:pt>
    <dgm:pt modelId="{BF8C5D04-C3CE-410E-9BFF-B02F17D45422}" type="parTrans" cxnId="{6D6BBEE5-1F5D-4B4E-9510-4E25F809E3C2}">
      <dgm:prSet/>
      <dgm:spPr/>
      <dgm:t>
        <a:bodyPr/>
        <a:lstStyle/>
        <a:p>
          <a:endParaRPr lang="es-ES"/>
        </a:p>
      </dgm:t>
    </dgm:pt>
    <dgm:pt modelId="{E766AD23-CA8A-4BAC-9CC2-081EE43FE56A}" type="sibTrans" cxnId="{6D6BBEE5-1F5D-4B4E-9510-4E25F809E3C2}">
      <dgm:prSet/>
      <dgm:spPr/>
      <dgm:t>
        <a:bodyPr/>
        <a:lstStyle/>
        <a:p>
          <a:endParaRPr lang="es-ES"/>
        </a:p>
      </dgm:t>
    </dgm:pt>
    <dgm:pt modelId="{DE6AB38B-E86E-44F0-B234-732242411A90}" type="pres">
      <dgm:prSet presAssocID="{1CAAD3A1-9BF2-4EB6-A309-4DD23B8236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E47788-4C13-4869-965E-10477418703D}" type="pres">
      <dgm:prSet presAssocID="{D1014E2B-8A7F-47CF-A628-7C22BC0F45EC}" presName="parentLin" presStyleCnt="0"/>
      <dgm:spPr/>
    </dgm:pt>
    <dgm:pt modelId="{08F3160E-154E-4951-A2C1-283DABFCBADE}" type="pres">
      <dgm:prSet presAssocID="{D1014E2B-8A7F-47CF-A628-7C22BC0F45EC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D0CE59CF-93E6-4F5B-8F1F-69B3F3AA4D50}" type="pres">
      <dgm:prSet presAssocID="{D1014E2B-8A7F-47CF-A628-7C22BC0F45E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13999E-AEB5-48FE-B13E-F5B54D97FCC5}" type="pres">
      <dgm:prSet presAssocID="{D1014E2B-8A7F-47CF-A628-7C22BC0F45EC}" presName="negativeSpace" presStyleCnt="0"/>
      <dgm:spPr/>
    </dgm:pt>
    <dgm:pt modelId="{52E59372-40AE-4F5F-A431-93E53FBCDC39}" type="pres">
      <dgm:prSet presAssocID="{D1014E2B-8A7F-47CF-A628-7C22BC0F45EC}" presName="childText" presStyleLbl="conFgAcc1" presStyleIdx="0" presStyleCnt="4">
        <dgm:presLayoutVars>
          <dgm:bulletEnabled val="1"/>
        </dgm:presLayoutVars>
      </dgm:prSet>
      <dgm:spPr/>
    </dgm:pt>
    <dgm:pt modelId="{9D8684A2-7925-4655-899F-3F5FC5A34D60}" type="pres">
      <dgm:prSet presAssocID="{DFCEAA2B-304D-4EAB-8249-94F54F95BB68}" presName="spaceBetweenRectangles" presStyleCnt="0"/>
      <dgm:spPr/>
    </dgm:pt>
    <dgm:pt modelId="{3772E08A-B42F-458F-99CC-9A1202F64CF0}" type="pres">
      <dgm:prSet presAssocID="{1BD38866-C100-46C3-B591-C2D79C2FDEBA}" presName="parentLin" presStyleCnt="0"/>
      <dgm:spPr/>
    </dgm:pt>
    <dgm:pt modelId="{AA3536A1-FD50-4A6D-BA6F-1BFCF3552152}" type="pres">
      <dgm:prSet presAssocID="{1BD38866-C100-46C3-B591-C2D79C2FDEB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E36E9CE6-0444-410A-8EB5-E6C9F7A7D36A}" type="pres">
      <dgm:prSet presAssocID="{1BD38866-C100-46C3-B591-C2D79C2FDE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E5C8E2-DAB2-423C-81FA-0355E915F231}" type="pres">
      <dgm:prSet presAssocID="{1BD38866-C100-46C3-B591-C2D79C2FDEBA}" presName="negativeSpace" presStyleCnt="0"/>
      <dgm:spPr/>
    </dgm:pt>
    <dgm:pt modelId="{1EA806BC-6B88-4135-BB7E-8BCB2C7B1F1D}" type="pres">
      <dgm:prSet presAssocID="{1BD38866-C100-46C3-B591-C2D79C2FDEBA}" presName="childText" presStyleLbl="conFgAcc1" presStyleIdx="1" presStyleCnt="4">
        <dgm:presLayoutVars>
          <dgm:bulletEnabled val="1"/>
        </dgm:presLayoutVars>
      </dgm:prSet>
      <dgm:spPr/>
    </dgm:pt>
    <dgm:pt modelId="{9592023C-E390-4C52-8A03-6BE19A2FDAFE}" type="pres">
      <dgm:prSet presAssocID="{2BF035ED-3698-4F52-97A3-5D4D08379651}" presName="spaceBetweenRectangles" presStyleCnt="0"/>
      <dgm:spPr/>
    </dgm:pt>
    <dgm:pt modelId="{C4F76013-59FB-4571-A60E-C5FF857F212E}" type="pres">
      <dgm:prSet presAssocID="{F86EFE48-B411-400D-9D39-D250BC2F050D}" presName="parentLin" presStyleCnt="0"/>
      <dgm:spPr/>
    </dgm:pt>
    <dgm:pt modelId="{08A901D9-57C4-4529-8FD5-0488C9D9C056}" type="pres">
      <dgm:prSet presAssocID="{F86EFE48-B411-400D-9D39-D250BC2F050D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0C985CB0-C724-4703-A3C9-18E545480459}" type="pres">
      <dgm:prSet presAssocID="{F86EFE48-B411-400D-9D39-D250BC2F050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6014CC-B29C-4F12-890B-A7B5FFE64D4F}" type="pres">
      <dgm:prSet presAssocID="{F86EFE48-B411-400D-9D39-D250BC2F050D}" presName="negativeSpace" presStyleCnt="0"/>
      <dgm:spPr/>
    </dgm:pt>
    <dgm:pt modelId="{3C90F1F8-7E5F-4479-830B-043C4585ECE2}" type="pres">
      <dgm:prSet presAssocID="{F86EFE48-B411-400D-9D39-D250BC2F050D}" presName="childText" presStyleLbl="conFgAcc1" presStyleIdx="2" presStyleCnt="4">
        <dgm:presLayoutVars>
          <dgm:bulletEnabled val="1"/>
        </dgm:presLayoutVars>
      </dgm:prSet>
      <dgm:spPr/>
    </dgm:pt>
    <dgm:pt modelId="{D1391284-CD36-4590-895F-0796568051AA}" type="pres">
      <dgm:prSet presAssocID="{DF56CED9-E108-49EA-BA05-4643D669DA07}" presName="spaceBetweenRectangles" presStyleCnt="0"/>
      <dgm:spPr/>
    </dgm:pt>
    <dgm:pt modelId="{3B74C295-8C02-4F16-B8DA-3F162C39C4E7}" type="pres">
      <dgm:prSet presAssocID="{B5AB06D2-0DF1-4F3A-9945-A62D053EF687}" presName="parentLin" presStyleCnt="0"/>
      <dgm:spPr/>
    </dgm:pt>
    <dgm:pt modelId="{D9A6FCB9-2427-4100-BDE6-F9EDC28E3C93}" type="pres">
      <dgm:prSet presAssocID="{B5AB06D2-0DF1-4F3A-9945-A62D053EF687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A75C850B-99DD-4C71-A5DE-6BECD9615ADD}" type="pres">
      <dgm:prSet presAssocID="{B5AB06D2-0DF1-4F3A-9945-A62D053EF68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5B6760-7867-4E65-B7FE-CDCC8890640F}" type="pres">
      <dgm:prSet presAssocID="{B5AB06D2-0DF1-4F3A-9945-A62D053EF687}" presName="negativeSpace" presStyleCnt="0"/>
      <dgm:spPr/>
    </dgm:pt>
    <dgm:pt modelId="{CFFA9110-1640-4018-8336-D8C91932FE24}" type="pres">
      <dgm:prSet presAssocID="{B5AB06D2-0DF1-4F3A-9945-A62D053EF6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F414E5E-1393-409C-A03E-CC331FB3A314}" srcId="{1CAAD3A1-9BF2-4EB6-A309-4DD23B8236CA}" destId="{F86EFE48-B411-400D-9D39-D250BC2F050D}" srcOrd="2" destOrd="0" parTransId="{0714E31D-C2B3-468D-8C02-57129B0536CB}" sibTransId="{DF56CED9-E108-49EA-BA05-4643D669DA07}"/>
    <dgm:cxn modelId="{61AB2074-0788-432E-98ED-D64FB621BD28}" type="presOf" srcId="{1CAAD3A1-9BF2-4EB6-A309-4DD23B8236CA}" destId="{DE6AB38B-E86E-44F0-B234-732242411A90}" srcOrd="0" destOrd="0" presId="urn:microsoft.com/office/officeart/2005/8/layout/list1"/>
    <dgm:cxn modelId="{6D6BBEE5-1F5D-4B4E-9510-4E25F809E3C2}" srcId="{1CAAD3A1-9BF2-4EB6-A309-4DD23B8236CA}" destId="{B5AB06D2-0DF1-4F3A-9945-A62D053EF687}" srcOrd="3" destOrd="0" parTransId="{BF8C5D04-C3CE-410E-9BFF-B02F17D45422}" sibTransId="{E766AD23-CA8A-4BAC-9CC2-081EE43FE56A}"/>
    <dgm:cxn modelId="{9493BA4A-E5ED-4774-8C46-CADACE743CD1}" srcId="{1CAAD3A1-9BF2-4EB6-A309-4DD23B8236CA}" destId="{D1014E2B-8A7F-47CF-A628-7C22BC0F45EC}" srcOrd="0" destOrd="0" parTransId="{DDA1E64A-59FB-4D64-8929-BF0CAE3FD8DD}" sibTransId="{DFCEAA2B-304D-4EAB-8249-94F54F95BB68}"/>
    <dgm:cxn modelId="{BB41DB66-30C2-4A5C-BFAC-5534896C3039}" type="presOf" srcId="{1BD38866-C100-46C3-B591-C2D79C2FDEBA}" destId="{AA3536A1-FD50-4A6D-BA6F-1BFCF3552152}" srcOrd="0" destOrd="0" presId="urn:microsoft.com/office/officeart/2005/8/layout/list1"/>
    <dgm:cxn modelId="{846864AD-E7D0-4A41-B6EB-739CE1BBC536}" type="presOf" srcId="{D1014E2B-8A7F-47CF-A628-7C22BC0F45EC}" destId="{08F3160E-154E-4951-A2C1-283DABFCBADE}" srcOrd="0" destOrd="0" presId="urn:microsoft.com/office/officeart/2005/8/layout/list1"/>
    <dgm:cxn modelId="{A5A569A1-D391-4995-B598-AB030420B31C}" type="presOf" srcId="{B5AB06D2-0DF1-4F3A-9945-A62D053EF687}" destId="{D9A6FCB9-2427-4100-BDE6-F9EDC28E3C93}" srcOrd="0" destOrd="0" presId="urn:microsoft.com/office/officeart/2005/8/layout/list1"/>
    <dgm:cxn modelId="{E69231AC-DA3D-46CF-A60D-0EA30B6A2741}" type="presOf" srcId="{F86EFE48-B411-400D-9D39-D250BC2F050D}" destId="{08A901D9-57C4-4529-8FD5-0488C9D9C056}" srcOrd="0" destOrd="0" presId="urn:microsoft.com/office/officeart/2005/8/layout/list1"/>
    <dgm:cxn modelId="{B2210DDE-FB57-4502-9174-96536CA60FFD}" type="presOf" srcId="{F86EFE48-B411-400D-9D39-D250BC2F050D}" destId="{0C985CB0-C724-4703-A3C9-18E545480459}" srcOrd="1" destOrd="0" presId="urn:microsoft.com/office/officeart/2005/8/layout/list1"/>
    <dgm:cxn modelId="{C3225E57-5CFE-4082-B461-6D5550D74146}" type="presOf" srcId="{B5AB06D2-0DF1-4F3A-9945-A62D053EF687}" destId="{A75C850B-99DD-4C71-A5DE-6BECD9615ADD}" srcOrd="1" destOrd="0" presId="urn:microsoft.com/office/officeart/2005/8/layout/list1"/>
    <dgm:cxn modelId="{E1BF8552-C256-43B0-847D-96CCBCBB8F21}" type="presOf" srcId="{D1014E2B-8A7F-47CF-A628-7C22BC0F45EC}" destId="{D0CE59CF-93E6-4F5B-8F1F-69B3F3AA4D50}" srcOrd="1" destOrd="0" presId="urn:microsoft.com/office/officeart/2005/8/layout/list1"/>
    <dgm:cxn modelId="{5621D646-204A-447D-95A6-4EDB00647926}" srcId="{1CAAD3A1-9BF2-4EB6-A309-4DD23B8236CA}" destId="{1BD38866-C100-46C3-B591-C2D79C2FDEBA}" srcOrd="1" destOrd="0" parTransId="{D79A0FE6-6D67-418A-8A58-9124935AD3BD}" sibTransId="{2BF035ED-3698-4F52-97A3-5D4D08379651}"/>
    <dgm:cxn modelId="{C3DDF1FD-9056-454B-9D15-5540028C42D0}" type="presOf" srcId="{1BD38866-C100-46C3-B591-C2D79C2FDEBA}" destId="{E36E9CE6-0444-410A-8EB5-E6C9F7A7D36A}" srcOrd="1" destOrd="0" presId="urn:microsoft.com/office/officeart/2005/8/layout/list1"/>
    <dgm:cxn modelId="{59CFE543-6EA1-413F-B600-C60412CF9395}" type="presParOf" srcId="{DE6AB38B-E86E-44F0-B234-732242411A90}" destId="{B9E47788-4C13-4869-965E-10477418703D}" srcOrd="0" destOrd="0" presId="urn:microsoft.com/office/officeart/2005/8/layout/list1"/>
    <dgm:cxn modelId="{2C32CA7C-BE0E-4F70-9E97-C7473E924DEF}" type="presParOf" srcId="{B9E47788-4C13-4869-965E-10477418703D}" destId="{08F3160E-154E-4951-A2C1-283DABFCBADE}" srcOrd="0" destOrd="0" presId="urn:microsoft.com/office/officeart/2005/8/layout/list1"/>
    <dgm:cxn modelId="{F9A0CA3E-AB99-4743-ACE8-4ACD824C5F58}" type="presParOf" srcId="{B9E47788-4C13-4869-965E-10477418703D}" destId="{D0CE59CF-93E6-4F5B-8F1F-69B3F3AA4D50}" srcOrd="1" destOrd="0" presId="urn:microsoft.com/office/officeart/2005/8/layout/list1"/>
    <dgm:cxn modelId="{98BD0551-F359-42FC-8372-DFC05ADAEFCB}" type="presParOf" srcId="{DE6AB38B-E86E-44F0-B234-732242411A90}" destId="{D813999E-AEB5-48FE-B13E-F5B54D97FCC5}" srcOrd="1" destOrd="0" presId="urn:microsoft.com/office/officeart/2005/8/layout/list1"/>
    <dgm:cxn modelId="{D3864320-DE5F-48FE-8AB1-0508B26D69A3}" type="presParOf" srcId="{DE6AB38B-E86E-44F0-B234-732242411A90}" destId="{52E59372-40AE-4F5F-A431-93E53FBCDC39}" srcOrd="2" destOrd="0" presId="urn:microsoft.com/office/officeart/2005/8/layout/list1"/>
    <dgm:cxn modelId="{1031228C-DDE0-4C75-838D-A48AB9ECC576}" type="presParOf" srcId="{DE6AB38B-E86E-44F0-B234-732242411A90}" destId="{9D8684A2-7925-4655-899F-3F5FC5A34D60}" srcOrd="3" destOrd="0" presId="urn:microsoft.com/office/officeart/2005/8/layout/list1"/>
    <dgm:cxn modelId="{B802362B-DE1A-425B-8BAE-08671BFDE210}" type="presParOf" srcId="{DE6AB38B-E86E-44F0-B234-732242411A90}" destId="{3772E08A-B42F-458F-99CC-9A1202F64CF0}" srcOrd="4" destOrd="0" presId="urn:microsoft.com/office/officeart/2005/8/layout/list1"/>
    <dgm:cxn modelId="{769ABA90-146E-4E64-9C25-ED7C4428C9B3}" type="presParOf" srcId="{3772E08A-B42F-458F-99CC-9A1202F64CF0}" destId="{AA3536A1-FD50-4A6D-BA6F-1BFCF3552152}" srcOrd="0" destOrd="0" presId="urn:microsoft.com/office/officeart/2005/8/layout/list1"/>
    <dgm:cxn modelId="{EEE46D53-756F-40B3-99CB-377D688B1024}" type="presParOf" srcId="{3772E08A-B42F-458F-99CC-9A1202F64CF0}" destId="{E36E9CE6-0444-410A-8EB5-E6C9F7A7D36A}" srcOrd="1" destOrd="0" presId="urn:microsoft.com/office/officeart/2005/8/layout/list1"/>
    <dgm:cxn modelId="{CFBDA5B5-1762-458E-9F10-7ADB6F0EFB28}" type="presParOf" srcId="{DE6AB38B-E86E-44F0-B234-732242411A90}" destId="{E7E5C8E2-DAB2-423C-81FA-0355E915F231}" srcOrd="5" destOrd="0" presId="urn:microsoft.com/office/officeart/2005/8/layout/list1"/>
    <dgm:cxn modelId="{421E8550-4AB9-4174-AF52-58E99D93A345}" type="presParOf" srcId="{DE6AB38B-E86E-44F0-B234-732242411A90}" destId="{1EA806BC-6B88-4135-BB7E-8BCB2C7B1F1D}" srcOrd="6" destOrd="0" presId="urn:microsoft.com/office/officeart/2005/8/layout/list1"/>
    <dgm:cxn modelId="{A4085C71-0767-43D7-8AB0-43A14FC0729E}" type="presParOf" srcId="{DE6AB38B-E86E-44F0-B234-732242411A90}" destId="{9592023C-E390-4C52-8A03-6BE19A2FDAFE}" srcOrd="7" destOrd="0" presId="urn:microsoft.com/office/officeart/2005/8/layout/list1"/>
    <dgm:cxn modelId="{806BA6DE-233E-4604-8E0F-A0CFCFD562AF}" type="presParOf" srcId="{DE6AB38B-E86E-44F0-B234-732242411A90}" destId="{C4F76013-59FB-4571-A60E-C5FF857F212E}" srcOrd="8" destOrd="0" presId="urn:microsoft.com/office/officeart/2005/8/layout/list1"/>
    <dgm:cxn modelId="{074BB20E-B8BF-4D3E-9D33-AC119AC4F3B2}" type="presParOf" srcId="{C4F76013-59FB-4571-A60E-C5FF857F212E}" destId="{08A901D9-57C4-4529-8FD5-0488C9D9C056}" srcOrd="0" destOrd="0" presId="urn:microsoft.com/office/officeart/2005/8/layout/list1"/>
    <dgm:cxn modelId="{35E3F832-A392-47D3-9866-4FC778A3B6A9}" type="presParOf" srcId="{C4F76013-59FB-4571-A60E-C5FF857F212E}" destId="{0C985CB0-C724-4703-A3C9-18E545480459}" srcOrd="1" destOrd="0" presId="urn:microsoft.com/office/officeart/2005/8/layout/list1"/>
    <dgm:cxn modelId="{F4F2980B-6BB4-4EF8-86F9-AD39A3E66A84}" type="presParOf" srcId="{DE6AB38B-E86E-44F0-B234-732242411A90}" destId="{7B6014CC-B29C-4F12-890B-A7B5FFE64D4F}" srcOrd="9" destOrd="0" presId="urn:microsoft.com/office/officeart/2005/8/layout/list1"/>
    <dgm:cxn modelId="{8AB82FE2-9E01-4645-A6B9-CC794902D659}" type="presParOf" srcId="{DE6AB38B-E86E-44F0-B234-732242411A90}" destId="{3C90F1F8-7E5F-4479-830B-043C4585ECE2}" srcOrd="10" destOrd="0" presId="urn:microsoft.com/office/officeart/2005/8/layout/list1"/>
    <dgm:cxn modelId="{DB2C4C6F-E5D1-419F-ADE2-7AE4BC4150E2}" type="presParOf" srcId="{DE6AB38B-E86E-44F0-B234-732242411A90}" destId="{D1391284-CD36-4590-895F-0796568051AA}" srcOrd="11" destOrd="0" presId="urn:microsoft.com/office/officeart/2005/8/layout/list1"/>
    <dgm:cxn modelId="{63C65F9B-9EB6-4FBC-ADA0-8069FE44958E}" type="presParOf" srcId="{DE6AB38B-E86E-44F0-B234-732242411A90}" destId="{3B74C295-8C02-4F16-B8DA-3F162C39C4E7}" srcOrd="12" destOrd="0" presId="urn:microsoft.com/office/officeart/2005/8/layout/list1"/>
    <dgm:cxn modelId="{76C34221-940F-4E1A-B8A0-3294F58A6DD8}" type="presParOf" srcId="{3B74C295-8C02-4F16-B8DA-3F162C39C4E7}" destId="{D9A6FCB9-2427-4100-BDE6-F9EDC28E3C93}" srcOrd="0" destOrd="0" presId="urn:microsoft.com/office/officeart/2005/8/layout/list1"/>
    <dgm:cxn modelId="{87A19ADB-5DBF-480A-992D-076DD0A21B82}" type="presParOf" srcId="{3B74C295-8C02-4F16-B8DA-3F162C39C4E7}" destId="{A75C850B-99DD-4C71-A5DE-6BECD9615ADD}" srcOrd="1" destOrd="0" presId="urn:microsoft.com/office/officeart/2005/8/layout/list1"/>
    <dgm:cxn modelId="{B9C21940-CD0C-4853-9CD0-99AB5FCA2ABD}" type="presParOf" srcId="{DE6AB38B-E86E-44F0-B234-732242411A90}" destId="{B75B6760-7867-4E65-B7FE-CDCC8890640F}" srcOrd="13" destOrd="0" presId="urn:microsoft.com/office/officeart/2005/8/layout/list1"/>
    <dgm:cxn modelId="{B5DD33CF-C7F8-480D-8256-6D3291EC1E91}" type="presParOf" srcId="{DE6AB38B-E86E-44F0-B234-732242411A90}" destId="{CFFA9110-1640-4018-8336-D8C91932FE2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95F971-C709-424D-B3D2-8D16B0E55EF2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93DA420-3F6A-46C8-BCF8-D3879F0F89C6}">
      <dgm:prSet phldrT="[Texto]" custT="1"/>
      <dgm:spPr/>
      <dgm:t>
        <a:bodyPr/>
        <a:lstStyle/>
        <a:p>
          <a:r>
            <a:rPr lang="es-ES" sz="1600" dirty="0" smtClean="0"/>
            <a:t>EQUIDAD CALIDAD INCLUSIÓN</a:t>
          </a:r>
          <a:endParaRPr lang="es-ES" sz="1600" dirty="0"/>
        </a:p>
      </dgm:t>
    </dgm:pt>
    <dgm:pt modelId="{87CB62D2-4674-4557-8A4F-792BC058A7BF}" type="parTrans" cxnId="{0B4971E9-6805-45AE-B973-91DA9155DD53}">
      <dgm:prSet/>
      <dgm:spPr/>
      <dgm:t>
        <a:bodyPr/>
        <a:lstStyle/>
        <a:p>
          <a:endParaRPr lang="es-ES"/>
        </a:p>
      </dgm:t>
    </dgm:pt>
    <dgm:pt modelId="{836E851C-5B9E-494A-A67D-F79399691318}" type="sibTrans" cxnId="{0B4971E9-6805-45AE-B973-91DA9155DD53}">
      <dgm:prSet/>
      <dgm:spPr/>
      <dgm:t>
        <a:bodyPr/>
        <a:lstStyle/>
        <a:p>
          <a:endParaRPr lang="es-ES"/>
        </a:p>
      </dgm:t>
    </dgm:pt>
    <dgm:pt modelId="{80156730-BFB2-4A5B-81F0-516AFBBD79CE}">
      <dgm:prSet phldrT="[Texto]" custT="1"/>
      <dgm:spPr/>
      <dgm:t>
        <a:bodyPr/>
        <a:lstStyle/>
        <a:p>
          <a:r>
            <a:rPr lang="es-ES" sz="1600" dirty="0" smtClean="0"/>
            <a:t>Derechos de la infancia</a:t>
          </a:r>
          <a:endParaRPr lang="es-ES" sz="1600" dirty="0"/>
        </a:p>
      </dgm:t>
    </dgm:pt>
    <dgm:pt modelId="{9C9160A5-DBDB-4C62-BEA0-E9BCDED6E6A6}" type="parTrans" cxnId="{50C1D98B-AE74-4662-8A66-F2468D9E6565}">
      <dgm:prSet/>
      <dgm:spPr/>
      <dgm:t>
        <a:bodyPr/>
        <a:lstStyle/>
        <a:p>
          <a:endParaRPr lang="es-ES"/>
        </a:p>
      </dgm:t>
    </dgm:pt>
    <dgm:pt modelId="{9C2B820A-8E4F-4870-80F1-ADE3141B8245}" type="sibTrans" cxnId="{50C1D98B-AE74-4662-8A66-F2468D9E6565}">
      <dgm:prSet/>
      <dgm:spPr/>
      <dgm:t>
        <a:bodyPr/>
        <a:lstStyle/>
        <a:p>
          <a:endParaRPr lang="es-ES"/>
        </a:p>
      </dgm:t>
    </dgm:pt>
    <dgm:pt modelId="{8B05FBAF-2DCE-4920-AC12-BFD266B505CB}">
      <dgm:prSet phldrT="[Texto]" custT="1"/>
      <dgm:spPr/>
      <dgm:t>
        <a:bodyPr/>
        <a:lstStyle/>
        <a:p>
          <a:r>
            <a:rPr lang="es-ES" sz="1600" dirty="0" smtClean="0"/>
            <a:t>Igualdad de género y coeducación</a:t>
          </a:r>
          <a:endParaRPr lang="es-ES" sz="1600" dirty="0"/>
        </a:p>
      </dgm:t>
    </dgm:pt>
    <dgm:pt modelId="{B368D458-3E4E-4D63-8DCE-92053E577160}" type="parTrans" cxnId="{2DF74ABB-6EC6-458A-B5C3-5AC4C8634F0A}">
      <dgm:prSet/>
      <dgm:spPr/>
      <dgm:t>
        <a:bodyPr/>
        <a:lstStyle/>
        <a:p>
          <a:endParaRPr lang="es-ES"/>
        </a:p>
      </dgm:t>
    </dgm:pt>
    <dgm:pt modelId="{67108EBD-B254-4FEF-B9A9-51986676D655}" type="sibTrans" cxnId="{2DF74ABB-6EC6-458A-B5C3-5AC4C8634F0A}">
      <dgm:prSet/>
      <dgm:spPr/>
      <dgm:t>
        <a:bodyPr/>
        <a:lstStyle/>
        <a:p>
          <a:endParaRPr lang="es-ES"/>
        </a:p>
      </dgm:t>
    </dgm:pt>
    <dgm:pt modelId="{9282AF39-C297-4870-B8D2-ADECBF332410}">
      <dgm:prSet phldrT="[Texto]" custT="1"/>
      <dgm:spPr/>
      <dgm:t>
        <a:bodyPr/>
        <a:lstStyle/>
        <a:p>
          <a:r>
            <a:rPr lang="es-ES" sz="1600" dirty="0" smtClean="0"/>
            <a:t>Garantías de éxito de todo el alumnado</a:t>
          </a:r>
          <a:endParaRPr lang="es-ES" sz="1600" dirty="0"/>
        </a:p>
      </dgm:t>
    </dgm:pt>
    <dgm:pt modelId="{8C9C4A2A-BF18-496E-8C69-B952B3ADD7B3}" type="parTrans" cxnId="{36C5A8DB-8C2C-43AC-AA23-F9F98DD1710B}">
      <dgm:prSet/>
      <dgm:spPr/>
      <dgm:t>
        <a:bodyPr/>
        <a:lstStyle/>
        <a:p>
          <a:endParaRPr lang="es-ES"/>
        </a:p>
      </dgm:t>
    </dgm:pt>
    <dgm:pt modelId="{10F78008-9D48-4364-BE24-EC4DD823F9DE}" type="sibTrans" cxnId="{36C5A8DB-8C2C-43AC-AA23-F9F98DD1710B}">
      <dgm:prSet/>
      <dgm:spPr/>
      <dgm:t>
        <a:bodyPr/>
        <a:lstStyle/>
        <a:p>
          <a:endParaRPr lang="es-ES"/>
        </a:p>
      </dgm:t>
    </dgm:pt>
    <dgm:pt modelId="{F11BCACC-F6B0-4849-92CC-61636614F156}">
      <dgm:prSet phldrT="[Texto]" custT="1"/>
      <dgm:spPr/>
      <dgm:t>
        <a:bodyPr/>
        <a:lstStyle/>
        <a:p>
          <a:r>
            <a:rPr lang="es-ES" sz="1600" dirty="0" smtClean="0"/>
            <a:t>Desarrollo sostenible (ODS)</a:t>
          </a:r>
          <a:endParaRPr lang="es-ES" sz="1600" dirty="0"/>
        </a:p>
      </dgm:t>
    </dgm:pt>
    <dgm:pt modelId="{73926832-284C-4C8D-BCA5-48A9B44960BF}" type="parTrans" cxnId="{A39A3EFE-9906-4B6B-94D4-CBAB8B9A47C9}">
      <dgm:prSet/>
      <dgm:spPr/>
      <dgm:t>
        <a:bodyPr/>
        <a:lstStyle/>
        <a:p>
          <a:endParaRPr lang="es-ES"/>
        </a:p>
      </dgm:t>
    </dgm:pt>
    <dgm:pt modelId="{7F6F8C0B-00A2-4446-AC8A-F6E6D13B9848}" type="sibTrans" cxnId="{A39A3EFE-9906-4B6B-94D4-CBAB8B9A47C9}">
      <dgm:prSet/>
      <dgm:spPr/>
      <dgm:t>
        <a:bodyPr/>
        <a:lstStyle/>
        <a:p>
          <a:endParaRPr lang="es-ES"/>
        </a:p>
      </dgm:t>
    </dgm:pt>
    <dgm:pt modelId="{CDEBF7D1-4FC6-4E84-87AC-E12C340514F9}">
      <dgm:prSet phldrT="[Texto]" custT="1"/>
      <dgm:spPr/>
      <dgm:t>
        <a:bodyPr/>
        <a:lstStyle/>
        <a:p>
          <a:r>
            <a:rPr lang="es-ES" sz="1600" dirty="0" smtClean="0"/>
            <a:t>Desarrollo digital</a:t>
          </a:r>
          <a:endParaRPr lang="es-ES" sz="1600" dirty="0"/>
        </a:p>
      </dgm:t>
    </dgm:pt>
    <dgm:pt modelId="{041DE5DA-67F7-4FF5-8E27-7D276E9F1F7C}" type="parTrans" cxnId="{D416D009-E5E0-4DB5-A6D9-59FA901B54C0}">
      <dgm:prSet/>
      <dgm:spPr/>
      <dgm:t>
        <a:bodyPr/>
        <a:lstStyle/>
        <a:p>
          <a:endParaRPr lang="es-ES"/>
        </a:p>
      </dgm:t>
    </dgm:pt>
    <dgm:pt modelId="{44F16E2E-A0C8-45A5-8E87-68DA9BC0891D}" type="sibTrans" cxnId="{D416D009-E5E0-4DB5-A6D9-59FA901B54C0}">
      <dgm:prSet/>
      <dgm:spPr/>
      <dgm:t>
        <a:bodyPr/>
        <a:lstStyle/>
        <a:p>
          <a:endParaRPr lang="es-ES"/>
        </a:p>
      </dgm:t>
    </dgm:pt>
    <dgm:pt modelId="{8E94E718-C2CC-481C-B3F6-C5950348B200}" type="pres">
      <dgm:prSet presAssocID="{7995F971-C709-424D-B3D2-8D16B0E55E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7E8686-503C-4D46-8BD8-759FA7953582}" type="pres">
      <dgm:prSet presAssocID="{293DA420-3F6A-46C8-BCF8-D3879F0F89C6}" presName="centerShape" presStyleLbl="node0" presStyleIdx="0" presStyleCnt="1" custScaleX="149846" custScaleY="148392" custLinFactNeighborX="313" custLinFactNeighborY="9238"/>
      <dgm:spPr/>
      <dgm:t>
        <a:bodyPr/>
        <a:lstStyle/>
        <a:p>
          <a:endParaRPr lang="es-ES"/>
        </a:p>
      </dgm:t>
    </dgm:pt>
    <dgm:pt modelId="{18EB3666-5AAE-4FC0-8DC4-C0384DE51728}" type="pres">
      <dgm:prSet presAssocID="{9C9160A5-DBDB-4C62-BEA0-E9BCDED6E6A6}" presName="parTrans" presStyleLbl="sibTrans2D1" presStyleIdx="0" presStyleCnt="5" custAng="10800000"/>
      <dgm:spPr/>
      <dgm:t>
        <a:bodyPr/>
        <a:lstStyle/>
        <a:p>
          <a:endParaRPr lang="es-ES"/>
        </a:p>
      </dgm:t>
    </dgm:pt>
    <dgm:pt modelId="{51EE4D77-44DC-49C3-BC58-8783AEB06E83}" type="pres">
      <dgm:prSet presAssocID="{9C9160A5-DBDB-4C62-BEA0-E9BCDED6E6A6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9450878E-3183-49C4-A8BC-C7441CB21EEC}" type="pres">
      <dgm:prSet presAssocID="{80156730-BFB2-4A5B-81F0-516AFBBD79CE}" presName="node" presStyleLbl="node1" presStyleIdx="0" presStyleCnt="5" custScaleX="134776" custScaleY="136016" custRadScaleRad="98516" custRadScaleInc="96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0DD510-D012-4E59-815E-D0686B114C22}" type="pres">
      <dgm:prSet presAssocID="{B368D458-3E4E-4D63-8DCE-92053E577160}" presName="parTrans" presStyleLbl="sibTrans2D1" presStyleIdx="1" presStyleCnt="5" custAng="10674935"/>
      <dgm:spPr/>
      <dgm:t>
        <a:bodyPr/>
        <a:lstStyle/>
        <a:p>
          <a:endParaRPr lang="es-ES"/>
        </a:p>
      </dgm:t>
    </dgm:pt>
    <dgm:pt modelId="{7B063E94-D393-419E-8304-B700BAEF99E7}" type="pres">
      <dgm:prSet presAssocID="{B368D458-3E4E-4D63-8DCE-92053E577160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88A5A3BC-7ECE-4AE5-9825-BCC8E58A1F8E}" type="pres">
      <dgm:prSet presAssocID="{8B05FBAF-2DCE-4920-AC12-BFD266B505CB}" presName="node" presStyleLbl="node1" presStyleIdx="1" presStyleCnt="5" custScaleX="134776" custScaleY="136016" custRadScaleRad="120174" custRadScaleInc="-116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922A46-39BC-4C0A-A72D-7441801ED98F}" type="pres">
      <dgm:prSet presAssocID="{8C9C4A2A-BF18-496E-8C69-B952B3ADD7B3}" presName="parTrans" presStyleLbl="sibTrans2D1" presStyleIdx="2" presStyleCnt="5" custAng="10620087"/>
      <dgm:spPr/>
      <dgm:t>
        <a:bodyPr/>
        <a:lstStyle/>
        <a:p>
          <a:endParaRPr lang="es-ES"/>
        </a:p>
      </dgm:t>
    </dgm:pt>
    <dgm:pt modelId="{6B82B1EE-E68E-48E3-B788-FBB14700B4F0}" type="pres">
      <dgm:prSet presAssocID="{8C9C4A2A-BF18-496E-8C69-B952B3ADD7B3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EEDE9727-C424-4BBD-BDFD-41328B2A6055}" type="pres">
      <dgm:prSet presAssocID="{9282AF39-C297-4870-B8D2-ADECBF332410}" presName="node" presStyleLbl="node1" presStyleIdx="2" presStyleCnt="5" custScaleX="134776" custScaleY="136016" custRadScaleRad="126529" custRadScaleInc="4342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F6822-039E-4C66-A0A8-D2B3BFE7CD29}" type="pres">
      <dgm:prSet presAssocID="{73926832-284C-4C8D-BCA5-48A9B44960BF}" presName="parTrans" presStyleLbl="sibTrans2D1" presStyleIdx="3" presStyleCnt="5" custAng="11033396"/>
      <dgm:spPr/>
      <dgm:t>
        <a:bodyPr/>
        <a:lstStyle/>
        <a:p>
          <a:endParaRPr lang="es-ES"/>
        </a:p>
      </dgm:t>
    </dgm:pt>
    <dgm:pt modelId="{70D8DF1E-C9C6-4230-BF57-95436AFC41E5}" type="pres">
      <dgm:prSet presAssocID="{73926832-284C-4C8D-BCA5-48A9B44960BF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443EAFDE-F205-40C6-8CC9-A8D349CF3810}" type="pres">
      <dgm:prSet presAssocID="{F11BCACC-F6B0-4849-92CC-61636614F156}" presName="node" presStyleLbl="node1" presStyleIdx="3" presStyleCnt="5" custScaleX="134776" custScaleY="136016" custRadScaleRad="127483" custRadScaleInc="618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C84291-D69F-48ED-87FE-D2254725BFEA}" type="pres">
      <dgm:prSet presAssocID="{041DE5DA-67F7-4FF5-8E27-7D276E9F1F7C}" presName="parTrans" presStyleLbl="sibTrans2D1" presStyleIdx="4" presStyleCnt="5" custAng="11466967"/>
      <dgm:spPr/>
      <dgm:t>
        <a:bodyPr/>
        <a:lstStyle/>
        <a:p>
          <a:endParaRPr lang="es-ES"/>
        </a:p>
      </dgm:t>
    </dgm:pt>
    <dgm:pt modelId="{DB3CAC3F-4500-4CB1-B2B8-8B25FD5DF44B}" type="pres">
      <dgm:prSet presAssocID="{041DE5DA-67F7-4FF5-8E27-7D276E9F1F7C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1E7F558A-0535-42CF-A1CD-383287CFB76A}" type="pres">
      <dgm:prSet presAssocID="{CDEBF7D1-4FC6-4E84-87AC-E12C340514F9}" presName="node" presStyleLbl="node1" presStyleIdx="4" presStyleCnt="5" custScaleX="134776" custScaleY="136016" custRadScaleRad="129578" custRadScaleInc="-4634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9A3EFE-9906-4B6B-94D4-CBAB8B9A47C9}" srcId="{293DA420-3F6A-46C8-BCF8-D3879F0F89C6}" destId="{F11BCACC-F6B0-4849-92CC-61636614F156}" srcOrd="3" destOrd="0" parTransId="{73926832-284C-4C8D-BCA5-48A9B44960BF}" sibTransId="{7F6F8C0B-00A2-4446-AC8A-F6E6D13B9848}"/>
    <dgm:cxn modelId="{2655B0BE-31D9-45D6-A1B1-200C95385C63}" type="presOf" srcId="{041DE5DA-67F7-4FF5-8E27-7D276E9F1F7C}" destId="{75C84291-D69F-48ED-87FE-D2254725BFEA}" srcOrd="0" destOrd="0" presId="urn:microsoft.com/office/officeart/2005/8/layout/radial5"/>
    <dgm:cxn modelId="{88D7C1E6-8701-4018-9840-BC0997E88FF1}" type="presOf" srcId="{9282AF39-C297-4870-B8D2-ADECBF332410}" destId="{EEDE9727-C424-4BBD-BDFD-41328B2A6055}" srcOrd="0" destOrd="0" presId="urn:microsoft.com/office/officeart/2005/8/layout/radial5"/>
    <dgm:cxn modelId="{8F153AC1-2B38-4A9A-B505-9249128BF465}" type="presOf" srcId="{8C9C4A2A-BF18-496E-8C69-B952B3ADD7B3}" destId="{6B82B1EE-E68E-48E3-B788-FBB14700B4F0}" srcOrd="1" destOrd="0" presId="urn:microsoft.com/office/officeart/2005/8/layout/radial5"/>
    <dgm:cxn modelId="{D416D009-E5E0-4DB5-A6D9-59FA901B54C0}" srcId="{293DA420-3F6A-46C8-BCF8-D3879F0F89C6}" destId="{CDEBF7D1-4FC6-4E84-87AC-E12C340514F9}" srcOrd="4" destOrd="0" parTransId="{041DE5DA-67F7-4FF5-8E27-7D276E9F1F7C}" sibTransId="{44F16E2E-A0C8-45A5-8E87-68DA9BC0891D}"/>
    <dgm:cxn modelId="{569D2C47-7BBB-4497-9B68-EED2427E9742}" type="presOf" srcId="{8B05FBAF-2DCE-4920-AC12-BFD266B505CB}" destId="{88A5A3BC-7ECE-4AE5-9825-BCC8E58A1F8E}" srcOrd="0" destOrd="0" presId="urn:microsoft.com/office/officeart/2005/8/layout/radial5"/>
    <dgm:cxn modelId="{50C1D98B-AE74-4662-8A66-F2468D9E6565}" srcId="{293DA420-3F6A-46C8-BCF8-D3879F0F89C6}" destId="{80156730-BFB2-4A5B-81F0-516AFBBD79CE}" srcOrd="0" destOrd="0" parTransId="{9C9160A5-DBDB-4C62-BEA0-E9BCDED6E6A6}" sibTransId="{9C2B820A-8E4F-4870-80F1-ADE3141B8245}"/>
    <dgm:cxn modelId="{6EC70CF6-0EFB-4B57-BD7E-CAAC0FD1D87F}" type="presOf" srcId="{9C9160A5-DBDB-4C62-BEA0-E9BCDED6E6A6}" destId="{18EB3666-5AAE-4FC0-8DC4-C0384DE51728}" srcOrd="0" destOrd="0" presId="urn:microsoft.com/office/officeart/2005/8/layout/radial5"/>
    <dgm:cxn modelId="{2BFDB182-FC85-4F12-B106-A3CB663F0D8B}" type="presOf" srcId="{F11BCACC-F6B0-4849-92CC-61636614F156}" destId="{443EAFDE-F205-40C6-8CC9-A8D349CF3810}" srcOrd="0" destOrd="0" presId="urn:microsoft.com/office/officeart/2005/8/layout/radial5"/>
    <dgm:cxn modelId="{5B855FEA-A9EB-459C-B2D8-82B40E6419D6}" type="presOf" srcId="{73926832-284C-4C8D-BCA5-48A9B44960BF}" destId="{76CF6822-039E-4C66-A0A8-D2B3BFE7CD29}" srcOrd="0" destOrd="0" presId="urn:microsoft.com/office/officeart/2005/8/layout/radial5"/>
    <dgm:cxn modelId="{80114CE1-4B87-4543-9C5E-BCC2AA1D574C}" type="presOf" srcId="{73926832-284C-4C8D-BCA5-48A9B44960BF}" destId="{70D8DF1E-C9C6-4230-BF57-95436AFC41E5}" srcOrd="1" destOrd="0" presId="urn:microsoft.com/office/officeart/2005/8/layout/radial5"/>
    <dgm:cxn modelId="{BE437A0D-49BF-4B8F-9F9B-08677E3786A7}" type="presOf" srcId="{7995F971-C709-424D-B3D2-8D16B0E55EF2}" destId="{8E94E718-C2CC-481C-B3F6-C5950348B200}" srcOrd="0" destOrd="0" presId="urn:microsoft.com/office/officeart/2005/8/layout/radial5"/>
    <dgm:cxn modelId="{2DF74ABB-6EC6-458A-B5C3-5AC4C8634F0A}" srcId="{293DA420-3F6A-46C8-BCF8-D3879F0F89C6}" destId="{8B05FBAF-2DCE-4920-AC12-BFD266B505CB}" srcOrd="1" destOrd="0" parTransId="{B368D458-3E4E-4D63-8DCE-92053E577160}" sibTransId="{67108EBD-B254-4FEF-B9A9-51986676D655}"/>
    <dgm:cxn modelId="{395B19A5-53C2-4C4E-A667-55D349D84AE1}" type="presOf" srcId="{9C9160A5-DBDB-4C62-BEA0-E9BCDED6E6A6}" destId="{51EE4D77-44DC-49C3-BC58-8783AEB06E83}" srcOrd="1" destOrd="0" presId="urn:microsoft.com/office/officeart/2005/8/layout/radial5"/>
    <dgm:cxn modelId="{36C5A8DB-8C2C-43AC-AA23-F9F98DD1710B}" srcId="{293DA420-3F6A-46C8-BCF8-D3879F0F89C6}" destId="{9282AF39-C297-4870-B8D2-ADECBF332410}" srcOrd="2" destOrd="0" parTransId="{8C9C4A2A-BF18-496E-8C69-B952B3ADD7B3}" sibTransId="{10F78008-9D48-4364-BE24-EC4DD823F9DE}"/>
    <dgm:cxn modelId="{8A8875D9-71B7-4499-A1EC-9840EE43C73A}" type="presOf" srcId="{041DE5DA-67F7-4FF5-8E27-7D276E9F1F7C}" destId="{DB3CAC3F-4500-4CB1-B2B8-8B25FD5DF44B}" srcOrd="1" destOrd="0" presId="urn:microsoft.com/office/officeart/2005/8/layout/radial5"/>
    <dgm:cxn modelId="{33BDC723-9451-4380-8E9D-03438E67B2AC}" type="presOf" srcId="{CDEBF7D1-4FC6-4E84-87AC-E12C340514F9}" destId="{1E7F558A-0535-42CF-A1CD-383287CFB76A}" srcOrd="0" destOrd="0" presId="urn:microsoft.com/office/officeart/2005/8/layout/radial5"/>
    <dgm:cxn modelId="{23A7C853-CC0D-4C2E-B0B0-F654F3666C6F}" type="presOf" srcId="{80156730-BFB2-4A5B-81F0-516AFBBD79CE}" destId="{9450878E-3183-49C4-A8BC-C7441CB21EEC}" srcOrd="0" destOrd="0" presId="urn:microsoft.com/office/officeart/2005/8/layout/radial5"/>
    <dgm:cxn modelId="{B183A101-8C42-4793-967E-DFB56FE87942}" type="presOf" srcId="{8C9C4A2A-BF18-496E-8C69-B952B3ADD7B3}" destId="{64922A46-39BC-4C0A-A72D-7441801ED98F}" srcOrd="0" destOrd="0" presId="urn:microsoft.com/office/officeart/2005/8/layout/radial5"/>
    <dgm:cxn modelId="{EBF1E041-85ED-4385-84C7-7DA41FEFCD41}" type="presOf" srcId="{B368D458-3E4E-4D63-8DCE-92053E577160}" destId="{7B063E94-D393-419E-8304-B700BAEF99E7}" srcOrd="1" destOrd="0" presId="urn:microsoft.com/office/officeart/2005/8/layout/radial5"/>
    <dgm:cxn modelId="{5A46C0D7-CC94-48B9-AFA6-D836622B7565}" type="presOf" srcId="{B368D458-3E4E-4D63-8DCE-92053E577160}" destId="{130DD510-D012-4E59-815E-D0686B114C22}" srcOrd="0" destOrd="0" presId="urn:microsoft.com/office/officeart/2005/8/layout/radial5"/>
    <dgm:cxn modelId="{0B4971E9-6805-45AE-B973-91DA9155DD53}" srcId="{7995F971-C709-424D-B3D2-8D16B0E55EF2}" destId="{293DA420-3F6A-46C8-BCF8-D3879F0F89C6}" srcOrd="0" destOrd="0" parTransId="{87CB62D2-4674-4557-8A4F-792BC058A7BF}" sibTransId="{836E851C-5B9E-494A-A67D-F79399691318}"/>
    <dgm:cxn modelId="{C7B1ADC4-425C-4457-A895-7CFCC5C6D9AB}" type="presOf" srcId="{293DA420-3F6A-46C8-BCF8-D3879F0F89C6}" destId="{087E8686-503C-4D46-8BD8-759FA7953582}" srcOrd="0" destOrd="0" presId="urn:microsoft.com/office/officeart/2005/8/layout/radial5"/>
    <dgm:cxn modelId="{1099AED1-10ED-48F5-8910-D70193A8EFAD}" type="presParOf" srcId="{8E94E718-C2CC-481C-B3F6-C5950348B200}" destId="{087E8686-503C-4D46-8BD8-759FA7953582}" srcOrd="0" destOrd="0" presId="urn:microsoft.com/office/officeart/2005/8/layout/radial5"/>
    <dgm:cxn modelId="{1CD4DD24-94DC-49BF-BF9D-3D4214EB919E}" type="presParOf" srcId="{8E94E718-C2CC-481C-B3F6-C5950348B200}" destId="{18EB3666-5AAE-4FC0-8DC4-C0384DE51728}" srcOrd="1" destOrd="0" presId="urn:microsoft.com/office/officeart/2005/8/layout/radial5"/>
    <dgm:cxn modelId="{9898A317-5CF7-431C-8CA1-CCE95AD99D94}" type="presParOf" srcId="{18EB3666-5AAE-4FC0-8DC4-C0384DE51728}" destId="{51EE4D77-44DC-49C3-BC58-8783AEB06E83}" srcOrd="0" destOrd="0" presId="urn:microsoft.com/office/officeart/2005/8/layout/radial5"/>
    <dgm:cxn modelId="{9EC502F1-D5D3-4A43-A702-34792D73BB9E}" type="presParOf" srcId="{8E94E718-C2CC-481C-B3F6-C5950348B200}" destId="{9450878E-3183-49C4-A8BC-C7441CB21EEC}" srcOrd="2" destOrd="0" presId="urn:microsoft.com/office/officeart/2005/8/layout/radial5"/>
    <dgm:cxn modelId="{006FA97B-98E6-4070-8E54-F014BBA59692}" type="presParOf" srcId="{8E94E718-C2CC-481C-B3F6-C5950348B200}" destId="{130DD510-D012-4E59-815E-D0686B114C22}" srcOrd="3" destOrd="0" presId="urn:microsoft.com/office/officeart/2005/8/layout/radial5"/>
    <dgm:cxn modelId="{41A2E99A-B96F-419E-8866-517778D2B004}" type="presParOf" srcId="{130DD510-D012-4E59-815E-D0686B114C22}" destId="{7B063E94-D393-419E-8304-B700BAEF99E7}" srcOrd="0" destOrd="0" presId="urn:microsoft.com/office/officeart/2005/8/layout/radial5"/>
    <dgm:cxn modelId="{3E022459-731C-4EFE-9EF8-4E688917FAE9}" type="presParOf" srcId="{8E94E718-C2CC-481C-B3F6-C5950348B200}" destId="{88A5A3BC-7ECE-4AE5-9825-BCC8E58A1F8E}" srcOrd="4" destOrd="0" presId="urn:microsoft.com/office/officeart/2005/8/layout/radial5"/>
    <dgm:cxn modelId="{82FD8D6C-BE42-485E-9DF8-A104C310C722}" type="presParOf" srcId="{8E94E718-C2CC-481C-B3F6-C5950348B200}" destId="{64922A46-39BC-4C0A-A72D-7441801ED98F}" srcOrd="5" destOrd="0" presId="urn:microsoft.com/office/officeart/2005/8/layout/radial5"/>
    <dgm:cxn modelId="{A1D8F9E9-FBD2-42FA-A020-26F7AE5C03F7}" type="presParOf" srcId="{64922A46-39BC-4C0A-A72D-7441801ED98F}" destId="{6B82B1EE-E68E-48E3-B788-FBB14700B4F0}" srcOrd="0" destOrd="0" presId="urn:microsoft.com/office/officeart/2005/8/layout/radial5"/>
    <dgm:cxn modelId="{3BB53333-242E-4986-8234-C86C9524F4A4}" type="presParOf" srcId="{8E94E718-C2CC-481C-B3F6-C5950348B200}" destId="{EEDE9727-C424-4BBD-BDFD-41328B2A6055}" srcOrd="6" destOrd="0" presId="urn:microsoft.com/office/officeart/2005/8/layout/radial5"/>
    <dgm:cxn modelId="{AA7766BA-625C-468A-BD7B-1B377119243C}" type="presParOf" srcId="{8E94E718-C2CC-481C-B3F6-C5950348B200}" destId="{76CF6822-039E-4C66-A0A8-D2B3BFE7CD29}" srcOrd="7" destOrd="0" presId="urn:microsoft.com/office/officeart/2005/8/layout/radial5"/>
    <dgm:cxn modelId="{D1B4BA1B-AAC2-4FA1-8560-9D03C9D61A78}" type="presParOf" srcId="{76CF6822-039E-4C66-A0A8-D2B3BFE7CD29}" destId="{70D8DF1E-C9C6-4230-BF57-95436AFC41E5}" srcOrd="0" destOrd="0" presId="urn:microsoft.com/office/officeart/2005/8/layout/radial5"/>
    <dgm:cxn modelId="{F0EB038F-ABDB-42DD-B94E-8D0E7E27644C}" type="presParOf" srcId="{8E94E718-C2CC-481C-B3F6-C5950348B200}" destId="{443EAFDE-F205-40C6-8CC9-A8D349CF3810}" srcOrd="8" destOrd="0" presId="urn:microsoft.com/office/officeart/2005/8/layout/radial5"/>
    <dgm:cxn modelId="{CF9326B1-CA33-4BD1-9363-27DF88269F9B}" type="presParOf" srcId="{8E94E718-C2CC-481C-B3F6-C5950348B200}" destId="{75C84291-D69F-48ED-87FE-D2254725BFEA}" srcOrd="9" destOrd="0" presId="urn:microsoft.com/office/officeart/2005/8/layout/radial5"/>
    <dgm:cxn modelId="{CEE91143-E3CC-42D7-9E71-6FB463AC3DEF}" type="presParOf" srcId="{75C84291-D69F-48ED-87FE-D2254725BFEA}" destId="{DB3CAC3F-4500-4CB1-B2B8-8B25FD5DF44B}" srcOrd="0" destOrd="0" presId="urn:microsoft.com/office/officeart/2005/8/layout/radial5"/>
    <dgm:cxn modelId="{00753D2D-9987-42E1-99A8-09B51C55BC45}" type="presParOf" srcId="{8E94E718-C2CC-481C-B3F6-C5950348B200}" destId="{1E7F558A-0535-42CF-A1CD-383287CFB76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76A7B3-C03C-4E09-AECF-2C54B3659F4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36B2E23-D692-4288-ADBD-230E1E2B26B1}">
      <dgm:prSet custT="1"/>
      <dgm:spPr/>
      <dgm:t>
        <a:bodyPr/>
        <a:lstStyle/>
        <a:p>
          <a:pPr rtl="0"/>
          <a:r>
            <a:rPr lang="es-ES" sz="1800" b="1" dirty="0" smtClean="0"/>
            <a:t>Objetivos: </a:t>
          </a:r>
          <a:r>
            <a:rPr lang="es-ES" sz="1800" dirty="0" smtClean="0"/>
            <a:t>logros que se espera que el alumnado haya alcanzado al finalizar la etapa y cuya consecución está vinculada a la adquisición de las competencias clave y de las competencias específicas. </a:t>
          </a:r>
          <a:endParaRPr lang="es-ES" sz="1800" dirty="0"/>
        </a:p>
      </dgm:t>
    </dgm:pt>
    <dgm:pt modelId="{500C20C8-F158-4681-AC19-A484B58C56DF}" type="parTrans" cxnId="{989B730F-B2A9-4C57-A8F0-92817D3570B1}">
      <dgm:prSet/>
      <dgm:spPr/>
      <dgm:t>
        <a:bodyPr/>
        <a:lstStyle/>
        <a:p>
          <a:endParaRPr lang="es-ES"/>
        </a:p>
      </dgm:t>
    </dgm:pt>
    <dgm:pt modelId="{829EF5E3-47F1-40A8-AE9D-B200DBAD23D6}" type="sibTrans" cxnId="{989B730F-B2A9-4C57-A8F0-92817D3570B1}">
      <dgm:prSet/>
      <dgm:spPr/>
      <dgm:t>
        <a:bodyPr/>
        <a:lstStyle/>
        <a:p>
          <a:endParaRPr lang="es-ES"/>
        </a:p>
      </dgm:t>
    </dgm:pt>
    <dgm:pt modelId="{6AFFDF3E-7833-4AAD-AC06-CD4379066582}">
      <dgm:prSet custT="1"/>
      <dgm:spPr/>
      <dgm:t>
        <a:bodyPr/>
        <a:lstStyle/>
        <a:p>
          <a:pPr rtl="0"/>
          <a:r>
            <a:rPr lang="es-ES" sz="1800" b="1" dirty="0" smtClean="0"/>
            <a:t>Competencias clave: </a:t>
          </a:r>
          <a:r>
            <a:rPr lang="es-ES" sz="1800" dirty="0" smtClean="0"/>
            <a:t>desempeños que se consideran imprescindibles para que el alumnado pueda progresar con garantías de éxito en su itinerario formativo, y afrontar los principales retos y desafíos globales y locales. </a:t>
          </a:r>
          <a:endParaRPr lang="es-ES" sz="1800" dirty="0"/>
        </a:p>
      </dgm:t>
    </dgm:pt>
    <dgm:pt modelId="{AA32B5DA-A0CC-4346-A472-12F3F42F7FAF}" type="parTrans" cxnId="{9A2E4428-999B-4AB6-9D1A-23543CEC5715}">
      <dgm:prSet/>
      <dgm:spPr/>
      <dgm:t>
        <a:bodyPr/>
        <a:lstStyle/>
        <a:p>
          <a:endParaRPr lang="es-ES"/>
        </a:p>
      </dgm:t>
    </dgm:pt>
    <dgm:pt modelId="{808387EE-79A0-40A2-AAD5-AD380033D293}" type="sibTrans" cxnId="{9A2E4428-999B-4AB6-9D1A-23543CEC5715}">
      <dgm:prSet/>
      <dgm:spPr/>
      <dgm:t>
        <a:bodyPr/>
        <a:lstStyle/>
        <a:p>
          <a:endParaRPr lang="es-ES"/>
        </a:p>
      </dgm:t>
    </dgm:pt>
    <dgm:pt modelId="{1CE961A7-772B-4A9D-A53F-3A1D6B567F75}">
      <dgm:prSet/>
      <dgm:spPr/>
      <dgm:t>
        <a:bodyPr/>
        <a:lstStyle/>
        <a:p>
          <a:pPr rtl="0"/>
          <a:r>
            <a:rPr lang="es-ES" b="1" dirty="0" smtClean="0"/>
            <a:t>Competencias específicas: </a:t>
          </a:r>
          <a:r>
            <a:rPr lang="es-ES" dirty="0" smtClean="0"/>
            <a:t>desempeños que el alumnado debe poder desplegar en actividades o en situaciones cuyo abordaje requiere de los saberes básicos de cada área o ámbito. Las competencias específicas constituyen un elemento de conexión entre, por una parte, el perfil de salida del alumnado, y por otra, los saberes básicos de las áreas o ámbitos y los criterios de evaluación. </a:t>
          </a:r>
          <a:endParaRPr lang="es-ES" dirty="0"/>
        </a:p>
      </dgm:t>
    </dgm:pt>
    <dgm:pt modelId="{86401ECD-1CDC-4AFE-8C81-2EDAC7F15CF7}" type="parTrans" cxnId="{E37C184E-DE5E-4F8E-88F1-0D5C8A6917FC}">
      <dgm:prSet/>
      <dgm:spPr/>
      <dgm:t>
        <a:bodyPr/>
        <a:lstStyle/>
        <a:p>
          <a:endParaRPr lang="es-ES"/>
        </a:p>
      </dgm:t>
    </dgm:pt>
    <dgm:pt modelId="{3DDBACB5-9B36-4949-A8B5-A5F43269140A}" type="sibTrans" cxnId="{E37C184E-DE5E-4F8E-88F1-0D5C8A6917FC}">
      <dgm:prSet/>
      <dgm:spPr/>
      <dgm:t>
        <a:bodyPr/>
        <a:lstStyle/>
        <a:p>
          <a:endParaRPr lang="es-ES"/>
        </a:p>
      </dgm:t>
    </dgm:pt>
    <dgm:pt modelId="{0CF389B6-62A3-4BDD-A977-C12860C35EC6}" type="pres">
      <dgm:prSet presAssocID="{8976A7B3-C03C-4E09-AECF-2C54B3659F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6582512-40FF-404F-86CF-E760F58759F3}" type="pres">
      <dgm:prSet presAssocID="{8976A7B3-C03C-4E09-AECF-2C54B3659F4F}" presName="Name1" presStyleCnt="0"/>
      <dgm:spPr/>
    </dgm:pt>
    <dgm:pt modelId="{D5017D9D-1582-4A00-A8B4-7A86E394CF08}" type="pres">
      <dgm:prSet presAssocID="{8976A7B3-C03C-4E09-AECF-2C54B3659F4F}" presName="cycle" presStyleCnt="0"/>
      <dgm:spPr/>
    </dgm:pt>
    <dgm:pt modelId="{A3DEDE1D-1ED4-4819-A1B2-BF967685A0B3}" type="pres">
      <dgm:prSet presAssocID="{8976A7B3-C03C-4E09-AECF-2C54B3659F4F}" presName="srcNode" presStyleLbl="node1" presStyleIdx="0" presStyleCnt="3"/>
      <dgm:spPr/>
    </dgm:pt>
    <dgm:pt modelId="{9CED0B5C-D138-4686-9968-E8F0D5A4280E}" type="pres">
      <dgm:prSet presAssocID="{8976A7B3-C03C-4E09-AECF-2C54B3659F4F}" presName="conn" presStyleLbl="parChTrans1D2" presStyleIdx="0" presStyleCnt="1"/>
      <dgm:spPr/>
      <dgm:t>
        <a:bodyPr/>
        <a:lstStyle/>
        <a:p>
          <a:endParaRPr lang="es-ES"/>
        </a:p>
      </dgm:t>
    </dgm:pt>
    <dgm:pt modelId="{85A67891-C6AB-48DF-A644-7A9BBB1A7689}" type="pres">
      <dgm:prSet presAssocID="{8976A7B3-C03C-4E09-AECF-2C54B3659F4F}" presName="extraNode" presStyleLbl="node1" presStyleIdx="0" presStyleCnt="3"/>
      <dgm:spPr/>
    </dgm:pt>
    <dgm:pt modelId="{79E72B44-E36A-44C7-96B3-DDD1A052DEDC}" type="pres">
      <dgm:prSet presAssocID="{8976A7B3-C03C-4E09-AECF-2C54B3659F4F}" presName="dstNode" presStyleLbl="node1" presStyleIdx="0" presStyleCnt="3"/>
      <dgm:spPr/>
    </dgm:pt>
    <dgm:pt modelId="{165A838F-852D-4463-B539-5904134838B7}" type="pres">
      <dgm:prSet presAssocID="{B36B2E23-D692-4288-ADBD-230E1E2B26B1}" presName="text_1" presStyleLbl="node1" presStyleIdx="0" presStyleCnt="3" custScaleX="102225" custScaleY="1000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E12E1E-6595-4236-969C-2F84C69BB2D1}" type="pres">
      <dgm:prSet presAssocID="{B36B2E23-D692-4288-ADBD-230E1E2B26B1}" presName="accent_1" presStyleCnt="0"/>
      <dgm:spPr/>
    </dgm:pt>
    <dgm:pt modelId="{E2C391E9-34E3-4C42-A8CD-A52ECA3D320D}" type="pres">
      <dgm:prSet presAssocID="{B36B2E23-D692-4288-ADBD-230E1E2B26B1}" presName="accentRepeatNode" presStyleLbl="solidFgAcc1" presStyleIdx="0" presStyleCnt="3"/>
      <dgm:spPr/>
    </dgm:pt>
    <dgm:pt modelId="{26B9065D-FB81-4164-8051-354659D1E963}" type="pres">
      <dgm:prSet presAssocID="{6AFFDF3E-7833-4AAD-AC06-CD4379066582}" presName="text_2" presStyleLbl="node1" presStyleIdx="1" presStyleCnt="3" custScaleX="101313" custScaleY="1464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32922F-141C-40AC-B203-3659FB3FD662}" type="pres">
      <dgm:prSet presAssocID="{6AFFDF3E-7833-4AAD-AC06-CD4379066582}" presName="accent_2" presStyleCnt="0"/>
      <dgm:spPr/>
    </dgm:pt>
    <dgm:pt modelId="{C420C408-55D3-443D-BF87-BFB2097FEF3F}" type="pres">
      <dgm:prSet presAssocID="{6AFFDF3E-7833-4AAD-AC06-CD4379066582}" presName="accentRepeatNode" presStyleLbl="solidFgAcc1" presStyleIdx="1" presStyleCnt="3"/>
      <dgm:spPr/>
    </dgm:pt>
    <dgm:pt modelId="{FF3E9CA4-3CAE-4806-AB2D-8E71D0D2CB58}" type="pres">
      <dgm:prSet presAssocID="{1CE961A7-772B-4A9D-A53F-3A1D6B567F75}" presName="text_3" presStyleLbl="node1" presStyleIdx="2" presStyleCnt="3" custScaleX="101907" custScaleY="1329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D8744F-9A70-49D2-AE60-1E4241AF9828}" type="pres">
      <dgm:prSet presAssocID="{1CE961A7-772B-4A9D-A53F-3A1D6B567F75}" presName="accent_3" presStyleCnt="0"/>
      <dgm:spPr/>
    </dgm:pt>
    <dgm:pt modelId="{9C643BFD-AACC-4A22-A39C-2EF49D98FDCA}" type="pres">
      <dgm:prSet presAssocID="{1CE961A7-772B-4A9D-A53F-3A1D6B567F75}" presName="accentRepeatNode" presStyleLbl="solidFgAcc1" presStyleIdx="2" presStyleCnt="3"/>
      <dgm:spPr/>
    </dgm:pt>
  </dgm:ptLst>
  <dgm:cxnLst>
    <dgm:cxn modelId="{E37C184E-DE5E-4F8E-88F1-0D5C8A6917FC}" srcId="{8976A7B3-C03C-4E09-AECF-2C54B3659F4F}" destId="{1CE961A7-772B-4A9D-A53F-3A1D6B567F75}" srcOrd="2" destOrd="0" parTransId="{86401ECD-1CDC-4AFE-8C81-2EDAC7F15CF7}" sibTransId="{3DDBACB5-9B36-4949-A8B5-A5F43269140A}"/>
    <dgm:cxn modelId="{989B730F-B2A9-4C57-A8F0-92817D3570B1}" srcId="{8976A7B3-C03C-4E09-AECF-2C54B3659F4F}" destId="{B36B2E23-D692-4288-ADBD-230E1E2B26B1}" srcOrd="0" destOrd="0" parTransId="{500C20C8-F158-4681-AC19-A484B58C56DF}" sibTransId="{829EF5E3-47F1-40A8-AE9D-B200DBAD23D6}"/>
    <dgm:cxn modelId="{9852B30A-132B-453D-AD2F-BBEF40A51ABF}" type="presOf" srcId="{8976A7B3-C03C-4E09-AECF-2C54B3659F4F}" destId="{0CF389B6-62A3-4BDD-A977-C12860C35EC6}" srcOrd="0" destOrd="0" presId="urn:microsoft.com/office/officeart/2008/layout/VerticalCurvedList"/>
    <dgm:cxn modelId="{73331E39-0B8C-4FC7-BB01-F7C2FB7C5C11}" type="presOf" srcId="{6AFFDF3E-7833-4AAD-AC06-CD4379066582}" destId="{26B9065D-FB81-4164-8051-354659D1E963}" srcOrd="0" destOrd="0" presId="urn:microsoft.com/office/officeart/2008/layout/VerticalCurvedList"/>
    <dgm:cxn modelId="{9A2E4428-999B-4AB6-9D1A-23543CEC5715}" srcId="{8976A7B3-C03C-4E09-AECF-2C54B3659F4F}" destId="{6AFFDF3E-7833-4AAD-AC06-CD4379066582}" srcOrd="1" destOrd="0" parTransId="{AA32B5DA-A0CC-4346-A472-12F3F42F7FAF}" sibTransId="{808387EE-79A0-40A2-AAD5-AD380033D293}"/>
    <dgm:cxn modelId="{D2147765-761F-49DD-9B7A-BEAAC1E11429}" type="presOf" srcId="{B36B2E23-D692-4288-ADBD-230E1E2B26B1}" destId="{165A838F-852D-4463-B539-5904134838B7}" srcOrd="0" destOrd="0" presId="urn:microsoft.com/office/officeart/2008/layout/VerticalCurvedList"/>
    <dgm:cxn modelId="{C35D5E1E-3D18-4542-AC52-FF76AD8D0793}" type="presOf" srcId="{1CE961A7-772B-4A9D-A53F-3A1D6B567F75}" destId="{FF3E9CA4-3CAE-4806-AB2D-8E71D0D2CB58}" srcOrd="0" destOrd="0" presId="urn:microsoft.com/office/officeart/2008/layout/VerticalCurvedList"/>
    <dgm:cxn modelId="{6392615A-F620-4E55-90DB-CE4118134E6F}" type="presOf" srcId="{829EF5E3-47F1-40A8-AE9D-B200DBAD23D6}" destId="{9CED0B5C-D138-4686-9968-E8F0D5A4280E}" srcOrd="0" destOrd="0" presId="urn:microsoft.com/office/officeart/2008/layout/VerticalCurvedList"/>
    <dgm:cxn modelId="{719F078E-08F0-4983-9A20-01BE709D8191}" type="presParOf" srcId="{0CF389B6-62A3-4BDD-A977-C12860C35EC6}" destId="{56582512-40FF-404F-86CF-E760F58759F3}" srcOrd="0" destOrd="0" presId="urn:microsoft.com/office/officeart/2008/layout/VerticalCurvedList"/>
    <dgm:cxn modelId="{D4824B45-E0CD-440B-8FE7-0351B3D1E83D}" type="presParOf" srcId="{56582512-40FF-404F-86CF-E760F58759F3}" destId="{D5017D9D-1582-4A00-A8B4-7A86E394CF08}" srcOrd="0" destOrd="0" presId="urn:microsoft.com/office/officeart/2008/layout/VerticalCurvedList"/>
    <dgm:cxn modelId="{93161410-4D81-4DDC-A1AA-8D2FBC0F01FD}" type="presParOf" srcId="{D5017D9D-1582-4A00-A8B4-7A86E394CF08}" destId="{A3DEDE1D-1ED4-4819-A1B2-BF967685A0B3}" srcOrd="0" destOrd="0" presId="urn:microsoft.com/office/officeart/2008/layout/VerticalCurvedList"/>
    <dgm:cxn modelId="{7486A092-53E8-4557-8C6F-0530146F9793}" type="presParOf" srcId="{D5017D9D-1582-4A00-A8B4-7A86E394CF08}" destId="{9CED0B5C-D138-4686-9968-E8F0D5A4280E}" srcOrd="1" destOrd="0" presId="urn:microsoft.com/office/officeart/2008/layout/VerticalCurvedList"/>
    <dgm:cxn modelId="{BDF945A4-31A7-4B7F-A89D-AB13DF388A03}" type="presParOf" srcId="{D5017D9D-1582-4A00-A8B4-7A86E394CF08}" destId="{85A67891-C6AB-48DF-A644-7A9BBB1A7689}" srcOrd="2" destOrd="0" presId="urn:microsoft.com/office/officeart/2008/layout/VerticalCurvedList"/>
    <dgm:cxn modelId="{39520F79-469E-4B16-96F5-FFAB0E798F71}" type="presParOf" srcId="{D5017D9D-1582-4A00-A8B4-7A86E394CF08}" destId="{79E72B44-E36A-44C7-96B3-DDD1A052DEDC}" srcOrd="3" destOrd="0" presId="urn:microsoft.com/office/officeart/2008/layout/VerticalCurvedList"/>
    <dgm:cxn modelId="{B4261105-1737-43B1-B292-DD4E67521DAE}" type="presParOf" srcId="{56582512-40FF-404F-86CF-E760F58759F3}" destId="{165A838F-852D-4463-B539-5904134838B7}" srcOrd="1" destOrd="0" presId="urn:microsoft.com/office/officeart/2008/layout/VerticalCurvedList"/>
    <dgm:cxn modelId="{EB5FFCD9-7E0F-4AA6-BFCA-C95FA5CE6D43}" type="presParOf" srcId="{56582512-40FF-404F-86CF-E760F58759F3}" destId="{4AE12E1E-6595-4236-969C-2F84C69BB2D1}" srcOrd="2" destOrd="0" presId="urn:microsoft.com/office/officeart/2008/layout/VerticalCurvedList"/>
    <dgm:cxn modelId="{C0EC33F1-C53E-46AF-B87A-FE5148E670E5}" type="presParOf" srcId="{4AE12E1E-6595-4236-969C-2F84C69BB2D1}" destId="{E2C391E9-34E3-4C42-A8CD-A52ECA3D320D}" srcOrd="0" destOrd="0" presId="urn:microsoft.com/office/officeart/2008/layout/VerticalCurvedList"/>
    <dgm:cxn modelId="{AF05EE96-6BDF-46AD-BE1B-2E49F96390A4}" type="presParOf" srcId="{56582512-40FF-404F-86CF-E760F58759F3}" destId="{26B9065D-FB81-4164-8051-354659D1E963}" srcOrd="3" destOrd="0" presId="urn:microsoft.com/office/officeart/2008/layout/VerticalCurvedList"/>
    <dgm:cxn modelId="{D53FC3D7-1FC1-41F5-94B9-2D8C3F5FF0B4}" type="presParOf" srcId="{56582512-40FF-404F-86CF-E760F58759F3}" destId="{2032922F-141C-40AC-B203-3659FB3FD662}" srcOrd="4" destOrd="0" presId="urn:microsoft.com/office/officeart/2008/layout/VerticalCurvedList"/>
    <dgm:cxn modelId="{ECF3B37B-40D3-4ACF-9F23-45D1DF3A04FF}" type="presParOf" srcId="{2032922F-141C-40AC-B203-3659FB3FD662}" destId="{C420C408-55D3-443D-BF87-BFB2097FEF3F}" srcOrd="0" destOrd="0" presId="urn:microsoft.com/office/officeart/2008/layout/VerticalCurvedList"/>
    <dgm:cxn modelId="{202537B7-5588-40C7-B26D-77EC23BFFF34}" type="presParOf" srcId="{56582512-40FF-404F-86CF-E760F58759F3}" destId="{FF3E9CA4-3CAE-4806-AB2D-8E71D0D2CB58}" srcOrd="5" destOrd="0" presId="urn:microsoft.com/office/officeart/2008/layout/VerticalCurvedList"/>
    <dgm:cxn modelId="{7B637B9D-CB1B-4676-9697-002A72892080}" type="presParOf" srcId="{56582512-40FF-404F-86CF-E760F58759F3}" destId="{0BD8744F-9A70-49D2-AE60-1E4241AF9828}" srcOrd="6" destOrd="0" presId="urn:microsoft.com/office/officeart/2008/layout/VerticalCurvedList"/>
    <dgm:cxn modelId="{E8A2E1E3-3CAE-4738-BA06-7C731D368857}" type="presParOf" srcId="{0BD8744F-9A70-49D2-AE60-1E4241AF9828}" destId="{9C643BFD-AACC-4A22-A39C-2EF49D98FD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D5DA5D-FDF9-461E-873B-4E2D25B131A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0F80864-58E4-4161-8057-C1A66471E9F0}">
      <dgm:prSet/>
      <dgm:spPr/>
      <dgm:t>
        <a:bodyPr/>
        <a:lstStyle/>
        <a:p>
          <a:pPr rtl="0"/>
          <a:r>
            <a:rPr lang="es-ES" b="1" dirty="0" smtClean="0"/>
            <a:t>Criterios de evaluación: </a:t>
          </a:r>
          <a:r>
            <a:rPr lang="es-ES" dirty="0" smtClean="0"/>
            <a:t>referentes que indican los niveles de desempeño esperados en el alumnado en las situaciones o actividades a las que se refieren las competencias específicas de cada área en un momento determinado de su proceso de aprendizaje. </a:t>
          </a:r>
          <a:endParaRPr lang="es-ES" dirty="0"/>
        </a:p>
      </dgm:t>
    </dgm:pt>
    <dgm:pt modelId="{3990A149-191E-4094-B20B-78F52B2AF697}" type="parTrans" cxnId="{3B845FA5-EA9E-4AC5-ABD3-9B4D477EF223}">
      <dgm:prSet/>
      <dgm:spPr/>
      <dgm:t>
        <a:bodyPr/>
        <a:lstStyle/>
        <a:p>
          <a:endParaRPr lang="es-ES"/>
        </a:p>
      </dgm:t>
    </dgm:pt>
    <dgm:pt modelId="{3E00CFB7-406E-4A69-AADA-CF48063C97BF}" type="sibTrans" cxnId="{3B845FA5-EA9E-4AC5-ABD3-9B4D477EF223}">
      <dgm:prSet/>
      <dgm:spPr/>
      <dgm:t>
        <a:bodyPr/>
        <a:lstStyle/>
        <a:p>
          <a:endParaRPr lang="es-ES"/>
        </a:p>
      </dgm:t>
    </dgm:pt>
    <dgm:pt modelId="{EB551B1A-0929-4DB6-8448-732D3F0B5980}">
      <dgm:prSet/>
      <dgm:spPr/>
      <dgm:t>
        <a:bodyPr/>
        <a:lstStyle/>
        <a:p>
          <a:pPr rtl="0"/>
          <a:r>
            <a:rPr lang="es-ES" b="1" dirty="0" smtClean="0"/>
            <a:t>Saberes básicos: </a:t>
          </a:r>
          <a:r>
            <a:rPr lang="es-ES" dirty="0" smtClean="0"/>
            <a:t>conocimientos, destrezas y actitudes que constituyen los contenidos propios de un área o ámbito cuyo aprendizaje es necesario para la adquisición de las competencias específicas. </a:t>
          </a:r>
          <a:endParaRPr lang="es-ES" dirty="0"/>
        </a:p>
      </dgm:t>
    </dgm:pt>
    <dgm:pt modelId="{85C7030E-DEEA-4B12-BF17-6F9602668150}" type="parTrans" cxnId="{94E51946-2DDA-4680-945F-1125181F16B4}">
      <dgm:prSet/>
      <dgm:spPr/>
      <dgm:t>
        <a:bodyPr/>
        <a:lstStyle/>
        <a:p>
          <a:endParaRPr lang="es-ES"/>
        </a:p>
      </dgm:t>
    </dgm:pt>
    <dgm:pt modelId="{AB4D75FF-EE62-4814-AD5A-C4A27011EE9C}" type="sibTrans" cxnId="{94E51946-2DDA-4680-945F-1125181F16B4}">
      <dgm:prSet/>
      <dgm:spPr/>
      <dgm:t>
        <a:bodyPr/>
        <a:lstStyle/>
        <a:p>
          <a:endParaRPr lang="es-ES"/>
        </a:p>
      </dgm:t>
    </dgm:pt>
    <dgm:pt modelId="{3D0D1375-2D36-401B-B543-B144C1576B80}">
      <dgm:prSet/>
      <dgm:spPr/>
      <dgm:t>
        <a:bodyPr/>
        <a:lstStyle/>
        <a:p>
          <a:pPr rtl="0"/>
          <a:r>
            <a:rPr lang="es-ES" b="1" dirty="0" smtClean="0"/>
            <a:t>Situaciones de aprendizaje: </a:t>
          </a:r>
          <a:r>
            <a:rPr lang="es-ES" dirty="0" smtClean="0"/>
            <a:t>situaciones y actividades que implican el despliegue por parte del alumnado de actuaciones asociadas a competencias clave y competencias específicas y que contribuyen a la adquisición y desarrollo de las mismas</a:t>
          </a:r>
          <a:endParaRPr lang="es-ES" dirty="0"/>
        </a:p>
      </dgm:t>
    </dgm:pt>
    <dgm:pt modelId="{7B8DD47F-D791-43BB-BE64-2B17C3072678}" type="parTrans" cxnId="{24295752-9BDD-4452-8A63-C4F6F6684C17}">
      <dgm:prSet/>
      <dgm:spPr/>
      <dgm:t>
        <a:bodyPr/>
        <a:lstStyle/>
        <a:p>
          <a:endParaRPr lang="es-ES"/>
        </a:p>
      </dgm:t>
    </dgm:pt>
    <dgm:pt modelId="{2F1F7B21-A190-4DCC-9D96-77E794211789}" type="sibTrans" cxnId="{24295752-9BDD-4452-8A63-C4F6F6684C17}">
      <dgm:prSet/>
      <dgm:spPr/>
      <dgm:t>
        <a:bodyPr/>
        <a:lstStyle/>
        <a:p>
          <a:endParaRPr lang="es-ES"/>
        </a:p>
      </dgm:t>
    </dgm:pt>
    <dgm:pt modelId="{694412BD-269B-462B-8F4C-5802B9222A23}" type="pres">
      <dgm:prSet presAssocID="{6CD5DA5D-FDF9-461E-873B-4E2D25B131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B51DED9-8605-4553-866A-A4619B67AFF9}" type="pres">
      <dgm:prSet presAssocID="{6CD5DA5D-FDF9-461E-873B-4E2D25B131A5}" presName="Name1" presStyleCnt="0"/>
      <dgm:spPr/>
    </dgm:pt>
    <dgm:pt modelId="{F91574E8-694B-45D8-B944-E1AA4C8D9D4B}" type="pres">
      <dgm:prSet presAssocID="{6CD5DA5D-FDF9-461E-873B-4E2D25B131A5}" presName="cycle" presStyleCnt="0"/>
      <dgm:spPr/>
    </dgm:pt>
    <dgm:pt modelId="{E0065B68-1AEC-42E1-AC61-F68764FE19DF}" type="pres">
      <dgm:prSet presAssocID="{6CD5DA5D-FDF9-461E-873B-4E2D25B131A5}" presName="srcNode" presStyleLbl="node1" presStyleIdx="0" presStyleCnt="3"/>
      <dgm:spPr/>
    </dgm:pt>
    <dgm:pt modelId="{EC87F4F3-CFD5-4634-AA7A-87DF2B7C2DEF}" type="pres">
      <dgm:prSet presAssocID="{6CD5DA5D-FDF9-461E-873B-4E2D25B131A5}" presName="conn" presStyleLbl="parChTrans1D2" presStyleIdx="0" presStyleCnt="1"/>
      <dgm:spPr/>
      <dgm:t>
        <a:bodyPr/>
        <a:lstStyle/>
        <a:p>
          <a:endParaRPr lang="es-ES"/>
        </a:p>
      </dgm:t>
    </dgm:pt>
    <dgm:pt modelId="{BCD2AAC5-7C14-481F-9A03-1919DDBBC3ED}" type="pres">
      <dgm:prSet presAssocID="{6CD5DA5D-FDF9-461E-873B-4E2D25B131A5}" presName="extraNode" presStyleLbl="node1" presStyleIdx="0" presStyleCnt="3"/>
      <dgm:spPr/>
    </dgm:pt>
    <dgm:pt modelId="{89172C38-AD08-4CD4-B57A-B3DE91E16B28}" type="pres">
      <dgm:prSet presAssocID="{6CD5DA5D-FDF9-461E-873B-4E2D25B131A5}" presName="dstNode" presStyleLbl="node1" presStyleIdx="0" presStyleCnt="3"/>
      <dgm:spPr/>
    </dgm:pt>
    <dgm:pt modelId="{9B665EBD-B093-4CBF-904D-082FFB331C14}" type="pres">
      <dgm:prSet presAssocID="{80F80864-58E4-4161-8057-C1A66471E9F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740E9-B3B1-4FE0-9268-D79904BD2FC3}" type="pres">
      <dgm:prSet presAssocID="{80F80864-58E4-4161-8057-C1A66471E9F0}" presName="accent_1" presStyleCnt="0"/>
      <dgm:spPr/>
    </dgm:pt>
    <dgm:pt modelId="{986162F7-858E-4833-AC0B-07644F7CE9A8}" type="pres">
      <dgm:prSet presAssocID="{80F80864-58E4-4161-8057-C1A66471E9F0}" presName="accentRepeatNode" presStyleLbl="solidFgAcc1" presStyleIdx="0" presStyleCnt="3"/>
      <dgm:spPr/>
    </dgm:pt>
    <dgm:pt modelId="{49698926-E44E-4C9A-90CF-AB7ACCF3A899}" type="pres">
      <dgm:prSet presAssocID="{EB551B1A-0929-4DB6-8448-732D3F0B598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344E-72E9-4046-9247-63E729192C97}" type="pres">
      <dgm:prSet presAssocID="{EB551B1A-0929-4DB6-8448-732D3F0B5980}" presName="accent_2" presStyleCnt="0"/>
      <dgm:spPr/>
    </dgm:pt>
    <dgm:pt modelId="{F5FD3A5D-9811-41B3-8BFD-A1636F5555E4}" type="pres">
      <dgm:prSet presAssocID="{EB551B1A-0929-4DB6-8448-732D3F0B5980}" presName="accentRepeatNode" presStyleLbl="solidFgAcc1" presStyleIdx="1" presStyleCnt="3"/>
      <dgm:spPr/>
    </dgm:pt>
    <dgm:pt modelId="{9BFEC1E1-6EEF-4468-8734-1C3C17F5BCA1}" type="pres">
      <dgm:prSet presAssocID="{3D0D1375-2D36-401B-B543-B144C1576B8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37706A-1B4A-4587-996E-2E3AE1C10156}" type="pres">
      <dgm:prSet presAssocID="{3D0D1375-2D36-401B-B543-B144C1576B80}" presName="accent_3" presStyleCnt="0"/>
      <dgm:spPr/>
    </dgm:pt>
    <dgm:pt modelId="{4319F993-C712-4110-9649-ED49AC4C7739}" type="pres">
      <dgm:prSet presAssocID="{3D0D1375-2D36-401B-B543-B144C1576B80}" presName="accentRepeatNode" presStyleLbl="solidFgAcc1" presStyleIdx="2" presStyleCnt="3"/>
      <dgm:spPr/>
    </dgm:pt>
  </dgm:ptLst>
  <dgm:cxnLst>
    <dgm:cxn modelId="{9B76B2B5-8A3D-4A3C-AAFA-35A4B57B5820}" type="presOf" srcId="{EB551B1A-0929-4DB6-8448-732D3F0B5980}" destId="{49698926-E44E-4C9A-90CF-AB7ACCF3A899}" srcOrd="0" destOrd="0" presId="urn:microsoft.com/office/officeart/2008/layout/VerticalCurvedList"/>
    <dgm:cxn modelId="{BCC5111C-2FEF-4282-991E-B6FFCC74D551}" type="presOf" srcId="{3E00CFB7-406E-4A69-AADA-CF48063C97BF}" destId="{EC87F4F3-CFD5-4634-AA7A-87DF2B7C2DEF}" srcOrd="0" destOrd="0" presId="urn:microsoft.com/office/officeart/2008/layout/VerticalCurvedList"/>
    <dgm:cxn modelId="{94E51946-2DDA-4680-945F-1125181F16B4}" srcId="{6CD5DA5D-FDF9-461E-873B-4E2D25B131A5}" destId="{EB551B1A-0929-4DB6-8448-732D3F0B5980}" srcOrd="1" destOrd="0" parTransId="{85C7030E-DEEA-4B12-BF17-6F9602668150}" sibTransId="{AB4D75FF-EE62-4814-AD5A-C4A27011EE9C}"/>
    <dgm:cxn modelId="{C6BD0F09-9654-4AAE-A024-3BE1B12F4215}" type="presOf" srcId="{80F80864-58E4-4161-8057-C1A66471E9F0}" destId="{9B665EBD-B093-4CBF-904D-082FFB331C14}" srcOrd="0" destOrd="0" presId="urn:microsoft.com/office/officeart/2008/layout/VerticalCurvedList"/>
    <dgm:cxn modelId="{7B1716E6-B263-4E69-8843-3D237DF79ABB}" type="presOf" srcId="{3D0D1375-2D36-401B-B543-B144C1576B80}" destId="{9BFEC1E1-6EEF-4468-8734-1C3C17F5BCA1}" srcOrd="0" destOrd="0" presId="urn:microsoft.com/office/officeart/2008/layout/VerticalCurvedList"/>
    <dgm:cxn modelId="{3B845FA5-EA9E-4AC5-ABD3-9B4D477EF223}" srcId="{6CD5DA5D-FDF9-461E-873B-4E2D25B131A5}" destId="{80F80864-58E4-4161-8057-C1A66471E9F0}" srcOrd="0" destOrd="0" parTransId="{3990A149-191E-4094-B20B-78F52B2AF697}" sibTransId="{3E00CFB7-406E-4A69-AADA-CF48063C97BF}"/>
    <dgm:cxn modelId="{A312BAB1-F4A4-4A0F-B763-F2D3DC3C8831}" type="presOf" srcId="{6CD5DA5D-FDF9-461E-873B-4E2D25B131A5}" destId="{694412BD-269B-462B-8F4C-5802B9222A23}" srcOrd="0" destOrd="0" presId="urn:microsoft.com/office/officeart/2008/layout/VerticalCurvedList"/>
    <dgm:cxn modelId="{24295752-9BDD-4452-8A63-C4F6F6684C17}" srcId="{6CD5DA5D-FDF9-461E-873B-4E2D25B131A5}" destId="{3D0D1375-2D36-401B-B543-B144C1576B80}" srcOrd="2" destOrd="0" parTransId="{7B8DD47F-D791-43BB-BE64-2B17C3072678}" sibTransId="{2F1F7B21-A190-4DCC-9D96-77E794211789}"/>
    <dgm:cxn modelId="{FF48C1C4-ED37-4619-88BB-3254E35B456D}" type="presParOf" srcId="{694412BD-269B-462B-8F4C-5802B9222A23}" destId="{3B51DED9-8605-4553-866A-A4619B67AFF9}" srcOrd="0" destOrd="0" presId="urn:microsoft.com/office/officeart/2008/layout/VerticalCurvedList"/>
    <dgm:cxn modelId="{515BB050-2302-479C-821B-7EAEFF959F44}" type="presParOf" srcId="{3B51DED9-8605-4553-866A-A4619B67AFF9}" destId="{F91574E8-694B-45D8-B944-E1AA4C8D9D4B}" srcOrd="0" destOrd="0" presId="urn:microsoft.com/office/officeart/2008/layout/VerticalCurvedList"/>
    <dgm:cxn modelId="{FD9374B1-5E58-4EDC-8AD4-FAACB36C9F64}" type="presParOf" srcId="{F91574E8-694B-45D8-B944-E1AA4C8D9D4B}" destId="{E0065B68-1AEC-42E1-AC61-F68764FE19DF}" srcOrd="0" destOrd="0" presId="urn:microsoft.com/office/officeart/2008/layout/VerticalCurvedList"/>
    <dgm:cxn modelId="{D9DFF9EF-AF89-44B1-954A-E5E49F1E923D}" type="presParOf" srcId="{F91574E8-694B-45D8-B944-E1AA4C8D9D4B}" destId="{EC87F4F3-CFD5-4634-AA7A-87DF2B7C2DEF}" srcOrd="1" destOrd="0" presId="urn:microsoft.com/office/officeart/2008/layout/VerticalCurvedList"/>
    <dgm:cxn modelId="{2EFAE23A-1293-469A-9C0B-2C03302C92A6}" type="presParOf" srcId="{F91574E8-694B-45D8-B944-E1AA4C8D9D4B}" destId="{BCD2AAC5-7C14-481F-9A03-1919DDBBC3ED}" srcOrd="2" destOrd="0" presId="urn:microsoft.com/office/officeart/2008/layout/VerticalCurvedList"/>
    <dgm:cxn modelId="{A93E6D6E-BA0C-4623-9C5E-9CBE45B35DB4}" type="presParOf" srcId="{F91574E8-694B-45D8-B944-E1AA4C8D9D4B}" destId="{89172C38-AD08-4CD4-B57A-B3DE91E16B28}" srcOrd="3" destOrd="0" presId="urn:microsoft.com/office/officeart/2008/layout/VerticalCurvedList"/>
    <dgm:cxn modelId="{72ED9BC3-2E9D-42D5-8E49-835C39BACCE2}" type="presParOf" srcId="{3B51DED9-8605-4553-866A-A4619B67AFF9}" destId="{9B665EBD-B093-4CBF-904D-082FFB331C14}" srcOrd="1" destOrd="0" presId="urn:microsoft.com/office/officeart/2008/layout/VerticalCurvedList"/>
    <dgm:cxn modelId="{F434C04B-F5A6-4BB6-85DE-52D8C6743E0B}" type="presParOf" srcId="{3B51DED9-8605-4553-866A-A4619B67AFF9}" destId="{22A740E9-B3B1-4FE0-9268-D79904BD2FC3}" srcOrd="2" destOrd="0" presId="urn:microsoft.com/office/officeart/2008/layout/VerticalCurvedList"/>
    <dgm:cxn modelId="{048DE43D-DF4B-4411-989B-FCD9B30D34D3}" type="presParOf" srcId="{22A740E9-B3B1-4FE0-9268-D79904BD2FC3}" destId="{986162F7-858E-4833-AC0B-07644F7CE9A8}" srcOrd="0" destOrd="0" presId="urn:microsoft.com/office/officeart/2008/layout/VerticalCurvedList"/>
    <dgm:cxn modelId="{30AB5EED-7206-4E48-8644-2683D4415959}" type="presParOf" srcId="{3B51DED9-8605-4553-866A-A4619B67AFF9}" destId="{49698926-E44E-4C9A-90CF-AB7ACCF3A899}" srcOrd="3" destOrd="0" presId="urn:microsoft.com/office/officeart/2008/layout/VerticalCurvedList"/>
    <dgm:cxn modelId="{6D503454-FB91-430D-9FCD-F60AC550AA19}" type="presParOf" srcId="{3B51DED9-8605-4553-866A-A4619B67AFF9}" destId="{5360344E-72E9-4046-9247-63E729192C97}" srcOrd="4" destOrd="0" presId="urn:microsoft.com/office/officeart/2008/layout/VerticalCurvedList"/>
    <dgm:cxn modelId="{4E75C969-A374-4736-9C4B-B7CA9567EB11}" type="presParOf" srcId="{5360344E-72E9-4046-9247-63E729192C97}" destId="{F5FD3A5D-9811-41B3-8BFD-A1636F5555E4}" srcOrd="0" destOrd="0" presId="urn:microsoft.com/office/officeart/2008/layout/VerticalCurvedList"/>
    <dgm:cxn modelId="{938F446E-1BEC-4763-A3B8-8B5AAD62BD2D}" type="presParOf" srcId="{3B51DED9-8605-4553-866A-A4619B67AFF9}" destId="{9BFEC1E1-6EEF-4468-8734-1C3C17F5BCA1}" srcOrd="5" destOrd="0" presId="urn:microsoft.com/office/officeart/2008/layout/VerticalCurvedList"/>
    <dgm:cxn modelId="{7E061EF0-39E8-47D9-8740-7BBB3134A12A}" type="presParOf" srcId="{3B51DED9-8605-4553-866A-A4619B67AFF9}" destId="{AE37706A-1B4A-4587-996E-2E3AE1C10156}" srcOrd="6" destOrd="0" presId="urn:microsoft.com/office/officeart/2008/layout/VerticalCurvedList"/>
    <dgm:cxn modelId="{B01222E5-7EEC-4AE5-AD11-7EC3C5A62AED}" type="presParOf" srcId="{AE37706A-1B4A-4587-996E-2E3AE1C10156}" destId="{4319F993-C712-4110-9649-ED49AC4C77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3D8DFF-95AD-4ABC-A1AF-4A69FB1DE58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D87B63FC-DD8E-49FF-AFD7-4E0A2D5F7AE9}">
      <dgm:prSet/>
      <dgm:spPr/>
      <dgm:t>
        <a:bodyPr/>
        <a:lstStyle/>
        <a:p>
          <a:pPr rtl="0"/>
          <a:r>
            <a:rPr lang="es-ES" b="1" dirty="0" smtClean="0"/>
            <a:t>Algunos factores de progresión:</a:t>
          </a:r>
          <a:endParaRPr lang="es-ES" dirty="0"/>
        </a:p>
      </dgm:t>
    </dgm:pt>
    <dgm:pt modelId="{5E55604C-A874-4000-B10E-FA684659F38D}" type="parTrans" cxnId="{9CB82E04-96E3-49EC-833E-FD3400CEFFED}">
      <dgm:prSet/>
      <dgm:spPr/>
      <dgm:t>
        <a:bodyPr/>
        <a:lstStyle/>
        <a:p>
          <a:endParaRPr lang="es-ES"/>
        </a:p>
      </dgm:t>
    </dgm:pt>
    <dgm:pt modelId="{AAE2EA6B-295E-4AC5-84B1-C7CE1E47C8FC}" type="sibTrans" cxnId="{9CB82E04-96E3-49EC-833E-FD3400CEFFED}">
      <dgm:prSet/>
      <dgm:spPr/>
      <dgm:t>
        <a:bodyPr/>
        <a:lstStyle/>
        <a:p>
          <a:endParaRPr lang="es-ES"/>
        </a:p>
      </dgm:t>
    </dgm:pt>
    <dgm:pt modelId="{069EA4B4-A8EE-4460-AF94-2B7860C621EF}">
      <dgm:prSet/>
      <dgm:spPr/>
      <dgm:t>
        <a:bodyPr/>
        <a:lstStyle/>
        <a:p>
          <a:pPr rtl="0"/>
          <a:r>
            <a:rPr lang="es-ES" smtClean="0"/>
            <a:t>Complejidad.</a:t>
          </a:r>
          <a:endParaRPr lang="es-ES"/>
        </a:p>
      </dgm:t>
    </dgm:pt>
    <dgm:pt modelId="{94CA23D2-E941-484B-8135-C138F1CA5EF9}" type="parTrans" cxnId="{42B2BAEC-EC2C-41CF-8BE2-4F1A626F8C6E}">
      <dgm:prSet/>
      <dgm:spPr/>
      <dgm:t>
        <a:bodyPr/>
        <a:lstStyle/>
        <a:p>
          <a:endParaRPr lang="es-ES"/>
        </a:p>
      </dgm:t>
    </dgm:pt>
    <dgm:pt modelId="{BA32CB0B-BF91-4B38-9446-F5404648161E}" type="sibTrans" cxnId="{42B2BAEC-EC2C-41CF-8BE2-4F1A626F8C6E}">
      <dgm:prSet/>
      <dgm:spPr/>
      <dgm:t>
        <a:bodyPr/>
        <a:lstStyle/>
        <a:p>
          <a:endParaRPr lang="es-ES"/>
        </a:p>
      </dgm:t>
    </dgm:pt>
    <dgm:pt modelId="{F6A0D25E-29FC-4436-B07A-64B57CEECA83}">
      <dgm:prSet/>
      <dgm:spPr/>
      <dgm:t>
        <a:bodyPr/>
        <a:lstStyle/>
        <a:p>
          <a:pPr rtl="0"/>
          <a:r>
            <a:rPr lang="es-ES" smtClean="0"/>
            <a:t>Autonomía.</a:t>
          </a:r>
          <a:endParaRPr lang="es-ES"/>
        </a:p>
      </dgm:t>
    </dgm:pt>
    <dgm:pt modelId="{8637BCE5-FFBA-4511-9103-D872BA8E3FE5}" type="parTrans" cxnId="{65565F05-7517-470C-9EB0-CD80F4D74835}">
      <dgm:prSet/>
      <dgm:spPr/>
      <dgm:t>
        <a:bodyPr/>
        <a:lstStyle/>
        <a:p>
          <a:endParaRPr lang="es-ES"/>
        </a:p>
      </dgm:t>
    </dgm:pt>
    <dgm:pt modelId="{5800131C-A4F9-4BF7-A9D8-4C3FA5AA6079}" type="sibTrans" cxnId="{65565F05-7517-470C-9EB0-CD80F4D74835}">
      <dgm:prSet/>
      <dgm:spPr/>
      <dgm:t>
        <a:bodyPr/>
        <a:lstStyle/>
        <a:p>
          <a:endParaRPr lang="es-ES"/>
        </a:p>
      </dgm:t>
    </dgm:pt>
    <dgm:pt modelId="{E81B7B88-6214-4881-B065-4ADD05A13380}">
      <dgm:prSet/>
      <dgm:spPr/>
      <dgm:t>
        <a:bodyPr/>
        <a:lstStyle/>
        <a:p>
          <a:pPr rtl="0"/>
          <a:r>
            <a:rPr lang="es-ES" smtClean="0"/>
            <a:t>Contexto. </a:t>
          </a:r>
          <a:endParaRPr lang="es-ES"/>
        </a:p>
      </dgm:t>
    </dgm:pt>
    <dgm:pt modelId="{7E4B6F80-88F8-44FE-B0BD-DE7C670D4C44}" type="parTrans" cxnId="{D443A099-1508-485B-BB8B-5735A4F824EE}">
      <dgm:prSet/>
      <dgm:spPr/>
      <dgm:t>
        <a:bodyPr/>
        <a:lstStyle/>
        <a:p>
          <a:endParaRPr lang="es-ES"/>
        </a:p>
      </dgm:t>
    </dgm:pt>
    <dgm:pt modelId="{40DB4013-778B-4C44-BB51-FC1FF65E0123}" type="sibTrans" cxnId="{D443A099-1508-485B-BB8B-5735A4F824EE}">
      <dgm:prSet/>
      <dgm:spPr/>
      <dgm:t>
        <a:bodyPr/>
        <a:lstStyle/>
        <a:p>
          <a:endParaRPr lang="es-ES"/>
        </a:p>
      </dgm:t>
    </dgm:pt>
    <dgm:pt modelId="{D50C9913-5710-41B9-9005-034D2DF5F7E3}" type="pres">
      <dgm:prSet presAssocID="{3F3D8DFF-95AD-4ABC-A1AF-4A69FB1DE5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D2AD19-3410-4B50-9C54-35E0E0BAC816}" type="pres">
      <dgm:prSet presAssocID="{D87B63FC-DD8E-49FF-AFD7-4E0A2D5F7AE9}" presName="root" presStyleCnt="0"/>
      <dgm:spPr/>
    </dgm:pt>
    <dgm:pt modelId="{F4BB6F2C-9F09-4598-A5A7-011755C5D45C}" type="pres">
      <dgm:prSet presAssocID="{D87B63FC-DD8E-49FF-AFD7-4E0A2D5F7AE9}" presName="rootComposite" presStyleCnt="0"/>
      <dgm:spPr/>
    </dgm:pt>
    <dgm:pt modelId="{B7943EB9-EA53-45EC-94BD-2B6EEE0CBA12}" type="pres">
      <dgm:prSet presAssocID="{D87B63FC-DD8E-49FF-AFD7-4E0A2D5F7AE9}" presName="rootText" presStyleLbl="node1" presStyleIdx="0" presStyleCnt="1" custLinFactNeighborX="2096" custLinFactNeighborY="2991"/>
      <dgm:spPr/>
      <dgm:t>
        <a:bodyPr/>
        <a:lstStyle/>
        <a:p>
          <a:endParaRPr lang="es-ES"/>
        </a:p>
      </dgm:t>
    </dgm:pt>
    <dgm:pt modelId="{A1B89EEB-BDAF-4382-BC89-A0E1288ADE15}" type="pres">
      <dgm:prSet presAssocID="{D87B63FC-DD8E-49FF-AFD7-4E0A2D5F7AE9}" presName="rootConnector" presStyleLbl="node1" presStyleIdx="0" presStyleCnt="1"/>
      <dgm:spPr/>
      <dgm:t>
        <a:bodyPr/>
        <a:lstStyle/>
        <a:p>
          <a:endParaRPr lang="es-ES"/>
        </a:p>
      </dgm:t>
    </dgm:pt>
    <dgm:pt modelId="{528289E1-AA69-47D6-BB22-1F1A08CEC074}" type="pres">
      <dgm:prSet presAssocID="{D87B63FC-DD8E-49FF-AFD7-4E0A2D5F7AE9}" presName="childShape" presStyleCnt="0"/>
      <dgm:spPr/>
    </dgm:pt>
    <dgm:pt modelId="{FF4CAA3F-31B2-4942-B4F4-94B8D04E9F74}" type="pres">
      <dgm:prSet presAssocID="{94CA23D2-E941-484B-8135-C138F1CA5EF9}" presName="Name13" presStyleLbl="parChTrans1D2" presStyleIdx="0" presStyleCnt="3"/>
      <dgm:spPr/>
      <dgm:t>
        <a:bodyPr/>
        <a:lstStyle/>
        <a:p>
          <a:endParaRPr lang="es-ES"/>
        </a:p>
      </dgm:t>
    </dgm:pt>
    <dgm:pt modelId="{81E257E0-727D-4F58-B779-ED7848C01F65}" type="pres">
      <dgm:prSet presAssocID="{069EA4B4-A8EE-4460-AF94-2B7860C621EF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59BA80-48F2-404A-B136-BC1F2F5876B8}" type="pres">
      <dgm:prSet presAssocID="{8637BCE5-FFBA-4511-9103-D872BA8E3FE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B48916BE-9847-4C00-AC42-58762B85C2E0}" type="pres">
      <dgm:prSet presAssocID="{F6A0D25E-29FC-4436-B07A-64B57CEECA83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CD7608-3BC9-4DC1-857A-6B9DC87B91BF}" type="pres">
      <dgm:prSet presAssocID="{7E4B6F80-88F8-44FE-B0BD-DE7C670D4C44}" presName="Name13" presStyleLbl="parChTrans1D2" presStyleIdx="2" presStyleCnt="3"/>
      <dgm:spPr/>
      <dgm:t>
        <a:bodyPr/>
        <a:lstStyle/>
        <a:p>
          <a:endParaRPr lang="es-ES"/>
        </a:p>
      </dgm:t>
    </dgm:pt>
    <dgm:pt modelId="{BC175770-4152-4DB8-ACC7-6AEC1A038FB5}" type="pres">
      <dgm:prSet presAssocID="{E81B7B88-6214-4881-B065-4ADD05A13380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B82E04-96E3-49EC-833E-FD3400CEFFED}" srcId="{3F3D8DFF-95AD-4ABC-A1AF-4A69FB1DE584}" destId="{D87B63FC-DD8E-49FF-AFD7-4E0A2D5F7AE9}" srcOrd="0" destOrd="0" parTransId="{5E55604C-A874-4000-B10E-FA684659F38D}" sibTransId="{AAE2EA6B-295E-4AC5-84B1-C7CE1E47C8FC}"/>
    <dgm:cxn modelId="{42B2BAEC-EC2C-41CF-8BE2-4F1A626F8C6E}" srcId="{D87B63FC-DD8E-49FF-AFD7-4E0A2D5F7AE9}" destId="{069EA4B4-A8EE-4460-AF94-2B7860C621EF}" srcOrd="0" destOrd="0" parTransId="{94CA23D2-E941-484B-8135-C138F1CA5EF9}" sibTransId="{BA32CB0B-BF91-4B38-9446-F5404648161E}"/>
    <dgm:cxn modelId="{000C7266-3283-416F-B5A0-9C9DA991B071}" type="presOf" srcId="{D87B63FC-DD8E-49FF-AFD7-4E0A2D5F7AE9}" destId="{A1B89EEB-BDAF-4382-BC89-A0E1288ADE15}" srcOrd="1" destOrd="0" presId="urn:microsoft.com/office/officeart/2005/8/layout/hierarchy3"/>
    <dgm:cxn modelId="{EAAAF10E-88C2-49D7-9C0F-04CB0A815BD2}" type="presOf" srcId="{F6A0D25E-29FC-4436-B07A-64B57CEECA83}" destId="{B48916BE-9847-4C00-AC42-58762B85C2E0}" srcOrd="0" destOrd="0" presId="urn:microsoft.com/office/officeart/2005/8/layout/hierarchy3"/>
    <dgm:cxn modelId="{E860DA51-1461-47C6-A801-1DDC47D4331C}" type="presOf" srcId="{94CA23D2-E941-484B-8135-C138F1CA5EF9}" destId="{FF4CAA3F-31B2-4942-B4F4-94B8D04E9F74}" srcOrd="0" destOrd="0" presId="urn:microsoft.com/office/officeart/2005/8/layout/hierarchy3"/>
    <dgm:cxn modelId="{42983736-1739-478B-9F69-33CB095FBF6B}" type="presOf" srcId="{7E4B6F80-88F8-44FE-B0BD-DE7C670D4C44}" destId="{91CD7608-3BC9-4DC1-857A-6B9DC87B91BF}" srcOrd="0" destOrd="0" presId="urn:microsoft.com/office/officeart/2005/8/layout/hierarchy3"/>
    <dgm:cxn modelId="{18646F7D-1512-4E0C-A7A1-E2CF526AE1A1}" type="presOf" srcId="{D87B63FC-DD8E-49FF-AFD7-4E0A2D5F7AE9}" destId="{B7943EB9-EA53-45EC-94BD-2B6EEE0CBA12}" srcOrd="0" destOrd="0" presId="urn:microsoft.com/office/officeart/2005/8/layout/hierarchy3"/>
    <dgm:cxn modelId="{05198567-1F87-4013-8A9F-10006B8BAFC3}" type="presOf" srcId="{8637BCE5-FFBA-4511-9103-D872BA8E3FE5}" destId="{2359BA80-48F2-404A-B136-BC1F2F5876B8}" srcOrd="0" destOrd="0" presId="urn:microsoft.com/office/officeart/2005/8/layout/hierarchy3"/>
    <dgm:cxn modelId="{0E39855B-3796-4C8D-94F8-AF1C10D09CBA}" type="presOf" srcId="{3F3D8DFF-95AD-4ABC-A1AF-4A69FB1DE584}" destId="{D50C9913-5710-41B9-9005-034D2DF5F7E3}" srcOrd="0" destOrd="0" presId="urn:microsoft.com/office/officeart/2005/8/layout/hierarchy3"/>
    <dgm:cxn modelId="{AB568AAA-F0E4-48BF-B740-AFCB5C04C0EA}" type="presOf" srcId="{069EA4B4-A8EE-4460-AF94-2B7860C621EF}" destId="{81E257E0-727D-4F58-B779-ED7848C01F65}" srcOrd="0" destOrd="0" presId="urn:microsoft.com/office/officeart/2005/8/layout/hierarchy3"/>
    <dgm:cxn modelId="{E1C09318-5B6B-4D73-ABFE-40A3B39DBB2F}" type="presOf" srcId="{E81B7B88-6214-4881-B065-4ADD05A13380}" destId="{BC175770-4152-4DB8-ACC7-6AEC1A038FB5}" srcOrd="0" destOrd="0" presId="urn:microsoft.com/office/officeart/2005/8/layout/hierarchy3"/>
    <dgm:cxn modelId="{D443A099-1508-485B-BB8B-5735A4F824EE}" srcId="{D87B63FC-DD8E-49FF-AFD7-4E0A2D5F7AE9}" destId="{E81B7B88-6214-4881-B065-4ADD05A13380}" srcOrd="2" destOrd="0" parTransId="{7E4B6F80-88F8-44FE-B0BD-DE7C670D4C44}" sibTransId="{40DB4013-778B-4C44-BB51-FC1FF65E0123}"/>
    <dgm:cxn modelId="{65565F05-7517-470C-9EB0-CD80F4D74835}" srcId="{D87B63FC-DD8E-49FF-AFD7-4E0A2D5F7AE9}" destId="{F6A0D25E-29FC-4436-B07A-64B57CEECA83}" srcOrd="1" destOrd="0" parTransId="{8637BCE5-FFBA-4511-9103-D872BA8E3FE5}" sibTransId="{5800131C-A4F9-4BF7-A9D8-4C3FA5AA6079}"/>
    <dgm:cxn modelId="{10F18600-BA80-42B1-9C32-0CFABEBD4490}" type="presParOf" srcId="{D50C9913-5710-41B9-9005-034D2DF5F7E3}" destId="{CED2AD19-3410-4B50-9C54-35E0E0BAC816}" srcOrd="0" destOrd="0" presId="urn:microsoft.com/office/officeart/2005/8/layout/hierarchy3"/>
    <dgm:cxn modelId="{CA80E8D2-B401-4274-BC41-F5D9CCB8856C}" type="presParOf" srcId="{CED2AD19-3410-4B50-9C54-35E0E0BAC816}" destId="{F4BB6F2C-9F09-4598-A5A7-011755C5D45C}" srcOrd="0" destOrd="0" presId="urn:microsoft.com/office/officeart/2005/8/layout/hierarchy3"/>
    <dgm:cxn modelId="{985D7967-13AD-4EA1-B315-51E9C9B817CE}" type="presParOf" srcId="{F4BB6F2C-9F09-4598-A5A7-011755C5D45C}" destId="{B7943EB9-EA53-45EC-94BD-2B6EEE0CBA12}" srcOrd="0" destOrd="0" presId="urn:microsoft.com/office/officeart/2005/8/layout/hierarchy3"/>
    <dgm:cxn modelId="{562956A5-9C69-4991-8EB6-AF5C7068D660}" type="presParOf" srcId="{F4BB6F2C-9F09-4598-A5A7-011755C5D45C}" destId="{A1B89EEB-BDAF-4382-BC89-A0E1288ADE15}" srcOrd="1" destOrd="0" presId="urn:microsoft.com/office/officeart/2005/8/layout/hierarchy3"/>
    <dgm:cxn modelId="{9E6C5157-3D19-411D-AB72-59E8F33E8582}" type="presParOf" srcId="{CED2AD19-3410-4B50-9C54-35E0E0BAC816}" destId="{528289E1-AA69-47D6-BB22-1F1A08CEC074}" srcOrd="1" destOrd="0" presId="urn:microsoft.com/office/officeart/2005/8/layout/hierarchy3"/>
    <dgm:cxn modelId="{1D77C569-D13F-44CD-A3EE-CAE569DC808A}" type="presParOf" srcId="{528289E1-AA69-47D6-BB22-1F1A08CEC074}" destId="{FF4CAA3F-31B2-4942-B4F4-94B8D04E9F74}" srcOrd="0" destOrd="0" presId="urn:microsoft.com/office/officeart/2005/8/layout/hierarchy3"/>
    <dgm:cxn modelId="{7791F9C6-61BD-4CFB-9687-253AC3F66047}" type="presParOf" srcId="{528289E1-AA69-47D6-BB22-1F1A08CEC074}" destId="{81E257E0-727D-4F58-B779-ED7848C01F65}" srcOrd="1" destOrd="0" presId="urn:microsoft.com/office/officeart/2005/8/layout/hierarchy3"/>
    <dgm:cxn modelId="{AC165F34-9FB5-4CB6-BA98-7DA5C7A1F859}" type="presParOf" srcId="{528289E1-AA69-47D6-BB22-1F1A08CEC074}" destId="{2359BA80-48F2-404A-B136-BC1F2F5876B8}" srcOrd="2" destOrd="0" presId="urn:microsoft.com/office/officeart/2005/8/layout/hierarchy3"/>
    <dgm:cxn modelId="{57683252-E9EC-4C06-9743-E8F39B65FD2B}" type="presParOf" srcId="{528289E1-AA69-47D6-BB22-1F1A08CEC074}" destId="{B48916BE-9847-4C00-AC42-58762B85C2E0}" srcOrd="3" destOrd="0" presId="urn:microsoft.com/office/officeart/2005/8/layout/hierarchy3"/>
    <dgm:cxn modelId="{99710697-F7F4-4913-AC0E-63705218EBDE}" type="presParOf" srcId="{528289E1-AA69-47D6-BB22-1F1A08CEC074}" destId="{91CD7608-3BC9-4DC1-857A-6B9DC87B91BF}" srcOrd="4" destOrd="0" presId="urn:microsoft.com/office/officeart/2005/8/layout/hierarchy3"/>
    <dgm:cxn modelId="{653454B2-D656-4B80-A30A-93E7390705D3}" type="presParOf" srcId="{528289E1-AA69-47D6-BB22-1F1A08CEC074}" destId="{BC175770-4152-4DB8-ACC7-6AEC1A038FB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FDF6A-D589-4AE8-B111-F0E509522F13}">
      <dsp:nvSpPr>
        <dsp:cNvPr id="0" name=""/>
        <dsp:cNvSpPr/>
      </dsp:nvSpPr>
      <dsp:spPr>
        <a:xfrm>
          <a:off x="0" y="456815"/>
          <a:ext cx="81921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8A5EA-99DB-4FF3-A65B-F577645FE504}">
      <dsp:nvSpPr>
        <dsp:cNvPr id="0" name=""/>
        <dsp:cNvSpPr/>
      </dsp:nvSpPr>
      <dsp:spPr>
        <a:xfrm>
          <a:off x="392015" y="84821"/>
          <a:ext cx="7800140" cy="79704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51" tIns="0" rIns="21675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Establece que la </a:t>
          </a:r>
          <a:r>
            <a:rPr lang="es-ES" sz="2000" b="1" i="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escolarización</a:t>
          </a:r>
          <a:r>
            <a:rPr lang="es-ES" sz="2000" kern="1200" dirty="0" smtClean="0">
              <a:solidFill>
                <a:schemeClr val="tx1"/>
              </a:solidFill>
            </a:rPr>
            <a:t> del alumnado con necesidades educativas especiales tenderá a lograr su continuidad, progresión o permanencia en el régimen más inclusivo (art. 74.3</a:t>
          </a:r>
          <a:r>
            <a:rPr lang="es-ES" sz="2400" kern="1200" dirty="0" smtClean="0">
              <a:solidFill>
                <a:schemeClr val="tx1"/>
              </a:solidFill>
            </a:rPr>
            <a:t>).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30923" y="123729"/>
        <a:ext cx="7722324" cy="719224"/>
      </dsp:txXfrm>
    </dsp:sp>
    <dsp:sp modelId="{2DFADD14-B045-4186-9650-D6661DF463D8}">
      <dsp:nvSpPr>
        <dsp:cNvPr id="0" name=""/>
        <dsp:cNvSpPr/>
      </dsp:nvSpPr>
      <dsp:spPr>
        <a:xfrm>
          <a:off x="0" y="1814449"/>
          <a:ext cx="81921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FBFA5-B7F6-43D4-964E-93DA8EADC985}">
      <dsp:nvSpPr>
        <dsp:cNvPr id="0" name=""/>
        <dsp:cNvSpPr/>
      </dsp:nvSpPr>
      <dsp:spPr>
        <a:xfrm>
          <a:off x="390007" y="1283015"/>
          <a:ext cx="7800140" cy="929954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51" tIns="0" rIns="21675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Regula la </a:t>
          </a:r>
          <a:r>
            <a:rPr lang="es-E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participación de las familias </a:t>
          </a:r>
          <a:r>
            <a:rPr lang="es-ES" sz="2000" kern="1200" dirty="0" smtClean="0">
              <a:solidFill>
                <a:schemeClr val="tx1"/>
              </a:solidFill>
            </a:rPr>
            <a:t>en las decisiones de escolarización, con la novedad de que se respetará su voluntad de hacerlo en el régimen más inclusivo</a:t>
          </a:r>
          <a:r>
            <a:rPr lang="es-ES" sz="2000" kern="1200" dirty="0" smtClean="0"/>
            <a:t>.</a:t>
          </a:r>
          <a:endParaRPr lang="es-ES" sz="2000" kern="1200" dirty="0"/>
        </a:p>
      </dsp:txBody>
      <dsp:txXfrm>
        <a:off x="435404" y="1328412"/>
        <a:ext cx="7709346" cy="839160"/>
      </dsp:txXfrm>
    </dsp:sp>
    <dsp:sp modelId="{B500C686-39DE-4853-8B45-47E3C22E7746}">
      <dsp:nvSpPr>
        <dsp:cNvPr id="0" name=""/>
        <dsp:cNvSpPr/>
      </dsp:nvSpPr>
      <dsp:spPr>
        <a:xfrm>
          <a:off x="0" y="3293752"/>
          <a:ext cx="81921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C868F-C0B0-405E-B450-E4D1F7B39D8E}">
      <dsp:nvSpPr>
        <dsp:cNvPr id="0" name=""/>
        <dsp:cNvSpPr/>
      </dsp:nvSpPr>
      <dsp:spPr>
        <a:xfrm>
          <a:off x="390007" y="2640649"/>
          <a:ext cx="7800140" cy="1051622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51" tIns="0" rIns="21675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Sustituye la </a:t>
          </a:r>
          <a:r>
            <a:rPr lang="es-E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concepción de la discapacidad </a:t>
          </a:r>
          <a:r>
            <a:rPr lang="es-ES" sz="2000" kern="1200" dirty="0" smtClean="0">
              <a:solidFill>
                <a:schemeClr val="tx1"/>
              </a:solidFill>
            </a:rPr>
            <a:t>como característica de las personas por otra centrada en las barreras que deben eliminarse, realizando los ajustes que resulten razonables.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41343" y="2691985"/>
        <a:ext cx="7697468" cy="9489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786A7-9DAB-461E-A4FA-AD40A3B95073}">
      <dsp:nvSpPr>
        <dsp:cNvPr id="0" name=""/>
        <dsp:cNvSpPr/>
      </dsp:nvSpPr>
      <dsp:spPr>
        <a:xfrm>
          <a:off x="0" y="294653"/>
          <a:ext cx="9629423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Educación Primaria (Conocimiento del Medio Natural, Social y Cultural)</a:t>
          </a:r>
          <a:endParaRPr lang="es-ES" sz="1800" kern="1200" dirty="0"/>
        </a:p>
      </dsp:txBody>
      <dsp:txXfrm>
        <a:off x="21075" y="315728"/>
        <a:ext cx="9587273" cy="389580"/>
      </dsp:txXfrm>
    </dsp:sp>
    <dsp:sp modelId="{FC9006D3-4290-4076-B2EA-0507D0756928}">
      <dsp:nvSpPr>
        <dsp:cNvPr id="0" name=""/>
        <dsp:cNvSpPr/>
      </dsp:nvSpPr>
      <dsp:spPr>
        <a:xfrm>
          <a:off x="0" y="726383"/>
          <a:ext cx="9629423" cy="108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3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dirty="0" smtClean="0"/>
            <a:t>Plantear y dar respuesta a cuestiones científicas sencillas, utilizando diferentes técnicas, instrumentos y modelos propios del pensamiento científico, para interpretar y explicar hechos y fenómenos que ocurren en el medio natural, social y cultural.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smtClean="0"/>
            <a:t>Esta competencia específica se conecta con los siguientes descriptores del Perfil de salida: CCL1, CCL2, CCL3, STEM2, STEM4, CD1, CD2, CC4.</a:t>
          </a:r>
          <a:endParaRPr lang="es-ES" sz="1400" kern="1200" dirty="0"/>
        </a:p>
      </dsp:txBody>
      <dsp:txXfrm>
        <a:off x="0" y="726383"/>
        <a:ext cx="9629423" cy="1080540"/>
      </dsp:txXfrm>
    </dsp:sp>
    <dsp:sp modelId="{9CAA1911-74FA-4E69-89AA-E4F7BB898203}">
      <dsp:nvSpPr>
        <dsp:cNvPr id="0" name=""/>
        <dsp:cNvSpPr/>
      </dsp:nvSpPr>
      <dsp:spPr>
        <a:xfrm>
          <a:off x="0" y="1806923"/>
          <a:ext cx="9629423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Educación Secundaria (Música)</a:t>
          </a:r>
          <a:endParaRPr lang="es-ES" sz="1800" kern="1200" dirty="0"/>
        </a:p>
      </dsp:txBody>
      <dsp:txXfrm>
        <a:off x="21075" y="1827998"/>
        <a:ext cx="9587273" cy="389580"/>
      </dsp:txXfrm>
    </dsp:sp>
    <dsp:sp modelId="{711CC2BF-3180-4069-8474-76811463965F}">
      <dsp:nvSpPr>
        <dsp:cNvPr id="0" name=""/>
        <dsp:cNvSpPr/>
      </dsp:nvSpPr>
      <dsp:spPr>
        <a:xfrm>
          <a:off x="0" y="2238653"/>
          <a:ext cx="9629423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3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dirty="0" smtClean="0"/>
            <a:t>Analizar obras de diferentes épocas y culturas, identificando sus principales rasgos estilísticos y estableciendo relaciones con su contexto, para valorar el patrimonio musical y dancístico como fuente de disfrute y enriquecimiento personal.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smtClean="0"/>
            <a:t>Esta competencia específica se conecta con los siguientes descriptores del Perfil de salida: CCL2, CCL3, CP3, CD1, CD2, CPSAA3, CC1, CCEC1 y CCEC2.</a:t>
          </a:r>
          <a:endParaRPr lang="es-ES" sz="1400" kern="1200" dirty="0"/>
        </a:p>
      </dsp:txBody>
      <dsp:txXfrm>
        <a:off x="0" y="2238653"/>
        <a:ext cx="9629423" cy="875610"/>
      </dsp:txXfrm>
    </dsp:sp>
    <dsp:sp modelId="{697C27BB-D16D-4638-B630-CD46703444C4}">
      <dsp:nvSpPr>
        <dsp:cNvPr id="0" name=""/>
        <dsp:cNvSpPr/>
      </dsp:nvSpPr>
      <dsp:spPr>
        <a:xfrm>
          <a:off x="0" y="3114263"/>
          <a:ext cx="9629423" cy="431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Bachillerato (Matemáticas)</a:t>
          </a:r>
          <a:endParaRPr lang="es-ES" sz="1800" kern="1200" dirty="0"/>
        </a:p>
      </dsp:txBody>
      <dsp:txXfrm>
        <a:off x="21075" y="3135338"/>
        <a:ext cx="9587273" cy="389580"/>
      </dsp:txXfrm>
    </dsp:sp>
    <dsp:sp modelId="{BA1B83B7-CB4B-40D2-A73F-8C201164B619}">
      <dsp:nvSpPr>
        <dsp:cNvPr id="0" name=""/>
        <dsp:cNvSpPr/>
      </dsp:nvSpPr>
      <dsp:spPr>
        <a:xfrm>
          <a:off x="0" y="3545993"/>
          <a:ext cx="9629423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3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dirty="0" smtClean="0"/>
            <a:t>Formular o investigar conjeturas o problemas, utilizando el razonamiento, la argumentación, la creatividad y el uso de herramientas tecnológicas, para generar nuevo conocimiento matemático.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smtClean="0"/>
            <a:t>Esta competencia específica se conecta con los siguientes descriptores: CCL1, STEM1, STEM2, CD1, CD2, CD3, CD5, CE3.</a:t>
          </a:r>
          <a:endParaRPr lang="es-ES" sz="1400" kern="1200" dirty="0"/>
        </a:p>
      </dsp:txBody>
      <dsp:txXfrm>
        <a:off x="0" y="3545993"/>
        <a:ext cx="9629423" cy="68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FDF6A-D589-4AE8-B111-F0E509522F13}">
      <dsp:nvSpPr>
        <dsp:cNvPr id="0" name=""/>
        <dsp:cNvSpPr/>
      </dsp:nvSpPr>
      <dsp:spPr>
        <a:xfrm>
          <a:off x="0" y="456815"/>
          <a:ext cx="81921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8A5EA-99DB-4FF3-A65B-F577645FE504}">
      <dsp:nvSpPr>
        <dsp:cNvPr id="0" name=""/>
        <dsp:cNvSpPr/>
      </dsp:nvSpPr>
      <dsp:spPr>
        <a:xfrm>
          <a:off x="392015" y="84821"/>
          <a:ext cx="7800140" cy="79704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51" tIns="0" rIns="21675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Se </a:t>
          </a:r>
          <a:r>
            <a:rPr lang="es-E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refuerza la participación </a:t>
          </a:r>
          <a:r>
            <a:rPr lang="es-ES" sz="2000" kern="1200" dirty="0" smtClean="0">
              <a:solidFill>
                <a:schemeClr val="tx1"/>
              </a:solidFill>
            </a:rPr>
            <a:t>de la comunidad educativa en gobierno y gestión de los centros educativos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30923" y="123729"/>
        <a:ext cx="7722324" cy="719224"/>
      </dsp:txXfrm>
    </dsp:sp>
    <dsp:sp modelId="{2DFADD14-B045-4186-9650-D6661DF463D8}">
      <dsp:nvSpPr>
        <dsp:cNvPr id="0" name=""/>
        <dsp:cNvSpPr/>
      </dsp:nvSpPr>
      <dsp:spPr>
        <a:xfrm>
          <a:off x="0" y="1814449"/>
          <a:ext cx="81921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FBFA5-B7F6-43D4-964E-93DA8EADC985}">
      <dsp:nvSpPr>
        <dsp:cNvPr id="0" name=""/>
        <dsp:cNvSpPr/>
      </dsp:nvSpPr>
      <dsp:spPr>
        <a:xfrm>
          <a:off x="390007" y="1283015"/>
          <a:ext cx="7800140" cy="929954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51" tIns="0" rIns="21675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Aumenta la </a:t>
          </a:r>
          <a:r>
            <a:rPr lang="es-E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autonomía de los centros </a:t>
          </a:r>
          <a:r>
            <a:rPr lang="es-ES" sz="2000" kern="1200" dirty="0" smtClean="0">
              <a:solidFill>
                <a:schemeClr val="tx1"/>
              </a:solidFill>
            </a:rPr>
            <a:t>para definir sus propios proyectos educativos. </a:t>
          </a:r>
          <a:endParaRPr lang="es-ES" sz="2000" kern="1200" dirty="0"/>
        </a:p>
      </dsp:txBody>
      <dsp:txXfrm>
        <a:off x="435404" y="1328412"/>
        <a:ext cx="7709346" cy="839160"/>
      </dsp:txXfrm>
    </dsp:sp>
    <dsp:sp modelId="{B500C686-39DE-4853-8B45-47E3C22E7746}">
      <dsp:nvSpPr>
        <dsp:cNvPr id="0" name=""/>
        <dsp:cNvSpPr/>
      </dsp:nvSpPr>
      <dsp:spPr>
        <a:xfrm>
          <a:off x="0" y="3293752"/>
          <a:ext cx="81921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C868F-C0B0-405E-B450-E4D1F7B39D8E}">
      <dsp:nvSpPr>
        <dsp:cNvPr id="0" name=""/>
        <dsp:cNvSpPr/>
      </dsp:nvSpPr>
      <dsp:spPr>
        <a:xfrm>
          <a:off x="390007" y="2640649"/>
          <a:ext cx="7800140" cy="1051622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51" tIns="0" rIns="21675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Los centros podrán decidir, de acuerdo con las administraciones educativas, una parte de su </a:t>
          </a:r>
          <a:r>
            <a:rPr lang="es-E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horario escolar</a:t>
          </a:r>
          <a:r>
            <a:rPr lang="es-ES" sz="2000" kern="1200" dirty="0" smtClean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41343" y="2691985"/>
        <a:ext cx="7697468" cy="948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88975-BB1A-4D86-96AF-C4BFE387BEA2}">
      <dsp:nvSpPr>
        <dsp:cNvPr id="0" name=""/>
        <dsp:cNvSpPr/>
      </dsp:nvSpPr>
      <dsp:spPr>
        <a:xfrm>
          <a:off x="495676" y="0"/>
          <a:ext cx="4258646" cy="42586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2390CE-1274-4B8E-8A16-F3591FFDEA1C}">
      <dsp:nvSpPr>
        <dsp:cNvPr id="0" name=""/>
        <dsp:cNvSpPr/>
      </dsp:nvSpPr>
      <dsp:spPr>
        <a:xfrm>
          <a:off x="2729176" y="412489"/>
          <a:ext cx="5897368" cy="6055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baseline="0" dirty="0" smtClean="0"/>
            <a:t>Elevada extensión</a:t>
          </a:r>
          <a:r>
            <a:rPr lang="es-ES" sz="1400" b="0" i="0" kern="1200" dirty="0" smtClean="0"/>
            <a:t> de contenidos.</a:t>
          </a:r>
          <a:endParaRPr lang="es-ES" sz="1400" kern="1200" dirty="0"/>
        </a:p>
      </dsp:txBody>
      <dsp:txXfrm>
        <a:off x="2758735" y="442048"/>
        <a:ext cx="5838250" cy="546408"/>
      </dsp:txXfrm>
    </dsp:sp>
    <dsp:sp modelId="{A5198477-CA8D-43FD-A659-6FE399489A6F}">
      <dsp:nvSpPr>
        <dsp:cNvPr id="0" name=""/>
        <dsp:cNvSpPr/>
      </dsp:nvSpPr>
      <dsp:spPr>
        <a:xfrm>
          <a:off x="2741771" y="1093706"/>
          <a:ext cx="5899749" cy="6055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dirty="0" smtClean="0"/>
            <a:t>Contenidos formulados en formato rígido</a:t>
          </a:r>
          <a:r>
            <a:rPr lang="es-ES" sz="1400" kern="1200" dirty="0" smtClean="0"/>
            <a:t>. Poco adaptados a la realidad</a:t>
          </a:r>
          <a:endParaRPr lang="es-ES" sz="1400" kern="1200" dirty="0"/>
        </a:p>
      </dsp:txBody>
      <dsp:txXfrm>
        <a:off x="2771330" y="1123265"/>
        <a:ext cx="5840631" cy="546408"/>
      </dsp:txXfrm>
    </dsp:sp>
    <dsp:sp modelId="{E4E7082E-6E94-43E9-82FA-19845450DB6A}">
      <dsp:nvSpPr>
        <dsp:cNvPr id="0" name=""/>
        <dsp:cNvSpPr/>
      </dsp:nvSpPr>
      <dsp:spPr>
        <a:xfrm>
          <a:off x="2739985" y="1788714"/>
          <a:ext cx="5875749" cy="6055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baseline="0" dirty="0" smtClean="0"/>
            <a:t>Desactualización</a:t>
          </a:r>
          <a:r>
            <a:rPr lang="es-ES" sz="1400" kern="1200" dirty="0" smtClean="0"/>
            <a:t>. Dificultad para adaptarse a los cambios sociales.</a:t>
          </a:r>
          <a:endParaRPr lang="es-ES" sz="1400" kern="1200" dirty="0"/>
        </a:p>
      </dsp:txBody>
      <dsp:txXfrm>
        <a:off x="2769544" y="1818273"/>
        <a:ext cx="5816631" cy="546408"/>
      </dsp:txXfrm>
    </dsp:sp>
    <dsp:sp modelId="{D04F9B7D-4679-4A51-85EE-278F161ED174}">
      <dsp:nvSpPr>
        <dsp:cNvPr id="0" name=""/>
        <dsp:cNvSpPr/>
      </dsp:nvSpPr>
      <dsp:spPr>
        <a:xfrm>
          <a:off x="2746186" y="2442348"/>
          <a:ext cx="5946115" cy="6055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baseline="0" dirty="0" smtClean="0"/>
            <a:t>Este contexto dificulta</a:t>
          </a:r>
          <a:r>
            <a:rPr lang="es-ES" sz="1400" b="0" i="0" kern="1200" dirty="0" smtClean="0"/>
            <a:t> la integración transversal de las competencias.</a:t>
          </a:r>
          <a:endParaRPr lang="es-ES" sz="1400" kern="1200" dirty="0"/>
        </a:p>
      </dsp:txBody>
      <dsp:txXfrm>
        <a:off x="2775745" y="2471907"/>
        <a:ext cx="5886997" cy="546408"/>
      </dsp:txXfrm>
    </dsp:sp>
    <dsp:sp modelId="{18DEE9E6-9F1B-4A12-A275-AB4939D018B6}">
      <dsp:nvSpPr>
        <dsp:cNvPr id="0" name=""/>
        <dsp:cNvSpPr/>
      </dsp:nvSpPr>
      <dsp:spPr>
        <a:xfrm>
          <a:off x="2775957" y="3123565"/>
          <a:ext cx="5803806" cy="6055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baseline="0" dirty="0" smtClean="0"/>
            <a:t>Desajustes entre</a:t>
          </a:r>
          <a:r>
            <a:rPr lang="es-ES" sz="1400" b="0" i="0" kern="1200" dirty="0" smtClean="0"/>
            <a:t> determinados currículos y el desarrollo evolutivo del alumno.</a:t>
          </a:r>
          <a:endParaRPr lang="es-ES" sz="1400" kern="1200" dirty="0"/>
        </a:p>
      </dsp:txBody>
      <dsp:txXfrm>
        <a:off x="2805516" y="3153124"/>
        <a:ext cx="5744688" cy="546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045B2-E41B-4BB4-9B58-26F5D3C6BC8C}">
      <dsp:nvSpPr>
        <dsp:cNvPr id="0" name=""/>
        <dsp:cNvSpPr/>
      </dsp:nvSpPr>
      <dsp:spPr>
        <a:xfrm>
          <a:off x="0" y="40561"/>
          <a:ext cx="3012132" cy="30121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768" tIns="22860" rIns="165768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baseline="0" dirty="0" smtClean="0"/>
            <a:t>Aprendizaje</a:t>
          </a:r>
          <a:r>
            <a:rPr lang="es-ES" sz="1800" b="0" i="0" kern="1200" dirty="0" smtClean="0"/>
            <a:t> descontextualizado</a:t>
          </a:r>
          <a:endParaRPr lang="es-ES" sz="1800" kern="1200" dirty="0"/>
        </a:p>
      </dsp:txBody>
      <dsp:txXfrm>
        <a:off x="441117" y="481678"/>
        <a:ext cx="2129898" cy="2129898"/>
      </dsp:txXfrm>
    </dsp:sp>
    <dsp:sp modelId="{EB0A96A7-2920-490B-AAEC-208C6728621E}">
      <dsp:nvSpPr>
        <dsp:cNvPr id="0" name=""/>
        <dsp:cNvSpPr/>
      </dsp:nvSpPr>
      <dsp:spPr>
        <a:xfrm>
          <a:off x="2413151" y="43513"/>
          <a:ext cx="3012132" cy="3012132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768" tIns="22860" rIns="165768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baseline="0" dirty="0" smtClean="0"/>
            <a:t>Se favorece la repetición y el abandono escolar</a:t>
          </a:r>
          <a:endParaRPr lang="es-ES" sz="1800" kern="1200" dirty="0"/>
        </a:p>
      </dsp:txBody>
      <dsp:txXfrm>
        <a:off x="2854268" y="484630"/>
        <a:ext cx="2129898" cy="2129898"/>
      </dsp:txXfrm>
    </dsp:sp>
    <dsp:sp modelId="{230367B4-925A-4F9A-A31D-379EE13D57F9}">
      <dsp:nvSpPr>
        <dsp:cNvPr id="0" name=""/>
        <dsp:cNvSpPr/>
      </dsp:nvSpPr>
      <dsp:spPr>
        <a:xfrm>
          <a:off x="4822857" y="43513"/>
          <a:ext cx="3012132" cy="301213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5768" tIns="22860" rIns="165768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baseline="0" dirty="0" smtClean="0"/>
            <a:t>Distanciamiento entre</a:t>
          </a:r>
          <a:r>
            <a:rPr lang="es-ES" sz="1800" b="0" i="0" kern="1200" dirty="0" smtClean="0"/>
            <a:t> lo que la sociedad demanda y la escuela</a:t>
          </a:r>
          <a:r>
            <a:rPr lang="es-ES" sz="1800" kern="1200" dirty="0" smtClean="0"/>
            <a:t> enseña</a:t>
          </a:r>
          <a:endParaRPr lang="es-ES" sz="1800" kern="1200" dirty="0"/>
        </a:p>
      </dsp:txBody>
      <dsp:txXfrm>
        <a:off x="5263974" y="484630"/>
        <a:ext cx="2129898" cy="2129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59372-40AE-4F5F-A431-93E53FBCDC39}">
      <dsp:nvSpPr>
        <dsp:cNvPr id="0" name=""/>
        <dsp:cNvSpPr/>
      </dsp:nvSpPr>
      <dsp:spPr>
        <a:xfrm>
          <a:off x="0" y="494810"/>
          <a:ext cx="1081167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E59CF-93E6-4F5B-8F1F-69B3F3AA4D50}">
      <dsp:nvSpPr>
        <dsp:cNvPr id="0" name=""/>
        <dsp:cNvSpPr/>
      </dsp:nvSpPr>
      <dsp:spPr>
        <a:xfrm>
          <a:off x="540583" y="214370"/>
          <a:ext cx="7568173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059" tIns="0" rIns="28605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Transición desde la tradición enciclopedista al desarrollo competencial</a:t>
          </a:r>
          <a:endParaRPr lang="es-ES" sz="1900" kern="1200" dirty="0"/>
        </a:p>
      </dsp:txBody>
      <dsp:txXfrm>
        <a:off x="567963" y="241750"/>
        <a:ext cx="7513413" cy="506120"/>
      </dsp:txXfrm>
    </dsp:sp>
    <dsp:sp modelId="{1EA806BC-6B88-4135-BB7E-8BCB2C7B1F1D}">
      <dsp:nvSpPr>
        <dsp:cNvPr id="0" name=""/>
        <dsp:cNvSpPr/>
      </dsp:nvSpPr>
      <dsp:spPr>
        <a:xfrm>
          <a:off x="0" y="1356650"/>
          <a:ext cx="1081167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E9CE6-0444-410A-8EB5-E6C9F7A7D36A}">
      <dsp:nvSpPr>
        <dsp:cNvPr id="0" name=""/>
        <dsp:cNvSpPr/>
      </dsp:nvSpPr>
      <dsp:spPr>
        <a:xfrm>
          <a:off x="540583" y="1076210"/>
          <a:ext cx="7568173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059" tIns="0" rIns="28605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Ajustar los aprendizajes al nivel evolutivo del alumno</a:t>
          </a:r>
          <a:endParaRPr lang="es-ES" sz="1900" kern="1200" dirty="0"/>
        </a:p>
      </dsp:txBody>
      <dsp:txXfrm>
        <a:off x="567963" y="1103590"/>
        <a:ext cx="7513413" cy="506120"/>
      </dsp:txXfrm>
    </dsp:sp>
    <dsp:sp modelId="{3C90F1F8-7E5F-4479-830B-043C4585ECE2}">
      <dsp:nvSpPr>
        <dsp:cNvPr id="0" name=""/>
        <dsp:cNvSpPr/>
      </dsp:nvSpPr>
      <dsp:spPr>
        <a:xfrm>
          <a:off x="0" y="2218490"/>
          <a:ext cx="1081167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85CB0-C724-4703-A3C9-18E545480459}">
      <dsp:nvSpPr>
        <dsp:cNvPr id="0" name=""/>
        <dsp:cNvSpPr/>
      </dsp:nvSpPr>
      <dsp:spPr>
        <a:xfrm>
          <a:off x="540583" y="1938050"/>
          <a:ext cx="7568173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059" tIns="0" rIns="28605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Equidad</a:t>
          </a:r>
          <a:endParaRPr lang="es-ES" sz="1900" kern="1200" dirty="0"/>
        </a:p>
      </dsp:txBody>
      <dsp:txXfrm>
        <a:off x="567963" y="1965430"/>
        <a:ext cx="7513413" cy="506120"/>
      </dsp:txXfrm>
    </dsp:sp>
    <dsp:sp modelId="{CFFA9110-1640-4018-8336-D8C91932FE24}">
      <dsp:nvSpPr>
        <dsp:cNvPr id="0" name=""/>
        <dsp:cNvSpPr/>
      </dsp:nvSpPr>
      <dsp:spPr>
        <a:xfrm>
          <a:off x="0" y="3080330"/>
          <a:ext cx="1081167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C850B-99DD-4C71-A5DE-6BECD9615ADD}">
      <dsp:nvSpPr>
        <dsp:cNvPr id="0" name=""/>
        <dsp:cNvSpPr/>
      </dsp:nvSpPr>
      <dsp:spPr>
        <a:xfrm>
          <a:off x="540583" y="2799890"/>
          <a:ext cx="7568173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059" tIns="0" rIns="28605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Dotar al currículo de CARÁCTER ESENCIAL</a:t>
          </a:r>
          <a:endParaRPr lang="es-ES" sz="1900" kern="1200" dirty="0"/>
        </a:p>
      </dsp:txBody>
      <dsp:txXfrm>
        <a:off x="567963" y="2827270"/>
        <a:ext cx="7513413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E8686-503C-4D46-8BD8-759FA7953582}">
      <dsp:nvSpPr>
        <dsp:cNvPr id="0" name=""/>
        <dsp:cNvSpPr/>
      </dsp:nvSpPr>
      <dsp:spPr>
        <a:xfrm>
          <a:off x="2214627" y="1691503"/>
          <a:ext cx="1516417" cy="15017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EQUIDAD CALIDAD INCLUSIÓN</a:t>
          </a:r>
          <a:endParaRPr lang="es-ES" sz="1600" kern="1200" dirty="0"/>
        </a:p>
      </dsp:txBody>
      <dsp:txXfrm>
        <a:off x="2436701" y="1911422"/>
        <a:ext cx="1072269" cy="1061864"/>
      </dsp:txXfrm>
    </dsp:sp>
    <dsp:sp modelId="{18EB3666-5AAE-4FC0-8DC4-C0384DE51728}">
      <dsp:nvSpPr>
        <dsp:cNvPr id="0" name=""/>
        <dsp:cNvSpPr/>
      </dsp:nvSpPr>
      <dsp:spPr>
        <a:xfrm rot="5557918">
          <a:off x="2927115" y="1340115"/>
          <a:ext cx="175117" cy="3841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2954589" y="1390709"/>
        <a:ext cx="122582" cy="230500"/>
      </dsp:txXfrm>
    </dsp:sp>
    <dsp:sp modelId="{9450878E-3183-49C4-A8BC-C7441CB21EEC}">
      <dsp:nvSpPr>
        <dsp:cNvPr id="0" name=""/>
        <dsp:cNvSpPr/>
      </dsp:nvSpPr>
      <dsp:spPr>
        <a:xfrm>
          <a:off x="2296351" y="-173810"/>
          <a:ext cx="1522844" cy="153685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Derechos de la infancia</a:t>
          </a:r>
          <a:endParaRPr lang="es-ES" sz="1600" kern="1200" dirty="0"/>
        </a:p>
      </dsp:txBody>
      <dsp:txXfrm>
        <a:off x="2519366" y="51257"/>
        <a:ext cx="1076814" cy="1086721"/>
      </dsp:txXfrm>
    </dsp:sp>
    <dsp:sp modelId="{130DD510-D012-4E59-815E-D0686B114C22}">
      <dsp:nvSpPr>
        <dsp:cNvPr id="0" name=""/>
        <dsp:cNvSpPr/>
      </dsp:nvSpPr>
      <dsp:spPr>
        <a:xfrm rot="8875480">
          <a:off x="3705656" y="1750650"/>
          <a:ext cx="265725" cy="3841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3779289" y="1806318"/>
        <a:ext cx="186008" cy="230500"/>
      </dsp:txXfrm>
    </dsp:sp>
    <dsp:sp modelId="{88A5A3BC-7ECE-4AE5-9825-BCC8E58A1F8E}">
      <dsp:nvSpPr>
        <dsp:cNvPr id="0" name=""/>
        <dsp:cNvSpPr/>
      </dsp:nvSpPr>
      <dsp:spPr>
        <a:xfrm>
          <a:off x="3961702" y="663766"/>
          <a:ext cx="1522844" cy="1536855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Igualdad de género y coeducación</a:t>
          </a:r>
          <a:endParaRPr lang="es-ES" sz="1600" kern="1200" dirty="0"/>
        </a:p>
      </dsp:txBody>
      <dsp:txXfrm>
        <a:off x="4184717" y="888833"/>
        <a:ext cx="1076814" cy="1086721"/>
      </dsp:txXfrm>
    </dsp:sp>
    <dsp:sp modelId="{64922A46-39BC-4C0A-A72D-7441801ED98F}">
      <dsp:nvSpPr>
        <dsp:cNvPr id="0" name=""/>
        <dsp:cNvSpPr/>
      </dsp:nvSpPr>
      <dsp:spPr>
        <a:xfrm rot="2032649">
          <a:off x="1942511" y="1607032"/>
          <a:ext cx="345730" cy="3841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1951315" y="1654959"/>
        <a:ext cx="242011" cy="230500"/>
      </dsp:txXfrm>
    </dsp:sp>
    <dsp:sp modelId="{EEDE9727-C424-4BBD-BDFD-41328B2A6055}">
      <dsp:nvSpPr>
        <dsp:cNvPr id="0" name=""/>
        <dsp:cNvSpPr/>
      </dsp:nvSpPr>
      <dsp:spPr>
        <a:xfrm>
          <a:off x="474130" y="370673"/>
          <a:ext cx="1522844" cy="1536855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Garantías de éxito de todo el alumnado</a:t>
          </a:r>
          <a:endParaRPr lang="es-ES" sz="1600" kern="1200" dirty="0"/>
        </a:p>
      </dsp:txBody>
      <dsp:txXfrm>
        <a:off x="697145" y="595740"/>
        <a:ext cx="1076814" cy="1086721"/>
      </dsp:txXfrm>
    </dsp:sp>
    <dsp:sp modelId="{76CF6822-039E-4C66-A0A8-D2B3BFE7CD29}">
      <dsp:nvSpPr>
        <dsp:cNvPr id="0" name=""/>
        <dsp:cNvSpPr/>
      </dsp:nvSpPr>
      <dsp:spPr>
        <a:xfrm rot="20392698">
          <a:off x="2020203" y="2631097"/>
          <a:ext cx="195495" cy="3841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2021993" y="2718019"/>
        <a:ext cx="136847" cy="230500"/>
      </dsp:txXfrm>
    </dsp:sp>
    <dsp:sp modelId="{443EAFDE-F205-40C6-8CC9-A8D349CF3810}">
      <dsp:nvSpPr>
        <dsp:cNvPr id="0" name=""/>
        <dsp:cNvSpPr/>
      </dsp:nvSpPr>
      <dsp:spPr>
        <a:xfrm>
          <a:off x="486427" y="2442359"/>
          <a:ext cx="1522844" cy="1536855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Desarrollo sostenible (ODS)</a:t>
          </a:r>
          <a:endParaRPr lang="es-ES" sz="1600" kern="1200" dirty="0"/>
        </a:p>
      </dsp:txBody>
      <dsp:txXfrm>
        <a:off x="709442" y="2667426"/>
        <a:ext cx="1076814" cy="1086721"/>
      </dsp:txXfrm>
    </dsp:sp>
    <dsp:sp modelId="{75C84291-D69F-48ED-87FE-D2254725BFEA}">
      <dsp:nvSpPr>
        <dsp:cNvPr id="0" name=""/>
        <dsp:cNvSpPr/>
      </dsp:nvSpPr>
      <dsp:spPr>
        <a:xfrm rot="12893678">
          <a:off x="3734648" y="2631029"/>
          <a:ext cx="204721" cy="3841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3790543" y="2725430"/>
        <a:ext cx="143305" cy="230500"/>
      </dsp:txXfrm>
    </dsp:sp>
    <dsp:sp modelId="{1E7F558A-0535-42CF-A1CD-383287CFB76A}">
      <dsp:nvSpPr>
        <dsp:cNvPr id="0" name=""/>
        <dsp:cNvSpPr/>
      </dsp:nvSpPr>
      <dsp:spPr>
        <a:xfrm>
          <a:off x="3955443" y="2442354"/>
          <a:ext cx="1522844" cy="153685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Desarrollo digital</a:t>
          </a:r>
          <a:endParaRPr lang="es-ES" sz="1600" kern="1200" dirty="0"/>
        </a:p>
      </dsp:txBody>
      <dsp:txXfrm>
        <a:off x="4178458" y="2667421"/>
        <a:ext cx="1076814" cy="10867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D0B5C-D138-4686-9968-E8F0D5A4280E}">
      <dsp:nvSpPr>
        <dsp:cNvPr id="0" name=""/>
        <dsp:cNvSpPr/>
      </dsp:nvSpPr>
      <dsp:spPr>
        <a:xfrm>
          <a:off x="-517416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A838F-852D-4463-B539-5904134838B7}">
      <dsp:nvSpPr>
        <dsp:cNvPr id="0" name=""/>
        <dsp:cNvSpPr/>
      </dsp:nvSpPr>
      <dsp:spPr>
        <a:xfrm>
          <a:off x="456620" y="452234"/>
          <a:ext cx="10510915" cy="9059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Objetivos: </a:t>
          </a:r>
          <a:r>
            <a:rPr lang="es-ES" sz="1800" kern="1200" dirty="0" smtClean="0"/>
            <a:t>logros que se espera que el alumnado haya alcanzado al finalizar la etapa y cuya consecución está vinculada a la adquisición de las competencias clave y de las competencias específicas. </a:t>
          </a:r>
          <a:endParaRPr lang="es-ES" sz="1800" kern="1200" dirty="0"/>
        </a:p>
      </dsp:txBody>
      <dsp:txXfrm>
        <a:off x="456620" y="452234"/>
        <a:ext cx="10510915" cy="905916"/>
      </dsp:txXfrm>
    </dsp:sp>
    <dsp:sp modelId="{E2C391E9-34E3-4C42-A8CD-A52ECA3D320D}">
      <dsp:nvSpPr>
        <dsp:cNvPr id="0" name=""/>
        <dsp:cNvSpPr/>
      </dsp:nvSpPr>
      <dsp:spPr>
        <a:xfrm>
          <a:off x="5263" y="339447"/>
          <a:ext cx="1131490" cy="11314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6B9065D-FB81-4164-8051-354659D1E963}">
      <dsp:nvSpPr>
        <dsp:cNvPr id="0" name=""/>
        <dsp:cNvSpPr/>
      </dsp:nvSpPr>
      <dsp:spPr>
        <a:xfrm>
          <a:off x="834704" y="1600199"/>
          <a:ext cx="10083784" cy="1325564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Competencias clave: </a:t>
          </a:r>
          <a:r>
            <a:rPr lang="es-ES" sz="1800" kern="1200" dirty="0" smtClean="0"/>
            <a:t>desempeños que se consideran imprescindibles para que el alumnado pueda progresar con garantías de éxito en su itinerario formativo, y afrontar los principales retos y desafíos globales y locales. </a:t>
          </a:r>
          <a:endParaRPr lang="es-ES" sz="1800" kern="1200" dirty="0"/>
        </a:p>
      </dsp:txBody>
      <dsp:txXfrm>
        <a:off x="834704" y="1600199"/>
        <a:ext cx="10083784" cy="1325564"/>
      </dsp:txXfrm>
    </dsp:sp>
    <dsp:sp modelId="{C420C408-55D3-443D-BF87-BFB2097FEF3F}">
      <dsp:nvSpPr>
        <dsp:cNvPr id="0" name=""/>
        <dsp:cNvSpPr/>
      </dsp:nvSpPr>
      <dsp:spPr>
        <a:xfrm>
          <a:off x="334301" y="1697236"/>
          <a:ext cx="1131490" cy="11314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3E9CA4-3CAE-4806-AB2D-8E71D0D2CB58}">
      <dsp:nvSpPr>
        <dsp:cNvPr id="0" name=""/>
        <dsp:cNvSpPr/>
      </dsp:nvSpPr>
      <dsp:spPr>
        <a:xfrm>
          <a:off x="472969" y="3019165"/>
          <a:ext cx="10478218" cy="120320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Competencias específicas: </a:t>
          </a:r>
          <a:r>
            <a:rPr lang="es-ES" sz="1800" kern="1200" dirty="0" smtClean="0"/>
            <a:t>desempeños que el alumnado debe poder desplegar en actividades o en situaciones cuyo abordaje requiere de los saberes básicos de cada área o ámbito. Las competencias específicas constituyen un elemento de conexión entre, por una parte, el perfil de salida del alumnado, y por otra, los saberes básicos de las áreas o ámbitos y los criterios de evaluación. </a:t>
          </a:r>
          <a:endParaRPr lang="es-ES" sz="1800" kern="1200" dirty="0"/>
        </a:p>
      </dsp:txBody>
      <dsp:txXfrm>
        <a:off x="472969" y="3019165"/>
        <a:ext cx="10478218" cy="1203209"/>
      </dsp:txXfrm>
    </dsp:sp>
    <dsp:sp modelId="{9C643BFD-AACC-4A22-A39C-2EF49D98FDCA}">
      <dsp:nvSpPr>
        <dsp:cNvPr id="0" name=""/>
        <dsp:cNvSpPr/>
      </dsp:nvSpPr>
      <dsp:spPr>
        <a:xfrm>
          <a:off x="5263" y="3055025"/>
          <a:ext cx="1131490" cy="11314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7F4F3-CFD5-4634-AA7A-87DF2B7C2DEF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65EBD-B093-4CBF-904D-082FFB331C14}">
      <dsp:nvSpPr>
        <dsp:cNvPr id="0" name=""/>
        <dsp:cNvSpPr/>
      </dsp:nvSpPr>
      <dsp:spPr>
        <a:xfrm>
          <a:off x="628203" y="452596"/>
          <a:ext cx="10282138" cy="9051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Criterios de evaluación: </a:t>
          </a:r>
          <a:r>
            <a:rPr lang="es-ES" sz="1900" kern="1200" dirty="0" smtClean="0"/>
            <a:t>referentes que indican los niveles de desempeño esperados en el alumnado en las situaciones o actividades a las que se refieren las competencias específicas de cada área en un momento determinado de su proceso de aprendizaje. </a:t>
          </a:r>
          <a:endParaRPr lang="es-ES" sz="1900" kern="1200" dirty="0"/>
        </a:p>
      </dsp:txBody>
      <dsp:txXfrm>
        <a:off x="628203" y="452596"/>
        <a:ext cx="10282138" cy="905192"/>
      </dsp:txXfrm>
    </dsp:sp>
    <dsp:sp modelId="{986162F7-858E-4833-AC0B-07644F7CE9A8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698926-E44E-4C9A-90CF-AB7ACCF3A899}">
      <dsp:nvSpPr>
        <dsp:cNvPr id="0" name=""/>
        <dsp:cNvSpPr/>
      </dsp:nvSpPr>
      <dsp:spPr>
        <a:xfrm>
          <a:off x="957241" y="1810385"/>
          <a:ext cx="9953100" cy="9051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Saberes básicos: </a:t>
          </a:r>
          <a:r>
            <a:rPr lang="es-ES" sz="1900" kern="1200" dirty="0" smtClean="0"/>
            <a:t>conocimientos, destrezas y actitudes que constituyen los contenidos propios de un área o ámbito cuyo aprendizaje es necesario para la adquisición de las competencias específicas. </a:t>
          </a:r>
          <a:endParaRPr lang="es-ES" sz="1900" kern="1200" dirty="0"/>
        </a:p>
      </dsp:txBody>
      <dsp:txXfrm>
        <a:off x="957241" y="1810385"/>
        <a:ext cx="9953100" cy="905192"/>
      </dsp:txXfrm>
    </dsp:sp>
    <dsp:sp modelId="{F5FD3A5D-9811-41B3-8BFD-A1636F5555E4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FEC1E1-6EEF-4468-8734-1C3C17F5BCA1}">
      <dsp:nvSpPr>
        <dsp:cNvPr id="0" name=""/>
        <dsp:cNvSpPr/>
      </dsp:nvSpPr>
      <dsp:spPr>
        <a:xfrm>
          <a:off x="628203" y="3168174"/>
          <a:ext cx="10282138" cy="905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Situaciones de aprendizaje: </a:t>
          </a:r>
          <a:r>
            <a:rPr lang="es-ES" sz="1900" kern="1200" dirty="0" smtClean="0"/>
            <a:t>situaciones y actividades que implican el despliegue por parte del alumnado de actuaciones asociadas a competencias clave y competencias específicas y que contribuyen a la adquisición y desarrollo de las mismas</a:t>
          </a:r>
          <a:endParaRPr lang="es-ES" sz="1900" kern="1200" dirty="0"/>
        </a:p>
      </dsp:txBody>
      <dsp:txXfrm>
        <a:off x="628203" y="3168174"/>
        <a:ext cx="10282138" cy="905192"/>
      </dsp:txXfrm>
    </dsp:sp>
    <dsp:sp modelId="{4319F993-C712-4110-9649-ED49AC4C7739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43EB9-EA53-45EC-94BD-2B6EEE0CBA12}">
      <dsp:nvSpPr>
        <dsp:cNvPr id="0" name=""/>
        <dsp:cNvSpPr/>
      </dsp:nvSpPr>
      <dsp:spPr>
        <a:xfrm>
          <a:off x="346909" y="27366"/>
          <a:ext cx="1806863" cy="903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Algunos factores de progresión:</a:t>
          </a:r>
          <a:endParaRPr lang="es-ES" sz="1900" kern="1200" dirty="0"/>
        </a:p>
      </dsp:txBody>
      <dsp:txXfrm>
        <a:off x="373370" y="53827"/>
        <a:ext cx="1753941" cy="850509"/>
      </dsp:txXfrm>
    </dsp:sp>
    <dsp:sp modelId="{FF4CAA3F-31B2-4942-B4F4-94B8D04E9F74}">
      <dsp:nvSpPr>
        <dsp:cNvPr id="0" name=""/>
        <dsp:cNvSpPr/>
      </dsp:nvSpPr>
      <dsp:spPr>
        <a:xfrm>
          <a:off x="527595" y="930798"/>
          <a:ext cx="142814" cy="650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552"/>
              </a:lnTo>
              <a:lnTo>
                <a:pt x="142814" y="650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257E0-727D-4F58-B779-ED7848C01F65}">
      <dsp:nvSpPr>
        <dsp:cNvPr id="0" name=""/>
        <dsp:cNvSpPr/>
      </dsp:nvSpPr>
      <dsp:spPr>
        <a:xfrm>
          <a:off x="670410" y="1129634"/>
          <a:ext cx="1445490" cy="903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Complejidad.</a:t>
          </a:r>
          <a:endParaRPr lang="es-ES" sz="1900" kern="1200"/>
        </a:p>
      </dsp:txBody>
      <dsp:txXfrm>
        <a:off x="696871" y="1156095"/>
        <a:ext cx="1392568" cy="850509"/>
      </dsp:txXfrm>
    </dsp:sp>
    <dsp:sp modelId="{2359BA80-48F2-404A-B136-BC1F2F5876B8}">
      <dsp:nvSpPr>
        <dsp:cNvPr id="0" name=""/>
        <dsp:cNvSpPr/>
      </dsp:nvSpPr>
      <dsp:spPr>
        <a:xfrm>
          <a:off x="527595" y="930798"/>
          <a:ext cx="142814" cy="1779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842"/>
              </a:lnTo>
              <a:lnTo>
                <a:pt x="142814" y="1779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916BE-9847-4C00-AC42-58762B85C2E0}">
      <dsp:nvSpPr>
        <dsp:cNvPr id="0" name=""/>
        <dsp:cNvSpPr/>
      </dsp:nvSpPr>
      <dsp:spPr>
        <a:xfrm>
          <a:off x="670410" y="2258924"/>
          <a:ext cx="1445490" cy="903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Autonomía.</a:t>
          </a:r>
          <a:endParaRPr lang="es-ES" sz="1900" kern="1200"/>
        </a:p>
      </dsp:txBody>
      <dsp:txXfrm>
        <a:off x="696871" y="2285385"/>
        <a:ext cx="1392568" cy="850509"/>
      </dsp:txXfrm>
    </dsp:sp>
    <dsp:sp modelId="{91CD7608-3BC9-4DC1-857A-6B9DC87B91BF}">
      <dsp:nvSpPr>
        <dsp:cNvPr id="0" name=""/>
        <dsp:cNvSpPr/>
      </dsp:nvSpPr>
      <dsp:spPr>
        <a:xfrm>
          <a:off x="527595" y="930798"/>
          <a:ext cx="142814" cy="2909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131"/>
              </a:lnTo>
              <a:lnTo>
                <a:pt x="142814" y="29091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75770-4152-4DB8-ACC7-6AEC1A038FB5}">
      <dsp:nvSpPr>
        <dsp:cNvPr id="0" name=""/>
        <dsp:cNvSpPr/>
      </dsp:nvSpPr>
      <dsp:spPr>
        <a:xfrm>
          <a:off x="670410" y="3388214"/>
          <a:ext cx="1445490" cy="903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Contexto. </a:t>
          </a:r>
          <a:endParaRPr lang="es-ES" sz="1900" kern="1200"/>
        </a:p>
      </dsp:txBody>
      <dsp:txXfrm>
        <a:off x="696871" y="3414675"/>
        <a:ext cx="1392568" cy="850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30FF-591A-4E32-B349-F3888F35F5A9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57907-1320-4355-88F3-08E5334F7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33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75AA4-9E3F-471F-958E-BB9630BA0E1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746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5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428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247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546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562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75AA4-9E3F-471F-958E-BB9630BA0E1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133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79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07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965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2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abarcará contenidos referidos a la Constitución española, al conocimiento y respeto de los Derechos Humanos y de la Infancia, a la educación para el desarrollo sostenible y la ciudadanía mundial, a la igualdad entre hombres y mujeres, al valor del respeto a la diversidad y al valor social de los impuestos, fomentando el espíritu crítico y la cultura de paz y no violencia.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75AA4-9E3F-471F-958E-BB9630BA0E1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967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019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794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068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9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534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75AA4-9E3F-471F-958E-BB9630BA0E1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558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163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435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15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0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75AA4-9E3F-471F-958E-BB9630BA0E1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958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75AA4-9E3F-471F-958E-BB9630BA0E1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54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75AA4-9E3F-471F-958E-BB9630BA0E1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78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75AA4-9E3F-471F-958E-BB9630BA0E1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34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75AA4-9E3F-471F-958E-BB9630BA0E1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11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705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08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23AD2-C6C2-4AF6-A78B-5E6205F1154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4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3840427" cy="769524"/>
          </a:xfrm>
          <a:prstGeom prst="rect">
            <a:avLst/>
          </a:prstGeom>
        </p:spPr>
      </p:pic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41A8-2E42-4D1C-9E2C-37F1BCD0D43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1"/>
            <a:ext cx="2844800" cy="365125"/>
          </a:xfrm>
          <a:prstGeom prst="rect">
            <a:avLst/>
          </a:prstGeom>
        </p:spPr>
        <p:txBody>
          <a:bodyPr/>
          <a:lstStyle/>
          <a:p>
            <a:fld id="{34015C7E-CD31-42F8-A11F-5C7F3AA18F80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smtClean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FACF-94FB-4630-96B2-C39C4AD8BE3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1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72A-4263-418B-9CDA-2D836A56482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1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9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E9BB-B90C-4D72-A8BD-325356470BD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1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4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FA4F-B591-46A8-A1A7-59359317A6E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1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02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C76B-0A52-4993-B315-4E9A0D054BD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1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8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69CD-9ECF-4959-8C95-39333F77671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1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3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6FED-2A8D-4107-8BA3-ACD3A88638F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1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27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F536-1515-49F2-A601-A33D291EEBF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4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88640"/>
            <a:ext cx="3840427" cy="769524"/>
          </a:xfrm>
          <a:prstGeom prst="rect">
            <a:avLst/>
          </a:prstGeom>
        </p:spPr>
      </p:pic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4C41A8-2E42-4D1C-9E2C-37F1BCD0D43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4015C7E-CD31-42F8-A11F-5C7F3AA18F80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 smtClean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63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19403" y="112474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516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19403" y="112474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932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7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20608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28" y="44624"/>
            <a:ext cx="2546641" cy="23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9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67" y="155679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51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81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BFC26B-0ABD-4EDC-AD06-1EB8827E0EF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15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D3B629-694C-4C1B-AAEA-BDE00F3EE85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4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4AFACF-94FB-4630-96B2-C39C4AD8BE3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93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AA872A-4263-418B-9CDA-2D836A56482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72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B50E9BB-B90C-4D72-A8BD-325356470BD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7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69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F34FA4F-B591-46A8-A1A7-59359317A6E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71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F6C76B-0A52-4993-B315-4E9A0D054BD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93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85C69CD-9ECF-4959-8C95-39333F77671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22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4F6FED-2A8D-4107-8BA3-ACD3A88638F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66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7EF536-1515-49F2-A601-A33D291EEBF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2B51235-5173-4E35-B52A-31FFDE7EFA36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41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88640"/>
            <a:ext cx="3840427" cy="769524"/>
          </a:xfrm>
          <a:prstGeom prst="rect">
            <a:avLst/>
          </a:prstGeom>
        </p:spPr>
      </p:pic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41A8-2E42-4D1C-9E2C-37F1BCD0D43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34015C7E-CD31-42F8-A11F-5C7F3AA18F80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smtClean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22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19403" y="112474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9638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23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27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20608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28" y="44624"/>
            <a:ext cx="2546641" cy="23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32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67" y="155679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5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63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C26B-0ABD-4EDC-AD06-1EB8827E0EF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63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629-694C-4C1B-AAEA-BDE00F3EE85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5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FACF-94FB-4630-96B2-C39C4AD8BE3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12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72A-4263-418B-9CDA-2D836A56482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6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E9BB-B90C-4D72-A8BD-325356470BD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06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FA4F-B591-46A8-A1A7-59359317A6E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20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C76B-0A52-4993-B315-4E9A0D054BD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4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69CD-9ECF-4959-8C95-39333F77671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206084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26" y="44624"/>
            <a:ext cx="2546641" cy="23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69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6FED-2A8D-4107-8BA3-ACD3A88638F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22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F536-1515-49F2-A601-A33D291EEBF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099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88640"/>
            <a:ext cx="3840427" cy="769524"/>
          </a:xfrm>
          <a:prstGeom prst="rect">
            <a:avLst/>
          </a:prstGeom>
        </p:spPr>
      </p:pic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41A8-2E42-4D1C-9E2C-37F1BCD0D43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34015C7E-CD31-42F8-A11F-5C7F3AA18F80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smtClean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2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19403" y="112474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9870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48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765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20608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28" y="44624"/>
            <a:ext cx="2546641" cy="23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9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67" y="155679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9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87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C26B-0ABD-4EDC-AD06-1EB8827E0EF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4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67" y="155679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54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629-694C-4C1B-AAEA-BDE00F3EE85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142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FACF-94FB-4630-96B2-C39C4AD8BE3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34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872A-4263-418B-9CDA-2D836A56482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109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E9BB-B90C-4D72-A8BD-325356470BD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30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FA4F-B591-46A8-A1A7-59359317A6E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8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C76B-0A52-4993-B315-4E9A0D054BD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340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69CD-9ECF-4959-8C95-39333F77671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893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6FED-2A8D-4107-8BA3-ACD3A88638F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24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F536-1515-49F2-A601-A33D291EEBF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8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5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C26B-0ABD-4EDC-AD06-1EB8827E0EF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1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4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629-694C-4C1B-AAEA-BDE00F3EE85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40501" y="6309321"/>
            <a:ext cx="2844800" cy="365125"/>
          </a:xfrm>
          <a:prstGeom prst="rect">
            <a:avLst/>
          </a:prstGeom>
        </p:spPr>
        <p:txBody>
          <a:bodyPr/>
          <a:lstStyle/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1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3840427" cy="769524"/>
          </a:xfrm>
          <a:prstGeom prst="rect">
            <a:avLst/>
          </a:prstGeom>
        </p:spPr>
      </p:pic>
      <p:sp>
        <p:nvSpPr>
          <p:cNvPr id="8" name="7 CuadroTexto"/>
          <p:cNvSpPr txBox="1"/>
          <p:nvPr userDrawn="1"/>
        </p:nvSpPr>
        <p:spPr>
          <a:xfrm>
            <a:off x="9747968" y="140410"/>
            <a:ext cx="1865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SECRETARÍA DE ESTADO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DIRECCIÓN GENERAL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EVALUACIÓN 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COOPERACIÓN TERRITORIAL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SUBDIRECCIÓN GENERAL DE ORDENACIÓN ACADÉMICA</a:t>
            </a:r>
            <a:endParaRPr kumimoji="0" lang="es-E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40501" y="630932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5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88640"/>
            <a:ext cx="3840427" cy="769524"/>
          </a:xfrm>
          <a:prstGeom prst="rect">
            <a:avLst/>
          </a:prstGeom>
        </p:spPr>
      </p:pic>
      <p:sp>
        <p:nvSpPr>
          <p:cNvPr id="8" name="7 CuadroTexto"/>
          <p:cNvSpPr txBox="1"/>
          <p:nvPr userDrawn="1"/>
        </p:nvSpPr>
        <p:spPr>
          <a:xfrm>
            <a:off x="9747968" y="140410"/>
            <a:ext cx="18657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SECRETARÍA DE ESTADO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EDUCACIÓN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DIRECCIÓN GENERAL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EVALUACIÓN 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COOPERACIÓN TERRITORIAL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SUBDIRECCIÓN GENERAL DE ORDENACIÓN ACADÉMICA</a:t>
            </a:r>
            <a:endParaRPr kumimoji="0" lang="es-E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pPr defTabSz="685800"/>
            <a:fld id="{B66E8AAD-9E09-4E57-AC11-FAADD525FC7D}" type="slidenum">
              <a:rPr lang="es-ES" smtClean="0">
                <a:solidFill>
                  <a:prstClr val="black"/>
                </a:solidFill>
              </a:rPr>
              <a:pPr defTabSz="685800"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2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88640"/>
            <a:ext cx="3840427" cy="769524"/>
          </a:xfrm>
          <a:prstGeom prst="rect">
            <a:avLst/>
          </a:prstGeom>
        </p:spPr>
      </p:pic>
      <p:sp>
        <p:nvSpPr>
          <p:cNvPr id="8" name="7 CuadroTexto"/>
          <p:cNvSpPr txBox="1"/>
          <p:nvPr userDrawn="1"/>
        </p:nvSpPr>
        <p:spPr>
          <a:xfrm>
            <a:off x="9747968" y="140410"/>
            <a:ext cx="18657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SECRETARÍA DE ESTADO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EDUCACIÓN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DIRECCIÓN GENERAL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EVALUACIÓN 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COOPERACIÓN TERRITORIAL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SUBDIRECCIÓN GENERAL DE ORDENACIÓN ACADÉMICA</a:t>
            </a:r>
            <a:endParaRPr kumimoji="0" lang="es-E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2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85D4-7D40-4BF9-B445-703852857B2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05/05/2022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88640"/>
            <a:ext cx="3840427" cy="769524"/>
          </a:xfrm>
          <a:prstGeom prst="rect">
            <a:avLst/>
          </a:prstGeom>
        </p:spPr>
      </p:pic>
      <p:sp>
        <p:nvSpPr>
          <p:cNvPr id="8" name="7 CuadroTexto"/>
          <p:cNvSpPr txBox="1"/>
          <p:nvPr userDrawn="1"/>
        </p:nvSpPr>
        <p:spPr>
          <a:xfrm>
            <a:off x="9747968" y="140410"/>
            <a:ext cx="18657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SECRETARÍA DE ESTADO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EDUCACIÓN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DIRECCIÓN GENERAL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EVALUACIÓN 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COOPERACIÓN TERRITORIAL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SUBDIRECCIÓN GENERAL DE ORDENACIÓN ACADÉMICA</a:t>
            </a:r>
            <a:endParaRPr kumimoji="0" lang="es-E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40501" y="630932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B66E8AAD-9E09-4E57-AC11-FAADD525FC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s://www.boe.es/buscar/act.php?id=BOE-A-2020-17264" TargetMode="Externa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genda2030.gob.es/home.ht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unctad.org/system/files/official-document/ares70d1_e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hyperlink" Target="https://eur-lex.europa.eu/legal-content/ES/TXT/?uri=CELEX:32018H0604(01)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urriculo.educacion.es/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openxmlformats.org/officeDocument/2006/relationships/hyperlink" Target="https://curriculo.educacion.es/wp-content/uploads/2020/11/DOCUMENTO-BASE-CURRICULO-MEFP-NOV-2020.pdf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20000"/>
                <a:lumOff val="80000"/>
                <a:alpha val="31000"/>
              </a:schemeClr>
            </a:gs>
            <a:gs pos="0">
              <a:srgbClr val="FFCC99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14502" y="1999927"/>
            <a:ext cx="6931378" cy="1323439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s-E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LA LOMLOE Y EL NUEVO MODELO CURRICULAR</a:t>
            </a:r>
            <a:endParaRPr lang="es-ES" sz="4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428088" y="5561190"/>
            <a:ext cx="399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ES" sz="2000" dirty="0" smtClean="0">
                <a:solidFill>
                  <a:srgbClr val="002060"/>
                </a:solidFill>
                <a:latin typeface="Calibri"/>
              </a:rPr>
              <a:t>Logroño, 5 </a:t>
            </a:r>
            <a:r>
              <a:rPr lang="es-ES" sz="2000" dirty="0">
                <a:solidFill>
                  <a:srgbClr val="002060"/>
                </a:solidFill>
                <a:latin typeface="Calibri"/>
              </a:rPr>
              <a:t>de </a:t>
            </a:r>
            <a:r>
              <a:rPr lang="es-ES" sz="2000" dirty="0" smtClean="0">
                <a:solidFill>
                  <a:srgbClr val="002060"/>
                </a:solidFill>
                <a:latin typeface="Calibri"/>
              </a:rPr>
              <a:t>mayo </a:t>
            </a:r>
            <a:r>
              <a:rPr lang="es-ES" sz="2000" dirty="0">
                <a:solidFill>
                  <a:srgbClr val="002060"/>
                </a:solidFill>
                <a:latin typeface="Calibri"/>
              </a:rPr>
              <a:t>de 2022</a:t>
            </a:r>
          </a:p>
        </p:txBody>
      </p:sp>
    </p:spTree>
    <p:extLst>
      <p:ext uri="{BB962C8B-B14F-4D97-AF65-F5344CB8AC3E}">
        <p14:creationId xmlns:p14="http://schemas.microsoft.com/office/powerpoint/2010/main" val="5787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educación infantil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19536" y="2420888"/>
            <a:ext cx="8192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Consideración del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primer ciclo como etapa plenamente educativa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. Autorización expresa para actuar como escuela infantil. Se regularán los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requisitos mínimos de estos centros</a:t>
            </a:r>
            <a:r>
              <a:rPr lang="es-ES" sz="2400" b="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b="1" dirty="0"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s-ES" sz="2400" b="1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Prevé aumento paulatino de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plazas públicas para el ciclo 0-3 años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, subrayando su carácter educativo.</a:t>
            </a:r>
          </a:p>
        </p:txBody>
      </p:sp>
    </p:spTree>
    <p:extLst>
      <p:ext uri="{BB962C8B-B14F-4D97-AF65-F5344CB8AC3E}">
        <p14:creationId xmlns:p14="http://schemas.microsoft.com/office/powerpoint/2010/main" val="5093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educación primaria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758764" y="2492897"/>
            <a:ext cx="83529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Se recuperan los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ciclos de dos años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, que permiten organizar de un modo más global e integrado los aprendizajes y el trabajo escolar.</a:t>
            </a:r>
          </a:p>
          <a:p>
            <a:pPr algn="just"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En alguno de los cursos del tercer ciclo, se incluirá un área de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Educación en Valores </a:t>
            </a:r>
            <a:r>
              <a:rPr lang="es-E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Cívicos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 </a:t>
            </a:r>
            <a:r>
              <a:rPr lang="es-E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Éticos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7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educación PRIMARIA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82092" y="2420889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Se limitará al máximo la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permanencia un año más en el mismo curso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, afrontando las dificultades de aprendizaje tan pronto como aparezcan. Solamente se podrá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una vez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en EP.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En caso de repetición, deberá ir acompañada de un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plan específico de refuerzo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Refuerza el acompañamiento al alumnado para una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transición fluida de la EP a la ESO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con planes individuales y limitación del aumento del número de materias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2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educación SECUNDARIA OBLIGATORIA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82093" y="2492897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Eliminación de la doble titulación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, así como los itinerarios y las evaluaciones tipo reválida. Se repone la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titulación única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, a la que se puede acceder por vías diferentes, pero de igual valor educativo.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Todos los estudiantes, independientemente de que obtengan o no el título de ESO, recibirán una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certificación oficial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 del número de años cursados y el nivel de adquisición de las competencias de la etapa.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Se recuperan los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programas de diversificación curricular.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9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educación SECUNDARIA OBLIGATORIA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63552" y="2204864"/>
            <a:ext cx="80481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Educación en Valores </a:t>
            </a:r>
            <a:r>
              <a:rPr lang="es-E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Cívicos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 </a:t>
            </a:r>
            <a:r>
              <a:rPr lang="es-E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Éticos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. Dicha materia prestará una atención especial a la reflexión ética (art. 25.7).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Desarrollo curricular:  organización de materias en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ámbitos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 o de configurar la oferta de materias optativas como un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trabajo monográfico o un proyecto interdisciplinar o de colaboración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 con un servicio a la comunidad.</a:t>
            </a:r>
          </a:p>
          <a:p>
            <a:pPr algn="just">
              <a:defRPr/>
            </a:pPr>
            <a:endParaRPr lang="es-E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Se mantienen los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ciclos formativos </a:t>
            </a:r>
            <a:r>
              <a:rPr lang="es-E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 grado básicos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(FPB),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fomentando la adquisición del título de ESO a su finalización.</a:t>
            </a:r>
            <a:endParaRPr lang="es-E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1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BACHILLERATO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63552" y="2492896"/>
            <a:ext cx="80481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Nueva modalidad, de carácter general</a:t>
            </a:r>
            <a:r>
              <a:rPr lang="es-ES" sz="2200" dirty="0">
                <a:solidFill>
                  <a:prstClr val="black"/>
                </a:solidFill>
                <a:latin typeface="Calibri"/>
              </a:rPr>
              <a:t>, para el alumnado que no tenga una preferencia clara de modalidad o desee obtener un título general.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2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dirty="0">
                <a:solidFill>
                  <a:prstClr val="black"/>
                </a:solidFill>
                <a:latin typeface="Calibri"/>
              </a:rPr>
              <a:t>Se contempla la posibilidad de que el alumnado </a:t>
            </a:r>
            <a:r>
              <a:rPr lang="es-E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curse simultáneamente materias de ambos cursos de bachillerato</a:t>
            </a:r>
            <a:r>
              <a:rPr lang="es-ES" sz="2200" dirty="0">
                <a:solidFill>
                  <a:prstClr val="black"/>
                </a:solidFill>
                <a:latin typeface="Calibri"/>
              </a:rPr>
              <a:t>, lo que abre la puerta para que puedan cursarlo de manera progresiva a lo largo de tres años, sin necesidad de repetir cursos enteros.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2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dirty="0">
                <a:solidFill>
                  <a:prstClr val="black"/>
                </a:solidFill>
                <a:latin typeface="Calibri"/>
              </a:rPr>
              <a:t>Se establecen la </a:t>
            </a:r>
            <a:r>
              <a:rPr lang="es-E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Filosofía y la Historia de la Filosofía </a:t>
            </a:r>
            <a:r>
              <a:rPr lang="es-ES" sz="2200" dirty="0">
                <a:solidFill>
                  <a:prstClr val="black"/>
                </a:solidFill>
                <a:latin typeface="Calibri"/>
              </a:rPr>
              <a:t>como asignaturas comunes para todos los estudiantes.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4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REFORZAR LA EQUIDAD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63552" y="2492896"/>
            <a:ext cx="8048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La LOE hizo una fuerte apuesta por la equidad en la educación, a la que dedicó su Título II. La LOMLOE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avanza en esa dirección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, adoptando varias medidas que profundizan en ella.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 ataca a ningún tipo de centros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, si bien pone a todos ellos en igualdad de condiciones para cumplir su función social, contribuyendo al ejercicio efectivo del derecho a la educación.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Propone es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combatir la segregación del alumnado 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por razones socioculturales o de cualquier otra naturaleza. Es un objetivo central, vinculado a la justicia social y a la igualdad real de oportunidades. Eso se refleja de manera especial en los procesos de escolarización.</a:t>
            </a:r>
          </a:p>
        </p:txBody>
      </p:sp>
    </p:spTree>
    <p:extLst>
      <p:ext uri="{BB962C8B-B14F-4D97-AF65-F5344CB8AC3E}">
        <p14:creationId xmlns:p14="http://schemas.microsoft.com/office/powerpoint/2010/main" val="58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REFORZAR LA EQUIDAD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63552" y="2492896"/>
            <a:ext cx="80481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Establecimiento de las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áreas de escolarización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, que serán las mismas para los centros públicos y privados concertados. Dichas áreas deberán permitir garantizar la aplicación efectiva de los criterios prioritarios de proximidad al domicilio y cubrir en lo posible una población socialmente heterogénea.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Para garantizar escolarización de todos los alumnos sin discriminación por motivos socioeconómicos, la ley establece unas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medidas de cautela de la gratuidad en la educación obligatoria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, con el fin de evitar cobros indebidos que impiden una escolarización equitativa.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Y también con ese propósito la ley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rechaza la concesión de concierto a los centros que discriminan a su alumnado por género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33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IMPULSO A LA EDUCACIÓN INCLUSIVA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919536" y="2276872"/>
          <a:ext cx="81921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7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alternativo 3"/>
          <p:cNvSpPr/>
          <p:nvPr/>
        </p:nvSpPr>
        <p:spPr>
          <a:xfrm>
            <a:off x="1703512" y="2204864"/>
            <a:ext cx="8496944" cy="4392488"/>
          </a:xfrm>
          <a:prstGeom prst="flowChartAlternateProcess">
            <a:avLst/>
          </a:prstGeom>
          <a:gradFill>
            <a:gsLst>
              <a:gs pos="100000">
                <a:schemeClr val="accent1">
                  <a:lumMod val="45000"/>
                  <a:lumOff val="55000"/>
                  <a:alpha val="0"/>
                </a:schemeClr>
              </a:gs>
              <a:gs pos="0">
                <a:srgbClr val="FFCC9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IMPULSO A LA EDUCACIÓN INCLUSIVA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59678" y="2492896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Se desarrollará un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PLAN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 para que, en el plazo de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DIEZ AÑOS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, de acuerdo con el artículo 24.2.e) de la Convención sobre los Derechos de las Personas con Discapacidad de Naciones Unidas y en cumplimiento del cuarto Objetivo de Desarrollo Sostenible de la Agenda 2030, los centros ordinarios cuenten con los recursos necesarios para poder atender en las mejores condiciones al alumnado con discapacidad.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Las Administraciones educativas continuarán prestando el apoyo necesario a los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centros de educación especial 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para que estos, además de escolarizar a los alumnos y alumnas que requieran una atención muy especializada, desempeñen la función de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centros de referencia y apoyo para los centros ordinarios.</a:t>
            </a:r>
          </a:p>
        </p:txBody>
      </p:sp>
    </p:spTree>
    <p:extLst>
      <p:ext uri="{BB962C8B-B14F-4D97-AF65-F5344CB8AC3E}">
        <p14:creationId xmlns:p14="http://schemas.microsoft.com/office/powerpoint/2010/main" val="1933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2135560" y="2636912"/>
            <a:ext cx="8075240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s-ES" sz="4000" b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LOMLOE: UNA LEY PARA EL AVANCE DE LA EDUCACIÓN</a:t>
            </a:r>
          </a:p>
        </p:txBody>
      </p:sp>
    </p:spTree>
    <p:extLst>
      <p:ext uri="{BB962C8B-B14F-4D97-AF65-F5344CB8AC3E}">
        <p14:creationId xmlns:p14="http://schemas.microsoft.com/office/powerpoint/2010/main" val="4633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/>
              <a:t>PREVISIONES Desarrollo normativo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75520" y="2348880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La LOMLOE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habilita al Gobierno para establecer una normativa básica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. Otros aspectos son desarrollados directamente por las CCAA.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Es una </a:t>
            </a:r>
            <a:r>
              <a:rPr lang="es-E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tarea capital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, en la que se plasmará la capacidad real de transformación de la nueva ley.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Hay desarrollos que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afectan parcialmente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a la normativa existente.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Otras normas que han de ser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completamente revisadas.</a:t>
            </a: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16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2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/>
              <a:t>PREVISIONES Desarrollo normativo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75520" y="2348881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La disposición final quinta establece el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CALENDARIO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, que tiene varias fases:</a:t>
            </a:r>
          </a:p>
          <a:p>
            <a:pPr algn="just"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LA ENTRADA EN VIGOR DE LA LEY 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(20 enero 2021): La participación y competencias de Consejo Escolar, Claustro y director o directora; la autonomía de los centros docentes; la selección del director o directora en los centros públicos; y la admisión de alumnos.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En el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curso 2021-22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: Las modificaciones introducidas en la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evaluación 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y condiciones de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promoción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 de las diferentes etapas educativa; las modificaciones introducidas en las condiciones de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titulación 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de educación secundaria obligatoria, ciclos formativos de grado básico y bachillerato; la titulación de las enseñanzas profesionales de música y danza; y las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condiciones de acceso a las diferentes enseñanzas.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8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/>
              <a:t>PREVISIONES Desarrollo normativo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75520" y="2348881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En el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curso 2022-23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: Las modificaciones introducidas en el currículo, la organización y objetivos de los cursos impares de la Educación Primaria, la ESO y el Bachillerato.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En el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curso 2023-24</a:t>
            </a:r>
            <a:r>
              <a:rPr lang="es-ES" sz="2400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Las modificaciones introducidas en el currículo, la organización y objetivos de los cursos pares de la Educación Primaria, la ESO y el Bachillerato.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0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1775520" y="4797152"/>
            <a:ext cx="8496944" cy="1728192"/>
          </a:xfrm>
          <a:prstGeom prst="flowChartProcess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rgbClr val="FFCC99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Proceso 2"/>
          <p:cNvSpPr/>
          <p:nvPr/>
        </p:nvSpPr>
        <p:spPr>
          <a:xfrm>
            <a:off x="1775520" y="3284984"/>
            <a:ext cx="8496944" cy="1296144"/>
          </a:xfrm>
          <a:prstGeom prst="flowChartProcess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rgbClr val="FFCC99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Proceso 1"/>
          <p:cNvSpPr/>
          <p:nvPr/>
        </p:nvSpPr>
        <p:spPr>
          <a:xfrm>
            <a:off x="1775520" y="2276872"/>
            <a:ext cx="8496944" cy="792088"/>
          </a:xfrm>
          <a:prstGeom prst="flowChartProcess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rgbClr val="FFCC99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/>
              <a:t>pLANES A DESARROLLAR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75520" y="2348880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Disposición adicional tercera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 un año se presentará un plan de ocho años de duración para la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extensión del primer ciclo de educación infantil.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Disposición adicional cuarta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Se desarrollará un plan para que, en el plazo de diez años, los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centros ordinarios 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cuenten con los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recursos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necesarios para poder atender en las mejores condiciones al alumnado con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discapacidad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Disposición adicional séptima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El Gobierno, consultadas las CCAA y los representantes del profesorado, presentará, en el plazo de un año a partir de la entrada en vigor de esta Ley, una propuesta normativa que regule, entre otros aspectos</a:t>
            </a: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 formación inicial y permanente, el acceso y el desarrollo profesional docente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4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ceso 2"/>
          <p:cNvSpPr/>
          <p:nvPr/>
        </p:nvSpPr>
        <p:spPr>
          <a:xfrm>
            <a:off x="1775520" y="4149080"/>
            <a:ext cx="8496944" cy="2304256"/>
          </a:xfrm>
          <a:prstGeom prst="flowChartProcess">
            <a:avLst/>
          </a:prstGeom>
          <a:gradFill>
            <a:gsLst>
              <a:gs pos="100000">
                <a:schemeClr val="accent4">
                  <a:lumMod val="20000"/>
                  <a:lumOff val="80000"/>
                  <a:alpha val="31000"/>
                </a:schemeClr>
              </a:gs>
              <a:gs pos="0">
                <a:srgbClr val="FFCC99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Proceso 1"/>
          <p:cNvSpPr/>
          <p:nvPr/>
        </p:nvSpPr>
        <p:spPr>
          <a:xfrm>
            <a:off x="1775520" y="2564904"/>
            <a:ext cx="8496944" cy="1224136"/>
          </a:xfrm>
          <a:prstGeom prst="flowChartProcess">
            <a:avLst/>
          </a:prstGeom>
          <a:gradFill>
            <a:gsLst>
              <a:gs pos="100000">
                <a:schemeClr val="accent4">
                  <a:lumMod val="20000"/>
                  <a:lumOff val="80000"/>
                  <a:alpha val="31000"/>
                </a:schemeClr>
              </a:gs>
              <a:gs pos="0">
                <a:srgbClr val="FFCC99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/>
              <a:t>pLANES a desarrollar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75520" y="2348881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Disposición adicional octava: 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 el plazo de dos años se formulará un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plan de incremento del gasto público</a:t>
            </a:r>
            <a:r>
              <a:rPr lang="es-E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que contemplará llegar hasta un mínimo del 5 por ciento del producto interior bruto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</a:p>
          <a:p>
            <a:pPr algn="just">
              <a:defRPr/>
            </a:pP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Disposición adicional novena: 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 el plazo de dos años, el Gobierno, previa consulta a las CCAA, al Consejo Superior de Enseñanzas Artísticas y oído el Consejo de Universidades, presentará una propuesta normativa para la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regulación de las enseñanzas artísticas superiores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además de las que se refieren a las titulaciones y requisitos del profesorado derivados de las condiciones de inserción de estas enseñanzas en el marco de la educación superior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9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o 1"/>
          <p:cNvSpPr/>
          <p:nvPr/>
        </p:nvSpPr>
        <p:spPr>
          <a:xfrm>
            <a:off x="1703512" y="2564905"/>
            <a:ext cx="8712968" cy="2338521"/>
          </a:xfrm>
          <a:prstGeom prst="flowChartProcess">
            <a:avLst/>
          </a:prstGeom>
          <a:gradFill>
            <a:gsLst>
              <a:gs pos="100000">
                <a:schemeClr val="accent4">
                  <a:lumMod val="20000"/>
                  <a:lumOff val="80000"/>
                  <a:alpha val="31000"/>
                </a:schemeClr>
              </a:gs>
              <a:gs pos="0">
                <a:srgbClr val="FFCC99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/>
              <a:t>Planes a desarrollar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75520" y="2348881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Disposición adicional vigésimo novena: </a:t>
            </a:r>
            <a:r>
              <a:rPr lang="es-E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 el seno de la Conferencia Sectorial se constituirá una comisión, en la que participarán las organizaciones empresariales y sindicales más representativas en el ámbito de la enseñanza privada concertada, para el estudio de la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cuantía de los módulos de concierto que valore el coste total de la impartición de las enseñanzas en condiciones de gratuidad.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8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</a:t>
            </a:r>
            <a:r>
              <a:rPr lang="es-ES" sz="25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aspectos destacables</a:t>
            </a:r>
            <a:endParaRPr lang="es-ES" sz="25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3054606"/>
              </p:ext>
            </p:extLst>
          </p:nvPr>
        </p:nvGraphicFramePr>
        <p:xfrm>
          <a:off x="1919536" y="2276872"/>
          <a:ext cx="81921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8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20000"/>
                <a:lumOff val="80000"/>
                <a:alpha val="31000"/>
              </a:schemeClr>
            </a:gs>
            <a:gs pos="0">
              <a:srgbClr val="FFCC99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135560" y="1772816"/>
            <a:ext cx="7848872" cy="360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4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ES" sz="4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CURRICULAR</a:t>
            </a:r>
          </a:p>
        </p:txBody>
      </p:sp>
    </p:spTree>
    <p:extLst>
      <p:ext uri="{BB962C8B-B14F-4D97-AF65-F5344CB8AC3E}">
        <p14:creationId xmlns:p14="http://schemas.microsoft.com/office/powerpoint/2010/main" val="12001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2667002" y="1524869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2800733" y="1758687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770941" y="1326639"/>
            <a:ext cx="6172200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1650" b="1" cap="all" dirty="0"/>
              <a:t>Debilidades del currículo actual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78866603"/>
              </p:ext>
            </p:extLst>
          </p:nvPr>
        </p:nvGraphicFramePr>
        <p:xfrm>
          <a:off x="1230489" y="2164733"/>
          <a:ext cx="9381067" cy="4258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49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2667002" y="1524869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2800733" y="1758687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351585" y="2634096"/>
          <a:ext cx="7838435" cy="309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3001736" y="1929366"/>
            <a:ext cx="6172200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s-ES" sz="1650" b="1" cap="all">
                <a:solidFill>
                  <a:prstClr val="black"/>
                </a:solidFill>
                <a:latin typeface="Calibri"/>
              </a:rPr>
              <a:t>Resultado de la situación anterior</a:t>
            </a:r>
            <a:endParaRPr lang="es-ES" sz="1650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51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o 1"/>
          <p:cNvSpPr/>
          <p:nvPr/>
        </p:nvSpPr>
        <p:spPr>
          <a:xfrm>
            <a:off x="2783632" y="4581128"/>
            <a:ext cx="7272808" cy="1584176"/>
          </a:xfrm>
          <a:prstGeom prst="flowChartProcess">
            <a:avLst/>
          </a:prstGeom>
          <a:gradFill>
            <a:gsLst>
              <a:gs pos="8700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Observaciones técnica legislativa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51584" y="2348880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 es una ley integral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de educación, sino una </a:t>
            </a:r>
            <a:r>
              <a:rPr lang="es-E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modificación parcial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de una ley preexistente.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Técnica legislativa habitual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" sz="2400" dirty="0">
                <a:solidFill>
                  <a:prstClr val="black"/>
                </a:solidFill>
                <a:latin typeface="Calibri"/>
              </a:rPr>
              <a:t>en muchos campos, como el jurídico y también el educativo.</a:t>
            </a:r>
          </a:p>
          <a:p>
            <a:pPr algn="just"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lvl="1" algn="just">
              <a:defRPr/>
            </a:pPr>
            <a:r>
              <a:rPr lang="es-E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 LOCE fue una modificación de la LODE y de la LOGSE; la LOMCE fue una modificación de la LODE y de la LOE; la LOMLOE es una modificación de la LODE y de la LOE.</a:t>
            </a:r>
          </a:p>
          <a:p>
            <a:pPr algn="just"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8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2667002" y="1524869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2800733" y="1758687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887436" y="1815066"/>
            <a:ext cx="6172200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1650" b="1" cap="all" dirty="0"/>
              <a:t>CAMBIOS DESEABLES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73039157"/>
              </p:ext>
            </p:extLst>
          </p:nvPr>
        </p:nvGraphicFramePr>
        <p:xfrm>
          <a:off x="793300" y="2480542"/>
          <a:ext cx="10811677" cy="377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04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57200" y="1320800"/>
            <a:ext cx="11405286" cy="4805364"/>
          </a:xfrm>
          <a:prstGeom prst="roundRect">
            <a:avLst/>
          </a:prstGeom>
          <a:gradFill>
            <a:gsLst>
              <a:gs pos="62000">
                <a:schemeClr val="accent6">
                  <a:lumMod val="20000"/>
                  <a:lumOff val="80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2501" y="1881202"/>
            <a:ext cx="10972800" cy="4050229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just">
              <a:buNone/>
            </a:pP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Art. 6.2 LOE:</a:t>
            </a:r>
          </a:p>
          <a:p>
            <a:pPr marL="0" indent="0" algn="just">
              <a:buNone/>
            </a:pPr>
            <a:r>
              <a:rPr lang="es-ES" b="1" i="1" dirty="0">
                <a:solidFill>
                  <a:schemeClr val="tx2">
                    <a:lumMod val="75000"/>
                  </a:schemeClr>
                </a:solidFill>
              </a:rPr>
              <a:t>El currículo irá orientado a facilitar el desarrollo educativo de los alumnos y alumnas, garantizando su </a:t>
            </a:r>
            <a:r>
              <a:rPr lang="es-ES" b="1" i="1" u="sng" dirty="0">
                <a:solidFill>
                  <a:schemeClr val="tx2">
                    <a:lumMod val="75000"/>
                  </a:schemeClr>
                </a:solidFill>
              </a:rPr>
              <a:t>formación integral</a:t>
            </a:r>
            <a:r>
              <a:rPr lang="es-ES" b="1" i="1" dirty="0">
                <a:solidFill>
                  <a:schemeClr val="tx2">
                    <a:lumMod val="75000"/>
                  </a:schemeClr>
                </a:solidFill>
              </a:rPr>
              <a:t>, contribuyendo al pleno desarrollo de su personalidad y preparándoles para el ejercicio pleno de los derechos humanos, de una ciudadanía activa y democrática en la sociedad actual. </a:t>
            </a:r>
            <a:r>
              <a:rPr lang="es-ES" b="1" i="1" u="sng" dirty="0">
                <a:solidFill>
                  <a:schemeClr val="tx2">
                    <a:lumMod val="75000"/>
                  </a:schemeClr>
                </a:solidFill>
              </a:rPr>
              <a:t>En ningún caso podrá suponer una barrera</a:t>
            </a:r>
            <a:r>
              <a:rPr lang="es-ES" b="1" i="1" dirty="0">
                <a:solidFill>
                  <a:schemeClr val="tx2">
                    <a:lumMod val="75000"/>
                  </a:schemeClr>
                </a:solidFill>
              </a:rPr>
              <a:t> que genere abandono escolar o impida el acceso y disfrute del derecho a la 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educación.</a:t>
            </a:r>
            <a:endParaRPr lang="es-E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31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54310" y="1220223"/>
            <a:ext cx="8213367" cy="3432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/>
              <a:t>Currículo Y MODELO COMPETENCIAL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960921" y="1622262"/>
            <a:ext cx="7976132" cy="340067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just">
              <a:buClr>
                <a:srgbClr val="4F81BD"/>
              </a:buClr>
              <a:buNone/>
            </a:pPr>
            <a:r>
              <a:rPr lang="es-ES" sz="1100" dirty="0">
                <a:solidFill>
                  <a:prstClr val="black"/>
                </a:solidFill>
                <a:latin typeface="Calibri"/>
                <a:hlinkClick r:id="rId2"/>
              </a:rPr>
              <a:t>Ley Orgánica 3/2020</a:t>
            </a:r>
            <a:r>
              <a:rPr lang="es-ES" sz="1100" dirty="0">
                <a:solidFill>
                  <a:prstClr val="black"/>
                </a:solidFill>
                <a:latin typeface="Calibri"/>
              </a:rPr>
              <a:t>, de 29 de diciembre, por la que se modifica la Ley Orgánica 2/2006, de 3 de mayo, de Educación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64190963"/>
              </p:ext>
            </p:extLst>
          </p:nvPr>
        </p:nvGraphicFramePr>
        <p:xfrm>
          <a:off x="1793145" y="2636913"/>
          <a:ext cx="5925867" cy="399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echa derecha 4"/>
          <p:cNvSpPr/>
          <p:nvPr/>
        </p:nvSpPr>
        <p:spPr>
          <a:xfrm>
            <a:off x="7271436" y="4544438"/>
            <a:ext cx="432048" cy="534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80535" y="1930288"/>
            <a:ext cx="81369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ENFOQUES FUNDAMENTALES PARA LA RENOVACIÓN DEL SISTEMA EDUCATIVO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896200" y="4163444"/>
            <a:ext cx="2071476" cy="11849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APRENDIZAJE COMPETENCIAL Y PERSONALIZADO</a:t>
            </a:r>
          </a:p>
        </p:txBody>
      </p:sp>
    </p:spTree>
    <p:extLst>
      <p:ext uri="{BB962C8B-B14F-4D97-AF65-F5344CB8AC3E}">
        <p14:creationId xmlns:p14="http://schemas.microsoft.com/office/powerpoint/2010/main" val="26792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7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1890835" y="1361106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1800" b="1" cap="all" dirty="0"/>
              <a:t>MODELO COMPETENCIAL ACORDE CON RECOMENDACIONES SUPRANACIONALES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1732639" y="2249185"/>
            <a:ext cx="4690814" cy="3234893"/>
            <a:chOff x="2298700" y="1054100"/>
            <a:chExt cx="7721600" cy="5803900"/>
          </a:xfrm>
        </p:grpSpPr>
        <p:grpSp>
          <p:nvGrpSpPr>
            <p:cNvPr id="20" name="Grupo 19"/>
            <p:cNvGrpSpPr/>
            <p:nvPr/>
          </p:nvGrpSpPr>
          <p:grpSpPr>
            <a:xfrm>
              <a:off x="2298700" y="1054100"/>
              <a:ext cx="7721600" cy="5803900"/>
              <a:chOff x="2040732" y="908050"/>
              <a:chExt cx="7721600" cy="5803900"/>
            </a:xfrm>
          </p:grpSpPr>
          <p:pic>
            <p:nvPicPr>
              <p:cNvPr id="22" name="Imagen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67" r="11798"/>
              <a:stretch/>
            </p:blipFill>
            <p:spPr>
              <a:xfrm>
                <a:off x="2040732" y="908050"/>
                <a:ext cx="7721600" cy="5803900"/>
              </a:xfrm>
              <a:prstGeom prst="rect">
                <a:avLst/>
              </a:prstGeom>
            </p:spPr>
          </p:pic>
          <p:sp>
            <p:nvSpPr>
              <p:cNvPr id="23" name="CuadroTexto 22"/>
              <p:cNvSpPr txBox="1"/>
              <p:nvPr/>
            </p:nvSpPr>
            <p:spPr>
              <a:xfrm>
                <a:off x="3527300" y="1275737"/>
                <a:ext cx="1664402" cy="662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900" b="1" dirty="0">
                    <a:solidFill>
                      <a:prstClr val="white"/>
                    </a:solidFill>
                    <a:latin typeface="Calibri"/>
                  </a:rPr>
                  <a:t>Comunicación lingüística</a:t>
                </a:r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3220251" y="2532080"/>
                <a:ext cx="1498797" cy="1076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25" b="1" dirty="0">
                    <a:solidFill>
                      <a:prstClr val="white"/>
                    </a:solidFill>
                    <a:latin typeface="Calibri"/>
                  </a:rPr>
                  <a:t>Matemática y en ciencia, </a:t>
                </a:r>
              </a:p>
              <a:p>
                <a:pPr algn="ctr"/>
                <a:r>
                  <a:rPr lang="es-ES" sz="825" b="1" dirty="0">
                    <a:solidFill>
                      <a:prstClr val="white"/>
                    </a:solidFill>
                    <a:latin typeface="Calibri"/>
                  </a:rPr>
                  <a:t>tecnología e ingeniería</a:t>
                </a:r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2209072" y="4773620"/>
                <a:ext cx="1156288" cy="414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 dirty="0">
                    <a:solidFill>
                      <a:prstClr val="white"/>
                    </a:solidFill>
                    <a:latin typeface="Calibri"/>
                  </a:rPr>
                  <a:t>Plurilingüe</a:t>
                </a: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5194522" y="2549596"/>
                <a:ext cx="1239836" cy="41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900" b="1" dirty="0">
                    <a:solidFill>
                      <a:prstClr val="white"/>
                    </a:solidFill>
                    <a:latin typeface="Calibri"/>
                  </a:rPr>
                  <a:t>Digital</a:t>
                </a:r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6158686" y="1120169"/>
                <a:ext cx="1239836" cy="1159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900" b="1" dirty="0">
                    <a:solidFill>
                      <a:prstClr val="white"/>
                    </a:solidFill>
                    <a:latin typeface="Calibri"/>
                  </a:rPr>
                  <a:t>Personal, social y aprender a aprender</a:t>
                </a:r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6801576" y="2632515"/>
                <a:ext cx="1239836" cy="41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900" b="1" dirty="0">
                    <a:solidFill>
                      <a:prstClr val="white"/>
                    </a:solidFill>
                    <a:latin typeface="Calibri"/>
                  </a:rPr>
                  <a:t>Ciudadana</a:t>
                </a:r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6971178" y="4037796"/>
                <a:ext cx="1585256" cy="41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900" b="1" dirty="0">
                    <a:solidFill>
                      <a:prstClr val="white"/>
                    </a:solidFill>
                    <a:latin typeface="Calibri"/>
                  </a:rPr>
                  <a:t>Emprendedora</a:t>
                </a: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8246562" y="4795064"/>
                <a:ext cx="1310744" cy="1159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900" b="1" dirty="0">
                    <a:solidFill>
                      <a:prstClr val="white"/>
                    </a:solidFill>
                    <a:latin typeface="Calibri"/>
                  </a:rPr>
                  <a:t>En conciencia y expresión culturales</a:t>
                </a:r>
              </a:p>
            </p:txBody>
          </p:sp>
        </p:grp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291" y="1237852"/>
              <a:ext cx="1408451" cy="966686"/>
            </a:xfrm>
            <a:prstGeom prst="rect">
              <a:avLst/>
            </a:prstGeom>
          </p:spPr>
        </p:pic>
      </p:grpSp>
      <p:sp>
        <p:nvSpPr>
          <p:cNvPr id="4" name="Rectángulo 3"/>
          <p:cNvSpPr/>
          <p:nvPr/>
        </p:nvSpPr>
        <p:spPr>
          <a:xfrm>
            <a:off x="2120891" y="5640572"/>
            <a:ext cx="3569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rgbClr val="000000"/>
                </a:solidFill>
                <a:latin typeface="Calibri"/>
                <a:hlinkClick r:id="rId5"/>
              </a:rPr>
              <a:t>RECOMENDACIÓN DEL CONSEJO </a:t>
            </a:r>
            <a:r>
              <a:rPr lang="es-ES" sz="1000" dirty="0">
                <a:solidFill>
                  <a:srgbClr val="000000"/>
                </a:solidFill>
                <a:latin typeface="Calibri"/>
              </a:rPr>
              <a:t>de 22 de mayo de 2018 </a:t>
            </a:r>
          </a:p>
          <a:p>
            <a:pPr algn="ctr"/>
            <a:r>
              <a:rPr lang="es-ES" sz="1000" dirty="0">
                <a:solidFill>
                  <a:srgbClr val="000000"/>
                </a:solidFill>
                <a:latin typeface="Calibri"/>
              </a:rPr>
              <a:t>relativa a las competencias clave para el aprendizaje permanente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703" y="3601689"/>
            <a:ext cx="2351904" cy="15666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589098" y="5152915"/>
            <a:ext cx="36111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i="1" dirty="0">
                <a:solidFill>
                  <a:prstClr val="black"/>
                </a:solidFill>
                <a:latin typeface="Arial" panose="020B0604020202020204" pitchFamily="34" charset="0"/>
                <a:hlinkClick r:id="rId7"/>
              </a:rPr>
              <a:t>Transformar nuestro mundo: la Agenda 2030 para el Desarrollo Sostenible</a:t>
            </a:r>
            <a:r>
              <a:rPr lang="es-ES" sz="900" i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s-ES" sz="900" dirty="0">
                <a:solidFill>
                  <a:prstClr val="black"/>
                </a:solidFill>
                <a:latin typeface="Arial" panose="020B0604020202020204" pitchFamily="34" charset="0"/>
              </a:rPr>
              <a:t>Resolución aprobada por la Asamblea General de Naciones Unidas el 25 de septiembre de 2015.</a:t>
            </a:r>
          </a:p>
          <a:p>
            <a:pPr algn="just"/>
            <a:endParaRPr lang="es-ES" sz="9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/>
            <a:r>
              <a:rPr lang="es-ES" sz="900" dirty="0">
                <a:solidFill>
                  <a:prstClr val="black"/>
                </a:solidFill>
                <a:latin typeface="Arial" panose="020B0604020202020204" pitchFamily="34" charset="0"/>
                <a:hlinkClick r:id="rId8"/>
              </a:rPr>
              <a:t>https://www.agenda2030.gob.es/home.htm</a:t>
            </a:r>
            <a:r>
              <a:rPr lang="es-ES" sz="9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0" name="Imagen 39" descr="Captura%20de%20pantalla%202021-02-16%20a%20las%2015.41.23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688" y="2164763"/>
            <a:ext cx="887697" cy="124025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41" name="Imagen 40" descr="Captura%20de%20pantalla%202021-02-16%20a%20las%2015.43.0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21" y="2176948"/>
            <a:ext cx="873270" cy="12435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2" name="Imagen 41" descr="Captura%20de%20pantalla%202021-02-16%20a%20las%2014.24.26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10" y="2164762"/>
            <a:ext cx="845823" cy="12557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76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830484" y="2711674"/>
          <a:ext cx="3443288" cy="2689700"/>
        </p:xfrm>
        <a:graphic>
          <a:graphicData uri="http://schemas.openxmlformats.org/drawingml/2006/table">
            <a:tbl>
              <a:tblPr firstRow="1" firstCol="1" bandRow="1"/>
              <a:tblGrid>
                <a:gridCol w="3443288">
                  <a:extLst>
                    <a:ext uri="{9D8B030D-6E8A-4147-A177-3AD203B41FA5}">
                      <a16:colId xmlns:a16="http://schemas.microsoft.com/office/drawing/2014/main" val="3529721350"/>
                    </a:ext>
                  </a:extLst>
                </a:gridCol>
              </a:tblGrid>
              <a:tr h="5942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Recomendación del Parlamento Europeo y del Consejo de 18 de diciembre de 2006 sobre las competencias clave para el aprendizaje permanente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12820"/>
                  </a:ext>
                </a:extLst>
              </a:tr>
              <a:tr h="2424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Comunicación en lengua materna. </a:t>
                      </a: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479266"/>
                  </a:ext>
                </a:extLst>
              </a:tr>
              <a:tr h="2424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Comunicación en lenguas extranjeras.</a:t>
                      </a: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967308"/>
                  </a:ext>
                </a:extLst>
              </a:tr>
              <a:tr h="3985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Competencia matemática y competencias básicas en ciencia y 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tecnología.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145687"/>
                  </a:ext>
                </a:extLst>
              </a:tr>
              <a:tr h="2424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Competencia digital.</a:t>
                      </a: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645489"/>
                  </a:ext>
                </a:extLst>
              </a:tr>
              <a:tr h="2424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Aprender a aprender.</a:t>
                      </a: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691122"/>
                  </a:ext>
                </a:extLst>
              </a:tr>
              <a:tr h="2424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Competencias sociales y cívicas.</a:t>
                      </a: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510190"/>
                  </a:ext>
                </a:extLst>
              </a:tr>
              <a:tr h="2424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Sentido de la iniciativa y espíritu de empresa.</a:t>
                      </a: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410270"/>
                  </a:ext>
                </a:extLst>
              </a:tr>
              <a:tr h="2424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Conciencia y expresión culturales.</a:t>
                      </a: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307027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6096001" y="2729107"/>
          <a:ext cx="4253611" cy="2672192"/>
        </p:xfrm>
        <a:graphic>
          <a:graphicData uri="http://schemas.openxmlformats.org/drawingml/2006/table">
            <a:tbl>
              <a:tblPr firstRow="1" firstCol="1" bandRow="1"/>
              <a:tblGrid>
                <a:gridCol w="4253611">
                  <a:extLst>
                    <a:ext uri="{9D8B030D-6E8A-4147-A177-3AD203B41FA5}">
                      <a16:colId xmlns:a16="http://schemas.microsoft.com/office/drawing/2014/main" val="110326322"/>
                    </a:ext>
                  </a:extLst>
                </a:gridCol>
              </a:tblGrid>
              <a:tr h="6343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Recomendación del Consejo de 22 de mayo de 2018 relativa a las competencias clave para el aprendizaje permanente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59010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Competencia en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comunicación lingüística (</a:t>
                      </a:r>
                      <a:r>
                        <a:rPr lang="es-ES" sz="1200" b="0" i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Literacy</a:t>
                      </a:r>
                      <a:r>
                        <a:rPr lang="es-ES" sz="1200" b="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0" i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competence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276459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Competencia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plurilingüe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ES" sz="1200" b="0" i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Multilingual</a:t>
                      </a:r>
                      <a:r>
                        <a:rPr lang="es-ES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0" i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competence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956261"/>
                  </a:ext>
                </a:extLst>
              </a:tr>
              <a:tr h="425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Competencia matemática y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ciencia, tecnología e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ingeniería.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326180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Competencia digital.</a:t>
                      </a: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624359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Competencia personal, social y de aprender a aprender.</a:t>
                      </a: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071526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Competencia ciudadana.</a:t>
                      </a: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211293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Competencia emprendedora.</a:t>
                      </a: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919868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Competencia en conciencia y expresión culturales.</a:t>
                      </a:r>
                    </a:p>
                  </a:txBody>
                  <a:tcPr marL="51435" marR="5143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336452"/>
                  </a:ext>
                </a:extLst>
              </a:tr>
            </a:tbl>
          </a:graphicData>
        </a:graphic>
      </p:graphicFrame>
      <p:sp>
        <p:nvSpPr>
          <p:cNvPr id="12" name="Flecha derecha 11"/>
          <p:cNvSpPr/>
          <p:nvPr/>
        </p:nvSpPr>
        <p:spPr>
          <a:xfrm>
            <a:off x="5430162" y="3547332"/>
            <a:ext cx="509451" cy="31350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890835" y="1361106"/>
            <a:ext cx="8229600" cy="9157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Recomendaciones de la Unión Europea sobre </a:t>
            </a:r>
            <a:br>
              <a:rPr lang="es-ES" sz="2200" b="1" cap="all" dirty="0"/>
            </a:br>
            <a:r>
              <a:rPr lang="es-ES" sz="2200" b="1" cap="all" dirty="0"/>
              <a:t>competencias clave para el aprendizaje permanente</a:t>
            </a:r>
          </a:p>
        </p:txBody>
      </p:sp>
    </p:spTree>
    <p:extLst>
      <p:ext uri="{BB962C8B-B14F-4D97-AF65-F5344CB8AC3E}">
        <p14:creationId xmlns:p14="http://schemas.microsoft.com/office/powerpoint/2010/main" val="23368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40" y="2513451"/>
            <a:ext cx="1422362" cy="20114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06" y="3453821"/>
            <a:ext cx="1421503" cy="20114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12" y="2489913"/>
            <a:ext cx="1418249" cy="20132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64" y="3453821"/>
            <a:ext cx="1333665" cy="2011430"/>
          </a:xfrm>
          <a:prstGeom prst="rect">
            <a:avLst/>
          </a:prstGeom>
        </p:spPr>
      </p:pic>
      <p:pic>
        <p:nvPicPr>
          <p:cNvPr id="7" name="Imagen 6" descr="Captura%20de%20pantalla%202021-02-16%20a%20las%2014.24.2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15" y="2393620"/>
            <a:ext cx="1400430" cy="2079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17915" y="1277088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MARCOS EUROPEOS QUE HAN SERVIDO DE REFERENCIA</a:t>
            </a:r>
          </a:p>
        </p:txBody>
      </p:sp>
    </p:spTree>
    <p:extLst>
      <p:ext uri="{BB962C8B-B14F-4D97-AF65-F5344CB8AC3E}">
        <p14:creationId xmlns:p14="http://schemas.microsoft.com/office/powerpoint/2010/main" val="30289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MODELO COMPETENCIAL FRUTO DE LA EXPERIENCIA Y EL DEBATE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084670" y="2256398"/>
            <a:ext cx="2962319" cy="1889768"/>
            <a:chOff x="6096000" y="3190235"/>
            <a:chExt cx="4698611" cy="3448797"/>
          </a:xfrm>
        </p:grpSpPr>
        <p:pic>
          <p:nvPicPr>
            <p:cNvPr id="2" name="Imagen 1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/>
            <a:srcRect l="27691" t="37933" r="43657" b="30144"/>
            <a:stretch/>
          </p:blipFill>
          <p:spPr>
            <a:xfrm>
              <a:off x="6096000" y="3190235"/>
              <a:ext cx="4698611" cy="2943280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6247205" y="6133513"/>
              <a:ext cx="4547406" cy="505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dirty="0">
                  <a:solidFill>
                    <a:prstClr val="black"/>
                  </a:solidFill>
                  <a:latin typeface="Calibri"/>
                  <a:hlinkClick r:id="rId3"/>
                </a:rPr>
                <a:t>https://curriculo.educacion.es/</a:t>
              </a: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  <p:pic>
        <p:nvPicPr>
          <p:cNvPr id="12" name="Imagen 1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59" y="2407488"/>
            <a:ext cx="1201687" cy="16990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CuadroTexto 13"/>
          <p:cNvSpPr txBox="1"/>
          <p:nvPr/>
        </p:nvSpPr>
        <p:spPr>
          <a:xfrm rot="16200000">
            <a:off x="4440025" y="3412248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>
                <a:solidFill>
                  <a:srgbClr val="356BAA"/>
                </a:solidFill>
                <a:latin typeface="Calibri"/>
              </a:rPr>
              <a:t>Documento base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398" y="2534543"/>
            <a:ext cx="2678906" cy="328612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5253885" y="4106558"/>
            <a:ext cx="9765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dirty="0">
                <a:solidFill>
                  <a:prstClr val="black"/>
                </a:solidFill>
                <a:latin typeface="Calibri"/>
                <a:hlinkClick r:id="rId5"/>
              </a:rPr>
              <a:t>Clic para acceder</a:t>
            </a:r>
            <a:endParaRPr lang="es-ES" sz="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1420" y="4337390"/>
            <a:ext cx="1992720" cy="1115490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4664196" y="4633501"/>
            <a:ext cx="909724" cy="1144634"/>
            <a:chOff x="2282841" y="2662758"/>
            <a:chExt cx="1482824" cy="2000320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2841" y="2662758"/>
              <a:ext cx="1482824" cy="2000320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2841" y="2662759"/>
              <a:ext cx="385810" cy="230070"/>
            </a:xfrm>
            <a:prstGeom prst="rect">
              <a:avLst/>
            </a:prstGeom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75" y="4618463"/>
            <a:ext cx="1262941" cy="11871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238958"/>
            <a:ext cx="6298508" cy="41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1702309" y="120195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35" y="2399108"/>
            <a:ext cx="2079173" cy="29730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8" name="CuadroTexto 47"/>
          <p:cNvSpPr txBox="1"/>
          <p:nvPr/>
        </p:nvSpPr>
        <p:spPr>
          <a:xfrm rot="16200000">
            <a:off x="5004197" y="3724039"/>
            <a:ext cx="2973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Perfil de salida</a:t>
            </a:r>
          </a:p>
        </p:txBody>
      </p:sp>
      <p:sp>
        <p:nvSpPr>
          <p:cNvPr id="49" name="CuadroTexto 48"/>
          <p:cNvSpPr txBox="1"/>
          <p:nvPr/>
        </p:nvSpPr>
        <p:spPr>
          <a:xfrm rot="16200000">
            <a:off x="1656389" y="3724038"/>
            <a:ext cx="2973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Propuesta de estructura curricular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820" y="2399107"/>
            <a:ext cx="2091030" cy="299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90835" y="1361106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DOCUMENTOS BÁSICOS DEL NUEVO MODELO DE CURRÍCULO</a:t>
            </a:r>
          </a:p>
        </p:txBody>
      </p:sp>
    </p:spTree>
    <p:extLst>
      <p:ext uri="{BB962C8B-B14F-4D97-AF65-F5344CB8AC3E}">
        <p14:creationId xmlns:p14="http://schemas.microsoft.com/office/powerpoint/2010/main" val="93498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echa derecha 25"/>
          <p:cNvSpPr/>
          <p:nvPr/>
        </p:nvSpPr>
        <p:spPr>
          <a:xfrm rot="5400000">
            <a:off x="5579267" y="375846"/>
            <a:ext cx="527410" cy="496244"/>
          </a:xfrm>
          <a:prstGeom prst="rightArrow">
            <a:avLst>
              <a:gd name="adj1" fmla="val 269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2133386" y="2324386"/>
            <a:ext cx="1098521" cy="4734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OBJETIVOS DE ETAPA</a:t>
            </a:r>
            <a:endParaRPr lang="es-ES" sz="1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870864" y="2324386"/>
            <a:ext cx="1944216" cy="512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COMPETENCIAS CLAVE</a:t>
            </a:r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lecha derecha 5"/>
          <p:cNvSpPr/>
          <p:nvPr/>
        </p:nvSpPr>
        <p:spPr>
          <a:xfrm rot="10800000">
            <a:off x="3719735" y="2324385"/>
            <a:ext cx="648072" cy="360040"/>
          </a:xfrm>
          <a:prstGeom prst="rightArrow">
            <a:avLst>
              <a:gd name="adj1" fmla="val 269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540858" y="2292648"/>
            <a:ext cx="186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PERFIL DE SALIDA</a:t>
            </a:r>
          </a:p>
        </p:txBody>
      </p:sp>
      <p:sp>
        <p:nvSpPr>
          <p:cNvPr id="13" name="Elipse 12"/>
          <p:cNvSpPr/>
          <p:nvPr/>
        </p:nvSpPr>
        <p:spPr>
          <a:xfrm>
            <a:off x="2428646" y="4022425"/>
            <a:ext cx="1790092" cy="43687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prstClr val="white"/>
                </a:solidFill>
                <a:latin typeface="Calibri"/>
              </a:rPr>
              <a:t>Competencias específicas</a:t>
            </a:r>
          </a:p>
        </p:txBody>
      </p:sp>
      <p:sp>
        <p:nvSpPr>
          <p:cNvPr id="18" name="Elipse 17"/>
          <p:cNvSpPr/>
          <p:nvPr/>
        </p:nvSpPr>
        <p:spPr>
          <a:xfrm>
            <a:off x="7320135" y="4037653"/>
            <a:ext cx="1790092" cy="43687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prstClr val="white"/>
                </a:solidFill>
                <a:latin typeface="Calibri"/>
              </a:rPr>
              <a:t>Competencias específicas</a:t>
            </a:r>
          </a:p>
        </p:txBody>
      </p:sp>
      <p:sp>
        <p:nvSpPr>
          <p:cNvPr id="19" name="Elipse 18"/>
          <p:cNvSpPr/>
          <p:nvPr/>
        </p:nvSpPr>
        <p:spPr>
          <a:xfrm>
            <a:off x="4799856" y="4022425"/>
            <a:ext cx="1790092" cy="4368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prstClr val="white"/>
                </a:solidFill>
                <a:latin typeface="Calibri"/>
              </a:rPr>
              <a:t>Competencias específicas</a:t>
            </a:r>
          </a:p>
        </p:txBody>
      </p:sp>
      <p:sp>
        <p:nvSpPr>
          <p:cNvPr id="20" name="Flecha derecha 19"/>
          <p:cNvSpPr/>
          <p:nvPr/>
        </p:nvSpPr>
        <p:spPr>
          <a:xfrm rot="19316412">
            <a:off x="3934684" y="3258319"/>
            <a:ext cx="1083432" cy="3965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Flecha derecha 20"/>
          <p:cNvSpPr/>
          <p:nvPr/>
        </p:nvSpPr>
        <p:spPr>
          <a:xfrm rot="16200000">
            <a:off x="5451723" y="3258321"/>
            <a:ext cx="659082" cy="3965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Flecha derecha 21"/>
          <p:cNvSpPr/>
          <p:nvPr/>
        </p:nvSpPr>
        <p:spPr>
          <a:xfrm rot="12900546">
            <a:off x="6678953" y="3257007"/>
            <a:ext cx="1083432" cy="3965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058176" y="1123938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cap="all">
                <a:solidFill>
                  <a:prstClr val="black"/>
                </a:solidFill>
                <a:latin typeface="Calibri"/>
              </a:rPr>
              <a:t>ESTRUCTURA CURRICULAR</a:t>
            </a:r>
            <a:endParaRPr lang="es-ES" sz="2200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351584" y="4699497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white"/>
                </a:solidFill>
                <a:latin typeface="Calibri"/>
              </a:rPr>
              <a:t>Área o materia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799856" y="4695568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white"/>
                </a:solidFill>
                <a:latin typeface="Calibri"/>
              </a:rPr>
              <a:t>Área o materia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7352424" y="4692819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white"/>
                </a:solidFill>
                <a:latin typeface="Calibri"/>
              </a:rPr>
              <a:t>Área o materia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2351584" y="5343155"/>
            <a:ext cx="7027646" cy="612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SABERES BÁSICOS </a:t>
            </a:r>
          </a:p>
          <a:p>
            <a:pPr algn="ctr"/>
            <a:r>
              <a:rPr lang="es-E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(Conocimientos, habilidades y actitudes)</a:t>
            </a:r>
          </a:p>
        </p:txBody>
      </p:sp>
      <p:sp>
        <p:nvSpPr>
          <p:cNvPr id="30" name="Flecha derecha 29"/>
          <p:cNvSpPr/>
          <p:nvPr/>
        </p:nvSpPr>
        <p:spPr>
          <a:xfrm rot="16200000">
            <a:off x="7852160" y="3867798"/>
            <a:ext cx="4418671" cy="89642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CRITERIOS DE EVALUACIÓN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2351584" y="6093296"/>
            <a:ext cx="702764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  <a:latin typeface="Calibri"/>
              </a:rPr>
              <a:t>SITUACIONES DE APRENDIZAJE</a:t>
            </a:r>
          </a:p>
        </p:txBody>
      </p:sp>
      <p:sp>
        <p:nvSpPr>
          <p:cNvPr id="25" name="Elipse 193"/>
          <p:cNvSpPr>
            <a:spLocks noChangeArrowheads="1"/>
          </p:cNvSpPr>
          <p:nvPr/>
        </p:nvSpPr>
        <p:spPr bwMode="auto">
          <a:xfrm>
            <a:off x="4856475" y="190023"/>
            <a:ext cx="2166096" cy="788600"/>
          </a:xfrm>
          <a:prstGeom prst="ellipse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RECOMENDACIÓN DEL CONSEJO de 22/05/2018 relativa a las competencias clave para el aprendizaje permanente</a:t>
            </a:r>
            <a:endParaRPr lang="es-ES" altLang="es-E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00417 0.20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7" grpId="0" animBg="1"/>
      <p:bldP spid="6" grpId="0" animBg="1"/>
      <p:bldP spid="11" grpId="0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57200" y="1964724"/>
            <a:ext cx="11405286" cy="3113903"/>
          </a:xfrm>
          <a:prstGeom prst="roundRect">
            <a:avLst/>
          </a:prstGeom>
          <a:gradFill>
            <a:gsLst>
              <a:gs pos="62000">
                <a:schemeClr val="accent6">
                  <a:lumMod val="20000"/>
                  <a:lumOff val="80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2075935"/>
            <a:ext cx="10972800" cy="405022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just">
              <a:buNone/>
            </a:pP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Artículo 13. Currículo (</a:t>
            </a:r>
            <a:r>
              <a:rPr lang="es-ES" b="1" i="1" dirty="0" err="1" smtClean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. 217/2022, de 29 de marzo)</a:t>
            </a:r>
          </a:p>
          <a:p>
            <a:pPr marL="0" indent="0" algn="just">
              <a:buNone/>
            </a:pP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1. El </a:t>
            </a:r>
            <a:r>
              <a:rPr lang="es-ES" b="1" i="1" dirty="0">
                <a:solidFill>
                  <a:schemeClr val="tx2">
                    <a:lumMod val="75000"/>
                  </a:schemeClr>
                </a:solidFill>
              </a:rPr>
              <a:t>conjunto de objetivos, competencias, contenidos enunciados en forma de saberes básicos, métodos pedagógicos y criterios de evaluación de la Educación Secundaria Obligatoria constituyen el currículo de esta etapa.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39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Observaciones técnica legislativa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63552" y="2348881"/>
            <a:ext cx="8048140" cy="313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buFont typeface="Calibri" panose="020F0502020204030204" pitchFamily="34" charset="0"/>
              <a:buChar char="-"/>
              <a:defRPr/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LOE fue aprobada en 2006 y desde entonces ha experimentado varias modificaciones: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defRPr/>
            </a:pPr>
            <a:endParaRPr lang="es-E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2011 fue ligeramente modificada por la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de Economía Sostenible (LES).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defRPr/>
            </a:pPr>
            <a:endParaRPr lang="es-E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2013 fue 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ampliamente modificada por la LOMCE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5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54400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40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00601" y="1155434"/>
            <a:ext cx="228599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DEFINICIONES</a:t>
            </a:r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74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505539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41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17915" y="1277088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El perfil de salida: documento básico</a:t>
            </a: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1702309" y="120195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CuadroTexto 47"/>
          <p:cNvSpPr txBox="1"/>
          <p:nvPr/>
        </p:nvSpPr>
        <p:spPr>
          <a:xfrm rot="16200000">
            <a:off x="538938" y="3933714"/>
            <a:ext cx="2973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Perfil de salida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90" y="2584807"/>
            <a:ext cx="2091030" cy="299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2467522"/>
            <a:ext cx="5907536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17915" y="1277088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El perfil de salida: documento básico</a:t>
            </a: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1702309" y="120195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CuadroTexto 47"/>
          <p:cNvSpPr txBox="1"/>
          <p:nvPr/>
        </p:nvSpPr>
        <p:spPr>
          <a:xfrm rot="16200000">
            <a:off x="538938" y="3933714"/>
            <a:ext cx="2973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Perfil de salida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15" y="2513646"/>
            <a:ext cx="2207059" cy="3163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ángulo 2"/>
          <p:cNvSpPr/>
          <p:nvPr/>
        </p:nvSpPr>
        <p:spPr>
          <a:xfrm>
            <a:off x="4578142" y="2608785"/>
            <a:ext cx="62587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tx2"/>
                </a:solidFill>
                <a:latin typeface="Bahnschrift Light" panose="020B0502040204020203" pitchFamily="34" charset="0"/>
              </a:rPr>
              <a:t>REFERENCIA NORMATIVA: </a:t>
            </a:r>
          </a:p>
          <a:p>
            <a:pPr algn="just"/>
            <a:r>
              <a:rPr lang="es-ES" dirty="0" smtClean="0">
                <a:solidFill>
                  <a:schemeClr val="tx2"/>
                </a:solidFill>
                <a:latin typeface="Bahnschrift Light" panose="020B0502040204020203" pitchFamily="34" charset="0"/>
              </a:rPr>
              <a:t>El </a:t>
            </a:r>
            <a:r>
              <a:rPr lang="es-ES" dirty="0">
                <a:solidFill>
                  <a:schemeClr val="tx2"/>
                </a:solidFill>
                <a:latin typeface="Bahnschrift Light" panose="020B0502040204020203" pitchFamily="34" charset="0"/>
              </a:rPr>
              <a:t>Perfil de salida del alumnado al término de la enseñanza básica fija las competencias clave que el alumnado debe haber adquirido y desarrollado al finalizar la enseñanza básica.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Constituye el referente último del desempeño competencial</a:t>
            </a:r>
            <a:r>
              <a:rPr lang="es-ES" dirty="0">
                <a:solidFill>
                  <a:schemeClr val="tx2"/>
                </a:solidFill>
                <a:latin typeface="Bahnschrift Light" panose="020B0502040204020203" pitchFamily="34" charset="0"/>
              </a:rPr>
              <a:t>,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tanto en la evaluación </a:t>
            </a:r>
            <a:r>
              <a:rPr lang="es-ES" dirty="0">
                <a:solidFill>
                  <a:schemeClr val="tx2"/>
                </a:solidFill>
                <a:latin typeface="Bahnschrift Light" panose="020B0502040204020203" pitchFamily="34" charset="0"/>
              </a:rPr>
              <a:t>de las distintas etapas y modalidades de la formación básica,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como para la titulación de Graduado en Educación Secundaria Obligatoria</a:t>
            </a:r>
            <a:r>
              <a:rPr lang="es-ES" dirty="0">
                <a:solidFill>
                  <a:schemeClr val="tx2"/>
                </a:solidFill>
                <a:latin typeface="Bahnschrift Light" panose="020B0502040204020203" pitchFamily="34" charset="0"/>
              </a:rPr>
              <a:t>. Fundamenta el resto de decisiones curriculares, así como las estrategias y orientaciones metodológicas en la práctica lectiva.</a:t>
            </a:r>
          </a:p>
        </p:txBody>
      </p:sp>
    </p:spTree>
    <p:extLst>
      <p:ext uri="{BB962C8B-B14F-4D97-AF65-F5344CB8AC3E}">
        <p14:creationId xmlns:p14="http://schemas.microsoft.com/office/powerpoint/2010/main" val="21829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394085" y="1137470"/>
            <a:ext cx="7063424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PERFIL DE SALIDA</a:t>
            </a: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1702309" y="120195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lamada rectangular 19"/>
          <p:cNvSpPr/>
          <p:nvPr/>
        </p:nvSpPr>
        <p:spPr>
          <a:xfrm>
            <a:off x="836219" y="3591838"/>
            <a:ext cx="1436867" cy="2554945"/>
          </a:xfrm>
          <a:prstGeom prst="wedgeRectCallout">
            <a:avLst>
              <a:gd name="adj1" fmla="val 61135"/>
              <a:gd name="adj2" fmla="val -27448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prstClr val="white"/>
                </a:solidFill>
                <a:latin typeface="Calibri"/>
              </a:rPr>
              <a:t>Progreso esperado en la adquisición de esa competencia al completar la Enseñanza básica. </a:t>
            </a:r>
          </a:p>
          <a:p>
            <a:endParaRPr lang="es-ES" sz="1200" dirty="0">
              <a:solidFill>
                <a:prstClr val="white"/>
              </a:solidFill>
              <a:latin typeface="Calibri"/>
            </a:endParaRPr>
          </a:p>
          <a:p>
            <a:r>
              <a:rPr lang="es-ES" sz="1200" dirty="0">
                <a:solidFill>
                  <a:prstClr val="white"/>
                </a:solidFill>
                <a:latin typeface="Calibri"/>
              </a:rPr>
              <a:t>Se recoge también el progreso esperado al término de  la Educación Primaria.</a:t>
            </a:r>
          </a:p>
        </p:txBody>
      </p:sp>
      <p:sp>
        <p:nvSpPr>
          <p:cNvPr id="23" name="Llamada rectangular 22"/>
          <p:cNvSpPr/>
          <p:nvPr/>
        </p:nvSpPr>
        <p:spPr>
          <a:xfrm>
            <a:off x="836219" y="2336142"/>
            <a:ext cx="1375563" cy="772706"/>
          </a:xfrm>
          <a:prstGeom prst="wedgeRectCallout">
            <a:avLst>
              <a:gd name="adj1" fmla="val 63625"/>
              <a:gd name="adj2" fmla="val -21099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prstClr val="white"/>
                </a:solidFill>
                <a:latin typeface="Calibri"/>
              </a:rPr>
              <a:t>Breve definición de la competencia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195" y="1853152"/>
            <a:ext cx="8668140" cy="49164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72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lamada con línea 1 19"/>
          <p:cNvSpPr/>
          <p:nvPr/>
        </p:nvSpPr>
        <p:spPr>
          <a:xfrm flipH="1">
            <a:off x="1746579" y="4788574"/>
            <a:ext cx="3248525" cy="813986"/>
          </a:xfrm>
          <a:prstGeom prst="borderCallout1">
            <a:avLst>
              <a:gd name="adj1" fmla="val 49150"/>
              <a:gd name="adj2" fmla="val 1"/>
              <a:gd name="adj3" fmla="val 48198"/>
              <a:gd name="adj4" fmla="val -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Llamada con línea 1 14"/>
          <p:cNvSpPr/>
          <p:nvPr/>
        </p:nvSpPr>
        <p:spPr>
          <a:xfrm flipH="1">
            <a:off x="1746580" y="4044946"/>
            <a:ext cx="3248525" cy="575181"/>
          </a:xfrm>
          <a:prstGeom prst="borderCallout1">
            <a:avLst>
              <a:gd name="adj1" fmla="val 49150"/>
              <a:gd name="adj2" fmla="val 1"/>
              <a:gd name="adj3" fmla="val 49131"/>
              <a:gd name="adj4" fmla="val 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" name="Conector recto 15"/>
          <p:cNvCxnSpPr>
            <a:stCxn id="15" idx="2"/>
            <a:endCxn id="15" idx="2"/>
          </p:cNvCxnSpPr>
          <p:nvPr/>
        </p:nvCxnSpPr>
        <p:spPr>
          <a:xfrm>
            <a:off x="4995104" y="43325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lamada con línea 1 2"/>
          <p:cNvSpPr/>
          <p:nvPr/>
        </p:nvSpPr>
        <p:spPr>
          <a:xfrm flipH="1">
            <a:off x="1731545" y="2748537"/>
            <a:ext cx="3248525" cy="1127961"/>
          </a:xfrm>
          <a:prstGeom prst="borderCallout1">
            <a:avLst>
              <a:gd name="adj1" fmla="val 49150"/>
              <a:gd name="adj2" fmla="val 1"/>
              <a:gd name="adj3" fmla="val 49700"/>
              <a:gd name="adj4" fmla="val 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Conector recto 5"/>
          <p:cNvCxnSpPr>
            <a:stCxn id="3" idx="2"/>
            <a:endCxn id="3" idx="2"/>
          </p:cNvCxnSpPr>
          <p:nvPr/>
        </p:nvCxnSpPr>
        <p:spPr>
          <a:xfrm>
            <a:off x="4980068" y="33125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1785683" y="2174699"/>
            <a:ext cx="3259637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356BAA"/>
                </a:solidFill>
                <a:latin typeface="Calibri"/>
              </a:rPr>
              <a:t>Objetivos  </a:t>
            </a:r>
          </a:p>
          <a:p>
            <a:pPr>
              <a:defRPr/>
            </a:pPr>
            <a:r>
              <a:rPr lang="es-ES" sz="1350" b="1" dirty="0">
                <a:solidFill>
                  <a:srgbClr val="356BAA"/>
                </a:solidFill>
                <a:latin typeface="Calibri"/>
              </a:rPr>
              <a:t>(Artículo 23 de la LOE/LOMLOE):</a:t>
            </a:r>
          </a:p>
          <a:p>
            <a:pPr>
              <a:spcBef>
                <a:spcPts val="450"/>
              </a:spcBef>
              <a:defRPr/>
            </a:pPr>
            <a:r>
              <a:rPr lang="es-ES" sz="1200" i="1" dirty="0">
                <a:solidFill>
                  <a:prstClr val="black"/>
                </a:solidFill>
                <a:latin typeface="Calibri"/>
              </a:rPr>
              <a:t>h) Comprender y expresar con corrección, oralmente y por escrito, en la lengua castellana y, si la hubiere, en la lengua cooficial de la Comunidad Autónoma, textos y mensajes complejos, e iniciarse en el conocimiento, la lectura y el estudio de la literatura.</a:t>
            </a:r>
          </a:p>
          <a:p>
            <a:pPr>
              <a:spcBef>
                <a:spcPts val="450"/>
              </a:spcBef>
              <a:defRPr/>
            </a:pPr>
            <a:endParaRPr lang="es-ES" sz="1200" i="1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450"/>
              </a:spcBef>
              <a:defRPr/>
            </a:pPr>
            <a:r>
              <a:rPr lang="es-ES" sz="1200" i="1" dirty="0">
                <a:solidFill>
                  <a:prstClr val="black"/>
                </a:solidFill>
                <a:latin typeface="Calibri"/>
              </a:rPr>
              <a:t>i) Comprender y expresarse en una o más lenguas extranjeras de manera apropiada.</a:t>
            </a:r>
          </a:p>
          <a:p>
            <a:pPr>
              <a:spcBef>
                <a:spcPts val="450"/>
              </a:spcBef>
              <a:defRPr/>
            </a:pPr>
            <a:endParaRPr lang="es-ES" sz="1200" i="1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450"/>
              </a:spcBef>
              <a:defRPr/>
            </a:pPr>
            <a:r>
              <a:rPr lang="es-ES" sz="1200" i="1" dirty="0">
                <a:solidFill>
                  <a:prstClr val="black"/>
                </a:solidFill>
                <a:latin typeface="Calibri"/>
              </a:rPr>
              <a:t>j) Conocer, valorar y respetar los aspectos básicos de la cultura y la historia propias y de los demás, así como el patrimonio artístico y cultural.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241753" y="2217665"/>
            <a:ext cx="5561714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356BAA"/>
                </a:solidFill>
                <a:latin typeface="Calibri"/>
              </a:rPr>
              <a:t>Definición de la competencia plurilingüe</a:t>
            </a:r>
          </a:p>
          <a:p>
            <a:pPr>
              <a:defRPr/>
            </a:pPr>
            <a:endParaRPr lang="es-ES" sz="135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s-ES" sz="1400" dirty="0"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r>
              <a:rPr lang="la-Latn" sz="1400" dirty="0">
                <a:solidFill>
                  <a:prstClr val="black"/>
                </a:solidFill>
                <a:latin typeface="Calibri"/>
              </a:rPr>
              <a:t>La competencia plurilingüe implica utilizar distintas lenguas</a:t>
            </a:r>
            <a:r>
              <a:rPr lang="es-ES" sz="1400" dirty="0">
                <a:solidFill>
                  <a:prstClr val="black"/>
                </a:solidFill>
                <a:latin typeface="Calibri"/>
              </a:rPr>
              <a:t>, orales o signadas,</a:t>
            </a:r>
            <a:r>
              <a:rPr lang="la-Latn" sz="1400" dirty="0">
                <a:solidFill>
                  <a:prstClr val="black"/>
                </a:solidFill>
                <a:latin typeface="Calibri"/>
              </a:rPr>
              <a:t> de forma apropiada y eficaz para el aprendizaje y la comunicación. </a:t>
            </a:r>
            <a:endParaRPr lang="es-ES" sz="1400" dirty="0"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s-ES" sz="1400" dirty="0"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r>
              <a:rPr lang="la-Latn" sz="1400" dirty="0">
                <a:solidFill>
                  <a:prstClr val="black"/>
                </a:solidFill>
                <a:latin typeface="Calibri"/>
              </a:rPr>
              <a:t>Esta competencia supone reconocer y respetar los perfiles lingüísticos individuales y aprovechar las experiencias propias para desarrollar estrategias que permitan mediar y hacer transferencias entre lenguas, incluidas las clásicas, y, en su caso, mantener y adquirir destrezas en la(s) lengua(s) </a:t>
            </a:r>
            <a:r>
              <a:rPr lang="es-ES" sz="1400" dirty="0">
                <a:solidFill>
                  <a:prstClr val="black"/>
                </a:solidFill>
                <a:latin typeface="Calibri"/>
              </a:rPr>
              <a:t>familiar(e</a:t>
            </a:r>
            <a:r>
              <a:rPr lang="la-Latn" sz="1400" dirty="0">
                <a:solidFill>
                  <a:prstClr val="black"/>
                </a:solidFill>
                <a:latin typeface="Calibri"/>
              </a:rPr>
              <a:t>s) y en las lenguas oficiales. </a:t>
            </a:r>
            <a:endParaRPr lang="es-ES" sz="1400" dirty="0"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s-ES" sz="1400" dirty="0"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r>
              <a:rPr lang="la-Latn" sz="1400" dirty="0">
                <a:solidFill>
                  <a:prstClr val="black"/>
                </a:solidFill>
                <a:latin typeface="Calibri"/>
              </a:rPr>
              <a:t>Integra, asimismo, dimensiones históricas e interculturales orientadas a conocer, valorar y respetar la diversidad lingüística y cultural de la sociedad </a:t>
            </a:r>
            <a:r>
              <a:rPr lang="es-ES" sz="1400" dirty="0">
                <a:solidFill>
                  <a:prstClr val="black"/>
                </a:solidFill>
                <a:latin typeface="Calibri"/>
              </a:rPr>
              <a:t>con el objetivo de</a:t>
            </a:r>
            <a:r>
              <a:rPr lang="la-Latn" sz="1400" dirty="0">
                <a:solidFill>
                  <a:prstClr val="black"/>
                </a:solidFill>
                <a:latin typeface="Calibri"/>
              </a:rPr>
              <a:t> fomentar la convivencia democrática.</a:t>
            </a:r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817915" y="1277088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VINCULACIÓN CON LOS OBJETIVOS DE LA ETAPA</a:t>
            </a:r>
          </a:p>
        </p:txBody>
      </p:sp>
    </p:spTree>
    <p:extLst>
      <p:ext uri="{BB962C8B-B14F-4D97-AF65-F5344CB8AC3E}">
        <p14:creationId xmlns:p14="http://schemas.microsoft.com/office/powerpoint/2010/main" val="10285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1702309" y="120195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72004" y="1890055"/>
          <a:ext cx="2424939" cy="429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641278" y="1201959"/>
            <a:ext cx="7424056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DESCRIPTORES OPERATIVOS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2496943" y="2063367"/>
          <a:ext cx="9085415" cy="427086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{0E3FDE45-AF77-4B5C-9715-49D594BDF05E}</a:tableStyleId>
              </a:tblPr>
              <a:tblGrid>
                <a:gridCol w="4550195">
                  <a:extLst>
                    <a:ext uri="{9D8B030D-6E8A-4147-A177-3AD203B41FA5}">
                      <a16:colId xmlns:a16="http://schemas.microsoft.com/office/drawing/2014/main" val="3340954114"/>
                    </a:ext>
                  </a:extLst>
                </a:gridCol>
                <a:gridCol w="4535220">
                  <a:extLst>
                    <a:ext uri="{9D8B030D-6E8A-4147-A177-3AD203B41FA5}">
                      <a16:colId xmlns:a16="http://schemas.microsoft.com/office/drawing/2014/main" val="3224923746"/>
                    </a:ext>
                  </a:extLst>
                </a:gridCol>
              </a:tblGrid>
              <a:tr h="464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50" baseline="0" dirty="0">
                          <a:effectLst/>
                        </a:rPr>
                        <a:t>Al completar la Educación Primaria, el alumno o la alumna…</a:t>
                      </a:r>
                      <a:endParaRPr lang="es-ES" sz="145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50" baseline="0">
                          <a:effectLst/>
                        </a:rPr>
                        <a:t>Al completar la enseñanza básica, el alumno o la alumna…</a:t>
                      </a:r>
                      <a:endParaRPr lang="es-ES" sz="1450" b="1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76736791"/>
                  </a:ext>
                </a:extLst>
              </a:tr>
              <a:tr h="13926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50" b="0" baseline="0" dirty="0">
                          <a:effectLst/>
                        </a:rPr>
                        <a:t>CP1. Usa</a:t>
                      </a:r>
                      <a:r>
                        <a:rPr lang="es-ES" sz="145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s-ES" sz="145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 menos, una lengua</a:t>
                      </a:r>
                      <a:r>
                        <a:rPr lang="es-ES" sz="1450" b="0" baseline="0" dirty="0">
                          <a:effectLst/>
                        </a:rPr>
                        <a:t>, además de la lengua o lenguas familiares, para responder a </a:t>
                      </a:r>
                      <a:r>
                        <a:rPr lang="es-ES" sz="145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necesidades comunicativas sencillas y predecibles</a:t>
                      </a:r>
                      <a:r>
                        <a:rPr lang="es-ES" sz="1450" b="0" baseline="0" dirty="0">
                          <a:effectLst/>
                        </a:rPr>
                        <a:t>, de manera adecuada tanto a su desarrollo e intereses como a situaciones y contextos cotidianos de los ámbitos personal, social y educativo.</a:t>
                      </a:r>
                      <a:endParaRPr lang="es-ES" sz="1450" b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50" baseline="0" dirty="0">
                          <a:effectLst/>
                        </a:rPr>
                        <a:t>CP1. Usa</a:t>
                      </a:r>
                      <a:r>
                        <a:rPr lang="es-ES" sz="145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eficazmente una o más lenguas</a:t>
                      </a:r>
                      <a:r>
                        <a:rPr lang="es-ES" sz="1450" baseline="0" dirty="0">
                          <a:effectLst/>
                        </a:rPr>
                        <a:t>, además de la lengua o lenguas familiares, para responder a sus </a:t>
                      </a:r>
                      <a:r>
                        <a:rPr lang="es-ES" sz="145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necesidades comunicativas</a:t>
                      </a:r>
                      <a:r>
                        <a:rPr lang="es-ES" sz="1450" baseline="0" dirty="0">
                          <a:effectLst/>
                        </a:rPr>
                        <a:t>, de manera apropiada y adecuada tanto a su desarrollo e intereses como a diferentes situaciones y contextos de </a:t>
                      </a:r>
                      <a:r>
                        <a:rPr lang="es-ES" sz="1450" b="0" u="none" baseline="0" dirty="0">
                          <a:effectLst/>
                        </a:rPr>
                        <a:t>los ámbitos personal, social, educativo </a:t>
                      </a:r>
                      <a:r>
                        <a:rPr lang="es-ES" sz="1450" baseline="0" dirty="0">
                          <a:effectLst/>
                        </a:rPr>
                        <a:t>y profesional.</a:t>
                      </a:r>
                      <a:endParaRPr lang="es-ES" sz="145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67416223"/>
                  </a:ext>
                </a:extLst>
              </a:tr>
              <a:tr h="13926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50" b="0" baseline="0" dirty="0">
                          <a:effectLst/>
                        </a:rPr>
                        <a:t>CP2. A partir de sus</a:t>
                      </a:r>
                      <a:r>
                        <a:rPr lang="es-ES" sz="1450" b="0" u="none" baseline="0" dirty="0">
                          <a:effectLst/>
                        </a:rPr>
                        <a:t> experiencias</a:t>
                      </a:r>
                      <a:r>
                        <a:rPr lang="es-ES" sz="1450" b="0" baseline="0" dirty="0">
                          <a:effectLst/>
                        </a:rPr>
                        <a:t>, reconoce la diversidad de perfiles lingüísticos y experimenta estrategias que, </a:t>
                      </a:r>
                      <a:r>
                        <a:rPr lang="es-ES" sz="145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manera guiada</a:t>
                      </a:r>
                      <a:r>
                        <a:rPr lang="es-ES" sz="1450" b="0" baseline="0" dirty="0">
                          <a:effectLst/>
                        </a:rPr>
                        <a:t>, le permiten realizar transferencias sencillas entre distintas lenguas para comunicarse en contextos cotidianos y ampliar su repertorio lingüístico individual.</a:t>
                      </a:r>
                      <a:endParaRPr lang="es-ES" sz="1450" b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50" baseline="0" dirty="0">
                          <a:effectLst/>
                        </a:rPr>
                        <a:t>CP2. A partir de sus experiencias, realiza transferencias entre distintas lenguas </a:t>
                      </a:r>
                      <a:r>
                        <a:rPr lang="es-ES" sz="145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como estrategia para comunicarse </a:t>
                      </a:r>
                      <a:r>
                        <a:rPr lang="es-ES" sz="1450" baseline="0" dirty="0">
                          <a:effectLst/>
                        </a:rPr>
                        <a:t>y ampliar su repertorio lingüístico individual.</a:t>
                      </a:r>
                      <a:endParaRPr lang="es-ES" sz="145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01801476"/>
                  </a:ext>
                </a:extLst>
              </a:tr>
              <a:tr h="9602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50" b="0" baseline="0" dirty="0">
                          <a:effectLst/>
                        </a:rPr>
                        <a:t>CP3. Conoce y respeta la diversidad lingüística y cultural </a:t>
                      </a:r>
                      <a:r>
                        <a:rPr lang="es-ES" sz="145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presente en su entorno</a:t>
                      </a:r>
                      <a:r>
                        <a:rPr lang="es-ES" sz="1450" b="0" baseline="0" dirty="0">
                          <a:effectLst/>
                        </a:rPr>
                        <a:t>, reconociendo y comprendiendo su valor como factor de diálogo, para mejorar la convivencia.</a:t>
                      </a:r>
                      <a:endParaRPr lang="es-ES" sz="1450" b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50" baseline="0" dirty="0">
                          <a:effectLst/>
                        </a:rPr>
                        <a:t>CP3. Conoce, valora y respeta la diversidad lingüística y cultural </a:t>
                      </a:r>
                      <a:r>
                        <a:rPr lang="es-ES" sz="145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presente en la sociedad</a:t>
                      </a:r>
                      <a:r>
                        <a:rPr lang="es-ES" sz="1450" baseline="0" dirty="0">
                          <a:effectLst/>
                        </a:rPr>
                        <a:t>, integrándola en su desarrollo personal como factor de diálogo, para fomentar la cohesión social.</a:t>
                      </a:r>
                      <a:endParaRPr lang="es-ES" sz="145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03771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5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727" y="2032603"/>
            <a:ext cx="3232413" cy="4550971"/>
          </a:xfrm>
          <a:prstGeom prst="rect">
            <a:avLst/>
          </a:prstGeom>
          <a:ln>
            <a:solidFill>
              <a:srgbClr val="194493"/>
            </a:solidFill>
          </a:ln>
        </p:spPr>
      </p:pic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1702309" y="120195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708516" y="2032603"/>
            <a:ext cx="67998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rgbClr val="C00000"/>
                </a:solidFill>
                <a:latin typeface="Calibri"/>
              </a:rPr>
              <a:t>Propias del área o materia </a:t>
            </a:r>
            <a:r>
              <a:rPr lang="es-ES" sz="1400" dirty="0">
                <a:solidFill>
                  <a:prstClr val="black"/>
                </a:solidFill>
                <a:latin typeface="Calibri"/>
              </a:rPr>
              <a:t>pero relacionadas con el perfil de salida </a:t>
            </a:r>
          </a:p>
          <a:p>
            <a:pPr lvl="1"/>
            <a:endParaRPr lang="es-ES" sz="1400" dirty="0">
              <a:solidFill>
                <a:prstClr val="black"/>
              </a:solidFill>
              <a:latin typeface="Calibri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Funcionan a modo de </a:t>
            </a:r>
            <a:r>
              <a:rPr lang="es-ES" sz="1400" dirty="0">
                <a:solidFill>
                  <a:srgbClr val="C00000"/>
                </a:solidFill>
                <a:latin typeface="Calibri"/>
              </a:rPr>
              <a:t>objetivos competenciales de </a:t>
            </a:r>
            <a:r>
              <a:rPr lang="es-ES" sz="1400" b="1" dirty="0">
                <a:solidFill>
                  <a:srgbClr val="C00000"/>
                </a:solidFill>
                <a:latin typeface="Calibri"/>
              </a:rPr>
              <a:t>etapa</a:t>
            </a:r>
            <a:r>
              <a:rPr lang="es-ES" sz="1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es-ES" sz="1400" dirty="0">
              <a:solidFill>
                <a:prstClr val="black"/>
              </a:solidFill>
              <a:latin typeface="Calibri"/>
              <a:sym typeface="Calibri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prstClr val="black"/>
                </a:solidFill>
                <a:latin typeface="Calibri"/>
                <a:sym typeface="Calibri"/>
              </a:rPr>
              <a:t>Han sido formuladas respetando la  siguiente estructura sintáctica:</a:t>
            </a:r>
          </a:p>
          <a:p>
            <a:pPr lvl="1"/>
            <a:r>
              <a:rPr lang="es-ES" sz="1400" dirty="0">
                <a:solidFill>
                  <a:prstClr val="black"/>
                </a:solidFill>
                <a:latin typeface="Calibri"/>
                <a:sym typeface="Calibri"/>
              </a:rPr>
              <a:t>      </a:t>
            </a:r>
            <a:r>
              <a:rPr lang="es-ES" sz="1400" b="1" dirty="0">
                <a:solidFill>
                  <a:srgbClr val="8064A2"/>
                </a:solidFill>
                <a:latin typeface="Calibri"/>
                <a:sym typeface="Calibri"/>
              </a:rPr>
              <a:t>qué</a:t>
            </a:r>
            <a:r>
              <a:rPr lang="es-ES" sz="1400" dirty="0">
                <a:solidFill>
                  <a:prstClr val="black"/>
                </a:solidFill>
                <a:latin typeface="Calibri"/>
                <a:sym typeface="Calibri"/>
              </a:rPr>
              <a:t> (infinitivo) + </a:t>
            </a:r>
            <a:r>
              <a:rPr lang="es-ES" sz="1400" b="1" dirty="0">
                <a:solidFill>
                  <a:srgbClr val="F79646"/>
                </a:solidFill>
                <a:latin typeface="Calibri"/>
                <a:sym typeface="Calibri"/>
              </a:rPr>
              <a:t>cómo</a:t>
            </a:r>
            <a:r>
              <a:rPr lang="es-ES" sz="1400" dirty="0">
                <a:solidFill>
                  <a:prstClr val="black"/>
                </a:solidFill>
                <a:latin typeface="Calibri"/>
                <a:sym typeface="Calibri"/>
              </a:rPr>
              <a:t> (gerundio, a través de…) + </a:t>
            </a:r>
            <a:r>
              <a:rPr lang="es-ES" sz="1400" b="1" dirty="0">
                <a:solidFill>
                  <a:srgbClr val="4BACC6"/>
                </a:solidFill>
                <a:latin typeface="Calibri"/>
                <a:sym typeface="Calibri"/>
              </a:rPr>
              <a:t>para qué </a:t>
            </a:r>
            <a:r>
              <a:rPr lang="es-ES" sz="1400" dirty="0">
                <a:solidFill>
                  <a:prstClr val="black"/>
                </a:solidFill>
                <a:latin typeface="Calibri"/>
                <a:sym typeface="Calibri"/>
              </a:rPr>
              <a:t>(para + infinitivo)</a:t>
            </a:r>
          </a:p>
          <a:p>
            <a:pPr lvl="1"/>
            <a:endParaRPr lang="es-ES" sz="1400" dirty="0">
              <a:solidFill>
                <a:prstClr val="black"/>
              </a:solidFill>
              <a:latin typeface="Calibri"/>
              <a:sym typeface="Calibri"/>
            </a:endParaRPr>
          </a:p>
          <a:p>
            <a:pPr lvl="1"/>
            <a:endParaRPr lang="es-ES" sz="1400" dirty="0">
              <a:solidFill>
                <a:prstClr val="black"/>
              </a:solidFill>
              <a:latin typeface="Calibri"/>
              <a:sym typeface="Calibri"/>
            </a:endParaRPr>
          </a:p>
          <a:p>
            <a:pPr lvl="1"/>
            <a:endParaRPr lang="es-ES" sz="1400" dirty="0">
              <a:solidFill>
                <a:prstClr val="black"/>
              </a:solidFill>
              <a:latin typeface="Calibri"/>
              <a:sym typeface="Calibri"/>
            </a:endParaRPr>
          </a:p>
          <a:p>
            <a:pPr lvl="1"/>
            <a:endParaRPr lang="es-ES" sz="1400" dirty="0">
              <a:solidFill>
                <a:prstClr val="black"/>
              </a:solidFill>
              <a:latin typeface="Calibri"/>
              <a:sym typeface="Calibri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es-ES" sz="1400" dirty="0" smtClean="0">
              <a:solidFill>
                <a:prstClr val="black"/>
              </a:solidFill>
              <a:latin typeface="Calibri"/>
              <a:sym typeface="Calibri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es-ES" sz="1400" dirty="0">
              <a:solidFill>
                <a:prstClr val="black"/>
              </a:solidFill>
              <a:latin typeface="Calibri"/>
              <a:sym typeface="Calibri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s-ES" sz="1400" dirty="0" smtClean="0">
                <a:solidFill>
                  <a:prstClr val="black"/>
                </a:solidFill>
                <a:latin typeface="Calibri"/>
                <a:sym typeface="Calibri"/>
              </a:rPr>
              <a:t>Van </a:t>
            </a:r>
            <a:r>
              <a:rPr lang="es-ES" sz="1400" dirty="0">
                <a:solidFill>
                  <a:prstClr val="black"/>
                </a:solidFill>
                <a:latin typeface="Calibri"/>
                <a:sym typeface="Calibri"/>
              </a:rPr>
              <a:t>acompañadas de una </a:t>
            </a:r>
            <a:r>
              <a:rPr lang="es-ES" sz="1400" dirty="0">
                <a:solidFill>
                  <a:srgbClr val="7030A0"/>
                </a:solidFill>
                <a:latin typeface="Calibri"/>
                <a:sym typeface="Calibri"/>
              </a:rPr>
              <a:t>explicación</a:t>
            </a:r>
            <a:r>
              <a:rPr lang="es-ES" sz="1400" dirty="0">
                <a:solidFill>
                  <a:prstClr val="black"/>
                </a:solidFill>
                <a:latin typeface="Calibri"/>
                <a:sym typeface="Calibri"/>
              </a:rPr>
              <a:t> que matiza y completa su enunciado.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Se han elaborado teniendo en cuenta: 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es-ES" sz="1400" dirty="0">
              <a:solidFill>
                <a:prstClr val="black"/>
              </a:solidFill>
              <a:latin typeface="Calibri"/>
            </a:endParaRPr>
          </a:p>
          <a:p>
            <a:pPr marL="900113" lvl="2" indent="-214313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Marcos de referencia europeos</a:t>
            </a:r>
          </a:p>
          <a:p>
            <a:pPr marL="900113" lvl="2" indent="-214313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Anteriores reales decretos de enseñanzas mínimas.</a:t>
            </a:r>
          </a:p>
          <a:p>
            <a:pPr marL="900113" lvl="2" indent="-214313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Currículos de Comunidades Autónomas.</a:t>
            </a:r>
          </a:p>
          <a:p>
            <a:pPr marL="900113" lvl="2" indent="-214313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Currículos de otros países de nuestro entorno.</a:t>
            </a:r>
          </a:p>
          <a:p>
            <a:pPr marL="900113" lvl="2" indent="-214313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Aportaciones de colectivos, etc.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350540" y="3592507"/>
            <a:ext cx="5180777" cy="7155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350" b="1" i="1" dirty="0">
                <a:solidFill>
                  <a:srgbClr val="8064A2"/>
                </a:solidFill>
                <a:latin typeface="Calibri"/>
              </a:rPr>
              <a:t>Valorar el papel de la civilización latina en el origen de la identidad europea, </a:t>
            </a:r>
            <a:r>
              <a:rPr lang="es-ES" sz="1350" b="1" i="1" dirty="0">
                <a:solidFill>
                  <a:srgbClr val="F79646"/>
                </a:solidFill>
                <a:latin typeface="Calibri"/>
              </a:rPr>
              <a:t>comparando y reconociendo las semejanzas y diferencias entre lenguas y culturas, </a:t>
            </a:r>
            <a:r>
              <a:rPr lang="es-ES" sz="1350" b="1" i="1" dirty="0">
                <a:solidFill>
                  <a:srgbClr val="4BACC6"/>
                </a:solidFill>
                <a:latin typeface="Calibri"/>
              </a:rPr>
              <a:t>para analizar críticamente el presente.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1663791" y="2549198"/>
            <a:ext cx="219974" cy="265262"/>
          </a:xfrm>
          <a:prstGeom prst="rightArrow">
            <a:avLst/>
          </a:prstGeom>
          <a:solidFill>
            <a:srgbClr val="C40F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DE7979"/>
              </a:solidFill>
              <a:latin typeface="Calibri"/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1679436" y="2934376"/>
            <a:ext cx="219974" cy="26526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DE7979"/>
              </a:solidFill>
              <a:latin typeface="Calibri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1702309" y="4622660"/>
            <a:ext cx="219974" cy="265262"/>
          </a:xfrm>
          <a:prstGeom prst="rightArrow">
            <a:avLst/>
          </a:prstGeom>
          <a:solidFill>
            <a:srgbClr val="C40F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DE7979"/>
              </a:solidFill>
              <a:latin typeface="Calibri"/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1707928" y="5030647"/>
            <a:ext cx="219974" cy="26526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DE7979"/>
              </a:solidFill>
              <a:latin typeface="Calibri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817915" y="1277088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COMPETENCIAS ESPECÍFICAS</a:t>
            </a:r>
          </a:p>
        </p:txBody>
      </p:sp>
    </p:spTree>
    <p:extLst>
      <p:ext uri="{BB962C8B-B14F-4D97-AF65-F5344CB8AC3E}">
        <p14:creationId xmlns:p14="http://schemas.microsoft.com/office/powerpoint/2010/main" val="17001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1" y="1176025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Competencias específicas</a:t>
            </a:r>
            <a:endParaRPr lang="es-ES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182179" y="1942095"/>
          <a:ext cx="9629423" cy="452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4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2667002" y="1524869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2800733" y="1758687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304365" y="2187351"/>
            <a:ext cx="8901953" cy="443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7910" lvl="1" indent="-160735" defTabSz="6858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prstClr val="black"/>
                </a:solidFill>
                <a:latin typeface="Calibri"/>
              </a:rPr>
              <a:t>Se relacionan con las competencias específicas. </a:t>
            </a:r>
          </a:p>
          <a:p>
            <a:pPr marL="417910" lvl="1" indent="-160735" defTabSz="6858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prstClr val="black"/>
                </a:solidFill>
                <a:latin typeface="Calibri"/>
              </a:rPr>
              <a:t>Referentes que indican el nivel de desempeño.</a:t>
            </a:r>
          </a:p>
          <a:p>
            <a:pPr marL="417910" lvl="1" indent="-160735" algn="just" defTabSz="6858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prstClr val="black"/>
                </a:solidFill>
                <a:latin typeface="Calibri"/>
              </a:rPr>
              <a:t>Prevén la evaluación de los distintos elementos asociados a la competencia específica con la que se vinculan.</a:t>
            </a:r>
          </a:p>
          <a:p>
            <a:pPr marL="342900" lvl="1" algn="just" defTabSz="685800"/>
            <a:endParaRPr lang="es-ES" sz="1600" dirty="0">
              <a:solidFill>
                <a:prstClr val="black"/>
              </a:solidFill>
              <a:latin typeface="Calibri"/>
            </a:endParaRPr>
          </a:p>
          <a:p>
            <a:pPr marL="417910" lvl="1" indent="-160735" algn="just" defTabSz="6858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prstClr val="black"/>
                </a:solidFill>
                <a:latin typeface="Calibri"/>
              </a:rPr>
              <a:t>Su estructura sintáctica responde al esquema: 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qué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(infinitivo + complemento) +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cómo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42900" lvl="1" algn="just" defTabSz="685800"/>
            <a:endParaRPr lang="es-ES" sz="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lvl="2" defTabSz="685800">
              <a:spcAft>
                <a:spcPts val="675"/>
              </a:spcAft>
            </a:pPr>
            <a:r>
              <a:rPr lang="es-ES" sz="1400" i="1" dirty="0">
                <a:solidFill>
                  <a:prstClr val="black"/>
                </a:solidFill>
                <a:latin typeface="Calibri"/>
              </a:rPr>
              <a:t>1.1	</a:t>
            </a:r>
            <a:r>
              <a:rPr lang="es-ES" sz="1400" i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Analizar conceptos y procesos relacionados con los saberes de Biología y Geología </a:t>
            </a:r>
            <a:r>
              <a:rPr lang="es-ES" sz="1400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interpretando información en diferentes formatos (modelos, gráficos, tablas, diagramas, fórmulas, esquemas, símbolos, páginas web...), </a:t>
            </a:r>
            <a:r>
              <a:rPr lang="es-ES" sz="1400" i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manteniendo una actitud crítica y obteniendo conclusiones fundamentadas. </a:t>
            </a:r>
          </a:p>
          <a:p>
            <a:pPr marL="685800" lvl="2" defTabSz="685800">
              <a:spcAft>
                <a:spcPts val="675"/>
              </a:spcAft>
            </a:pPr>
            <a:endParaRPr lang="es-ES" sz="1400" i="1" dirty="0">
              <a:solidFill>
                <a:prstClr val="black"/>
              </a:solidFill>
              <a:latin typeface="Calibri"/>
            </a:endParaRPr>
          </a:p>
          <a:p>
            <a:pPr marL="685800" lvl="2" defTabSz="685800">
              <a:spcAft>
                <a:spcPts val="675"/>
              </a:spcAft>
            </a:pPr>
            <a:r>
              <a:rPr lang="es-ES" sz="1400" i="1" dirty="0">
                <a:solidFill>
                  <a:prstClr val="black"/>
                </a:solidFill>
                <a:latin typeface="Calibri"/>
              </a:rPr>
              <a:t>1.2	</a:t>
            </a:r>
            <a:r>
              <a:rPr lang="es-ES" sz="1400" i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Facilitar la comprensión y análisis de información relacionada con los saberes de la materia de Biología y Geología transmitiéndola de forma clara </a:t>
            </a:r>
            <a:r>
              <a:rPr lang="es-ES" sz="1400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utilizando la terminología y el formato adecuados (modelos, gráficos, tablas, vídeos, informes, diagramas, fórmulas, esquemas, símbolos, contenidos digitales...).</a:t>
            </a:r>
          </a:p>
          <a:p>
            <a:pPr marL="685800" lvl="2" defTabSz="685800">
              <a:spcAft>
                <a:spcPts val="675"/>
              </a:spcAft>
            </a:pPr>
            <a:endParaRPr lang="es-ES" sz="1400" i="1" dirty="0">
              <a:solidFill>
                <a:srgbClr val="F79646"/>
              </a:solidFill>
              <a:latin typeface="Calibri"/>
            </a:endParaRPr>
          </a:p>
          <a:p>
            <a:pPr marL="685800" lvl="2" defTabSz="685800">
              <a:spcAft>
                <a:spcPts val="675"/>
              </a:spcAft>
            </a:pPr>
            <a:r>
              <a:rPr lang="es-ES" sz="1400" i="1" dirty="0">
                <a:solidFill>
                  <a:prstClr val="black"/>
                </a:solidFill>
                <a:latin typeface="Calibri"/>
              </a:rPr>
              <a:t>1.3	</a:t>
            </a:r>
            <a:r>
              <a:rPr lang="es-ES" sz="1400" i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Analizar y explicar fenómenos biológicos y geológicos </a:t>
            </a:r>
            <a:r>
              <a:rPr lang="es-ES" sz="1400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representándolos mediante modelos y diagramas y utilizando, cuando sea necesario, los pasos del diseño de ingeniería (identificación del problema, exploración, diseño, creación, evaluación y mejora).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302568" y="1144510"/>
            <a:ext cx="7344816" cy="834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400" b="1" cap="all" dirty="0"/>
              <a:t>CRITERIOS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34376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ceso 5"/>
          <p:cNvSpPr/>
          <p:nvPr/>
        </p:nvSpPr>
        <p:spPr>
          <a:xfrm>
            <a:off x="1991544" y="2780928"/>
            <a:ext cx="1224136" cy="432048"/>
          </a:xfrm>
          <a:prstGeom prst="flowChartProcess">
            <a:avLst/>
          </a:prstGeom>
          <a:gradFill>
            <a:gsLst>
              <a:gs pos="8700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roceso 4"/>
          <p:cNvSpPr/>
          <p:nvPr/>
        </p:nvSpPr>
        <p:spPr>
          <a:xfrm>
            <a:off x="2063552" y="5301208"/>
            <a:ext cx="8208912" cy="1440160"/>
          </a:xfrm>
          <a:prstGeom prst="flowChartProcess">
            <a:avLst/>
          </a:prstGeom>
          <a:gradFill>
            <a:gsLst>
              <a:gs pos="8700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Observaciones técnica legislativa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71464" y="2276872"/>
            <a:ext cx="8840228" cy="545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2020 es nuevamente modificada en términos amplios por la  </a:t>
            </a:r>
            <a:r>
              <a:rPr lang="es-E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LOMLOE</a:t>
            </a:r>
          </a:p>
          <a:p>
            <a:pPr marL="899160" algn="just">
              <a:lnSpc>
                <a:spcPct val="115000"/>
              </a:lnSpc>
              <a:spcBef>
                <a:spcPts val="600"/>
              </a:spcBef>
              <a:defRPr/>
            </a:pPr>
            <a:r>
              <a:rPr lang="es-ES" sz="16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modifican 103 artículos (y disposiciones).</a:t>
            </a:r>
            <a:endParaRPr lang="es-E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algn="just">
              <a:lnSpc>
                <a:spcPct val="115000"/>
              </a:lnSpc>
              <a:spcBef>
                <a:spcPts val="600"/>
              </a:spcBef>
              <a:defRPr/>
            </a:pPr>
            <a:r>
              <a:rPr lang="es-ES" sz="16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mejoran ligeramente 34 artículos (redacción, lenguaje, …).</a:t>
            </a:r>
            <a:endParaRPr lang="es-E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just">
              <a:lnSpc>
                <a:spcPct val="115000"/>
              </a:lnSpc>
              <a:spcBef>
                <a:spcPts val="600"/>
              </a:spcBef>
              <a:defRPr/>
            </a:pPr>
            <a:r>
              <a:rPr lang="es-ES" sz="16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mantienen igual 99 artículos.</a:t>
            </a:r>
            <a:endParaRPr lang="es-E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just">
              <a:lnSpc>
                <a:spcPct val="115000"/>
              </a:lnSpc>
              <a:spcBef>
                <a:spcPts val="600"/>
              </a:spcBef>
              <a:defRPr/>
            </a:pPr>
            <a:r>
              <a:rPr lang="es-ES" sz="16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añaden 6 artículos y se eliminan 4.</a:t>
            </a:r>
            <a:endParaRPr lang="es-E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just">
              <a:lnSpc>
                <a:spcPct val="115000"/>
              </a:lnSpc>
              <a:spcBef>
                <a:spcPts val="600"/>
              </a:spcBef>
              <a:defRPr/>
            </a:pPr>
            <a:r>
              <a:rPr lang="es-ES" sz="16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añaden 24 disposiciones propias de la LOMLOE.</a:t>
            </a:r>
          </a:p>
          <a:p>
            <a:pPr marL="899160" algn="just">
              <a:lnSpc>
                <a:spcPct val="115000"/>
              </a:lnSpc>
              <a:spcBef>
                <a:spcPts val="600"/>
              </a:spcBef>
              <a:defRPr/>
            </a:pPr>
            <a:endParaRPr lang="es-ES" sz="16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just">
              <a:lnSpc>
                <a:spcPct val="115000"/>
              </a:lnSpc>
              <a:spcBef>
                <a:spcPts val="600"/>
              </a:spcBef>
              <a:defRPr/>
            </a:pPr>
            <a:r>
              <a:rPr lang="es-E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 consecuencia, </a:t>
            </a:r>
            <a:r>
              <a:rPr lang="es-ES" sz="2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 LOMLOE no se puede valorar solamente por lo que dice expresamente</a:t>
            </a:r>
            <a:r>
              <a:rPr lang="es-E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pues hay que tener en cuenta y añadir lo que no se modifica.</a:t>
            </a:r>
          </a:p>
          <a:p>
            <a:pPr marL="899160" algn="just">
              <a:lnSpc>
                <a:spcPct val="115000"/>
              </a:lnSpc>
              <a:spcBef>
                <a:spcPts val="600"/>
              </a:spcBef>
              <a:defRPr/>
            </a:pPr>
            <a:endParaRPr lang="es-E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Bef>
                <a:spcPts val="600"/>
              </a:spcBef>
              <a:defRPr/>
            </a:pP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93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972273" y="1354238"/>
            <a:ext cx="9850056" cy="5320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50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8335" y="1600202"/>
            <a:ext cx="9159432" cy="5170987"/>
          </a:xfrm>
        </p:spPr>
        <p:txBody>
          <a:bodyPr>
            <a:normAutofit fontScale="55000" lnSpcReduction="20000"/>
          </a:bodyPr>
          <a:lstStyle/>
          <a:p>
            <a:pPr algn="just" fontAlgn="t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Raleway-Bold"/>
              </a:rPr>
              <a:t>Competencia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Raleway-Bold"/>
              </a:rPr>
              <a:t>específica 1: Buscar, seleccionar, tratar y organizar información sobre temas relevantes del presente y del pasado, </a:t>
            </a:r>
            <a:r>
              <a:rPr lang="es-ES" b="1" dirty="0">
                <a:solidFill>
                  <a:srgbClr val="FFFF00"/>
                </a:solidFill>
                <a:latin typeface="Raleway-Bold"/>
              </a:rPr>
              <a:t>usando críticamente fuentes históricas y geográficas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Raleway-Bold"/>
              </a:rPr>
              <a:t>, </a:t>
            </a:r>
            <a:r>
              <a:rPr lang="es-ES" b="1" dirty="0">
                <a:solidFill>
                  <a:schemeClr val="bg1"/>
                </a:solidFill>
                <a:latin typeface="Raleway-Bold"/>
              </a:rPr>
              <a:t>para adquirir conocimientos, elaborar y expresar contenidos en varios formatos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Raleway-Bold"/>
              </a:rPr>
              <a:t>.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Raleway-Regular"/>
            </a:endParaRPr>
          </a:p>
          <a:p>
            <a:pPr algn="ctr" fontAlgn="t"/>
            <a:r>
              <a:rPr lang="es-ES" b="1" dirty="0">
                <a:solidFill>
                  <a:srgbClr val="1840B3"/>
                </a:solidFill>
                <a:latin typeface="Raleway-Bold"/>
              </a:rPr>
              <a:t>Criterios de evaluación</a:t>
            </a:r>
            <a:endParaRPr lang="es-ES" dirty="0">
              <a:solidFill>
                <a:srgbClr val="000000"/>
              </a:solidFill>
              <a:latin typeface="Raleway-Regular"/>
            </a:endParaRPr>
          </a:p>
          <a:p>
            <a:pPr algn="just" fontAlgn="t"/>
            <a:r>
              <a:rPr lang="es-ES" dirty="0">
                <a:solidFill>
                  <a:srgbClr val="000000"/>
                </a:solidFill>
                <a:latin typeface="Raleway-Regular"/>
              </a:rPr>
              <a:t>1.1. </a:t>
            </a:r>
            <a:r>
              <a:rPr lang="es-ES" dirty="0">
                <a:solidFill>
                  <a:schemeClr val="bg1"/>
                </a:solidFill>
                <a:latin typeface="Raleway-Regular"/>
              </a:rPr>
              <a:t>Elaborar, expresar y presentar contenidos propios en forma de esquemas, tablas informativas y otros formatos </a:t>
            </a:r>
            <a:r>
              <a:rPr lang="es-ES" dirty="0">
                <a:solidFill>
                  <a:srgbClr val="000000"/>
                </a:solidFill>
                <a:latin typeface="Raleway-Regular"/>
              </a:rPr>
              <a:t>mediante el desarrollo de estrategias de búsqueda, selección y tratamiento de información relativas a procesos y acontecimientos relevantes del presente y del pasado</a:t>
            </a:r>
            <a:r>
              <a:rPr lang="es-ES" dirty="0" smtClean="0">
                <a:solidFill>
                  <a:srgbClr val="000000"/>
                </a:solidFill>
                <a:latin typeface="Raleway-Regular"/>
              </a:rPr>
              <a:t>.</a:t>
            </a:r>
            <a:endParaRPr lang="es-ES" dirty="0">
              <a:solidFill>
                <a:srgbClr val="000000"/>
              </a:solidFill>
              <a:latin typeface="Raleway-Regular"/>
            </a:endParaRPr>
          </a:p>
          <a:p>
            <a:pPr algn="just" fontAlgn="t"/>
            <a:r>
              <a:rPr lang="es-ES" dirty="0">
                <a:solidFill>
                  <a:srgbClr val="000000"/>
                </a:solidFill>
                <a:latin typeface="Raleway-Regular"/>
              </a:rPr>
              <a:t>1.2. Contrastar y argumentar sobre temas y acontecimientos de la Prehistoria, la Edad Antigua, la Edad Media y la Edad Moderna, localizando </a:t>
            </a:r>
            <a:r>
              <a:rPr lang="es-ES" dirty="0">
                <a:solidFill>
                  <a:srgbClr val="FFFF00"/>
                </a:solidFill>
                <a:latin typeface="Raleway-Regular"/>
              </a:rPr>
              <a:t>y analizando de forma crítica fuentes primarias y secundarias como pruebas históricas</a:t>
            </a:r>
            <a:r>
              <a:rPr lang="es-ES" dirty="0" smtClean="0">
                <a:solidFill>
                  <a:srgbClr val="000000"/>
                </a:solidFill>
                <a:latin typeface="Raleway-Regular"/>
              </a:rPr>
              <a:t>.</a:t>
            </a:r>
          </a:p>
          <a:p>
            <a:pPr marL="0" indent="0" algn="just" fontAlgn="t">
              <a:buNone/>
            </a:pPr>
            <a:endParaRPr lang="es-ES" dirty="0" smtClean="0">
              <a:solidFill>
                <a:srgbClr val="000000"/>
              </a:solidFill>
              <a:latin typeface="Raleway-Regular"/>
            </a:endParaRPr>
          </a:p>
          <a:p>
            <a:pPr marL="0" indent="0" algn="just" fontAlgn="t">
              <a:buNone/>
            </a:pPr>
            <a:endParaRPr lang="es-ES" dirty="0">
              <a:solidFill>
                <a:srgbClr val="000000"/>
              </a:solidFill>
              <a:latin typeface="Raleway-Regular"/>
            </a:endParaRPr>
          </a:p>
          <a:p>
            <a:pPr algn="just" fontAlgn="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Raleway-Bold"/>
              </a:rPr>
              <a:t>Competencia específica 2: Indagar, argumentar y elaborar productos propios sobre problemas geográficos, históricos y sociales que resulten relevantes en la actualidad, desde lo local a lo global, para desarrollar un pensamiento crítico, respetuoso con las diferencias, que contribuya a la construcción de la propia identidad y a enriquecer el acervo común.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Raleway-Regular"/>
            </a:endParaRPr>
          </a:p>
          <a:p>
            <a:pPr algn="ctr" fontAlgn="t"/>
            <a:r>
              <a:rPr lang="es-ES" b="1" dirty="0">
                <a:solidFill>
                  <a:srgbClr val="1840B3"/>
                </a:solidFill>
                <a:latin typeface="Raleway-Bold"/>
              </a:rPr>
              <a:t>Criterios de evaluación</a:t>
            </a:r>
            <a:endParaRPr lang="es-ES" dirty="0">
              <a:solidFill>
                <a:srgbClr val="000000"/>
              </a:solidFill>
              <a:latin typeface="Raleway-Regular"/>
            </a:endParaRPr>
          </a:p>
          <a:p>
            <a:pPr algn="just" fontAlgn="t"/>
            <a:r>
              <a:rPr lang="es-ES" dirty="0">
                <a:solidFill>
                  <a:srgbClr val="000000"/>
                </a:solidFill>
                <a:latin typeface="Raleway-Regular"/>
              </a:rPr>
              <a:t>2.1. Identificar, valorar y mostrar interés por los principales problemas que afectan a la sociedad, adoptando una posición crítica y proactiva hacia los mismos.</a:t>
            </a:r>
          </a:p>
          <a:p>
            <a:pPr algn="just" fontAlgn="t"/>
            <a:r>
              <a:rPr lang="es-ES" dirty="0">
                <a:solidFill>
                  <a:srgbClr val="000000"/>
                </a:solidFill>
                <a:latin typeface="Raleway-Regular"/>
              </a:rPr>
              <a:t>2.2. Argumentar de forma crítica sobre problemas de actualidad a través de conocimientos geográficos e históricos, contrastando y valorando fuentes diversas.</a:t>
            </a:r>
          </a:p>
          <a:p>
            <a:pPr algn="just" fontAlgn="t"/>
            <a:r>
              <a:rPr lang="es-ES" dirty="0">
                <a:solidFill>
                  <a:srgbClr val="000000"/>
                </a:solidFill>
                <a:latin typeface="Raleway-Regular"/>
              </a:rPr>
              <a:t>2.3. Incorporar y utilizar adecuadamente términos, conceptos y acontecimientos relacionados con la geografía, la historia y otras disciplinas de las ciencias sociales, a través de intervenciones orales, textos escritos y otros productos, mostrando planteamientos originales y propuestas creativas.</a:t>
            </a:r>
          </a:p>
          <a:p>
            <a:pPr algn="just" fontAlgn="t"/>
            <a:r>
              <a:rPr lang="es-ES" dirty="0">
                <a:solidFill>
                  <a:srgbClr val="000000"/>
                </a:solidFill>
                <a:latin typeface="Raleway-Regular"/>
              </a:rPr>
              <a:t>2.4. Elaborar juicios argumentados, respetando las opiniones de los demás y enriqueciendo el acervo común en el contexto del mundo actual, sus retos y sus conflictos desde una perspectiva sistémica y global.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37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51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5" name="Marcador de contenido 4" descr="Criterios de evaluación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5" t="12551" r="32948" b="1849"/>
          <a:stretch/>
        </p:blipFill>
        <p:spPr>
          <a:xfrm>
            <a:off x="4383741" y="99198"/>
            <a:ext cx="4911899" cy="69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972273" y="1354238"/>
            <a:ext cx="9850056" cy="5320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0" t="13989" r="980" b="6047"/>
          <a:stretch/>
        </p:blipFill>
        <p:spPr>
          <a:xfrm>
            <a:off x="1497058" y="1967695"/>
            <a:ext cx="8758441" cy="4086423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52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59762"/>
              </p:ext>
            </p:extLst>
          </p:nvPr>
        </p:nvGraphicFramePr>
        <p:xfrm>
          <a:off x="3535742" y="3604685"/>
          <a:ext cx="5184576" cy="2542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373">
                  <a:extLst>
                    <a:ext uri="{9D8B030D-6E8A-4147-A177-3AD203B41FA5}">
                      <a16:colId xmlns:a16="http://schemas.microsoft.com/office/drawing/2014/main" val="120702554"/>
                    </a:ext>
                  </a:extLst>
                </a:gridCol>
                <a:gridCol w="3421203">
                  <a:extLst>
                    <a:ext uri="{9D8B030D-6E8A-4147-A177-3AD203B41FA5}">
                      <a16:colId xmlns:a16="http://schemas.microsoft.com/office/drawing/2014/main" val="623334432"/>
                    </a:ext>
                  </a:extLst>
                </a:gridCol>
              </a:tblGrid>
              <a:tr h="347789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BLOQUES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EJEMPLO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48675"/>
                  </a:ext>
                </a:extLst>
              </a:tr>
              <a:tr h="543122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Proceso de resolución de problemas.</a:t>
                      </a:r>
                      <a:endParaRPr lang="es-E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sz="1100" baseline="0" dirty="0" smtClean="0"/>
                        <a:t>Estrategias de búsqueda crítica de información para la investigación y definición de problemas planteados.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712804740"/>
                  </a:ext>
                </a:extLst>
              </a:tr>
              <a:tr h="543122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Comunicación y difusión de ideas</a:t>
                      </a:r>
                      <a:endParaRPr lang="es-E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Técnicas de representación gráfica. Acotación y escalas. 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71101931"/>
                  </a:ext>
                </a:extLst>
              </a:tr>
              <a:tr h="543122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Pensamiento computacional, programación y robótica</a:t>
                      </a:r>
                      <a:endParaRPr lang="es-E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Fundamentos de la robótica. Montaje, control programado de robots de manera física o por medio de simuladores. </a:t>
                      </a:r>
                      <a:endParaRPr lang="es-E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744052410"/>
                  </a:ext>
                </a:extLst>
              </a:tr>
              <a:tr h="543122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Digitalización del entorno personal de aprendizaje</a:t>
                      </a:r>
                      <a:endParaRPr lang="es-E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Herramientas de edición y creación de contenidos. Instalación, configuración y uso responsable. Propiedad intelectual. </a:t>
                      </a:r>
                      <a:endParaRPr lang="es-E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33364329"/>
                  </a:ext>
                </a:extLst>
              </a:tr>
            </a:tbl>
          </a:graphicData>
        </a:graphic>
      </p:graphicFrame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2667002" y="1524869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2800733" y="1758687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538827" y="2438098"/>
            <a:ext cx="67396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7910" lvl="1" indent="-160735" algn="just" defTabSz="685800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Se trata de </a:t>
            </a:r>
            <a:r>
              <a:rPr lang="es-ES" sz="1400" b="1" dirty="0">
                <a:solidFill>
                  <a:srgbClr val="C00000"/>
                </a:solidFill>
                <a:latin typeface="Calibri"/>
              </a:rPr>
              <a:t>los conocimientos, destrezas y actitudes </a:t>
            </a:r>
            <a:r>
              <a:rPr lang="es-ES" sz="1400" b="1" u="sng" dirty="0">
                <a:solidFill>
                  <a:srgbClr val="C00000"/>
                </a:solidFill>
                <a:latin typeface="Calibri"/>
              </a:rPr>
              <a:t>esenciales</a:t>
            </a:r>
            <a:r>
              <a:rPr lang="es-ES" sz="1400" b="1" dirty="0">
                <a:solidFill>
                  <a:srgbClr val="C00000"/>
                </a:solidFill>
                <a:latin typeface="Calibri"/>
              </a:rPr>
              <a:t>,</a:t>
            </a:r>
            <a:r>
              <a:rPr lang="es-ES" sz="1400" dirty="0">
                <a:solidFill>
                  <a:prstClr val="black"/>
                </a:solidFill>
                <a:latin typeface="Calibri"/>
              </a:rPr>
              <a:t> que se asocian a los criterios de evaluación y a las competencias específicas. </a:t>
            </a:r>
          </a:p>
          <a:p>
            <a:pPr marL="342900" lvl="1" algn="just" defTabSz="685800"/>
            <a:endParaRPr lang="es-ES" sz="1400" dirty="0">
              <a:solidFill>
                <a:prstClr val="black"/>
              </a:solidFill>
              <a:latin typeface="Calibri"/>
            </a:endParaRPr>
          </a:p>
          <a:p>
            <a:pPr marL="417910" lvl="1" indent="-160735" algn="just" defTabSz="685800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Se formulan con una </a:t>
            </a:r>
            <a:r>
              <a:rPr lang="es-ES" sz="1400" u="sng" dirty="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  <a:r>
              <a:rPr lang="es-ES" sz="1400" u="sng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xpresión nominal</a:t>
            </a:r>
            <a:r>
              <a:rPr lang="es-ES" sz="1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y van agrupados en bloques. </a:t>
            </a:r>
          </a:p>
          <a:p>
            <a:pPr marL="342900" lvl="1" defTabSz="685800"/>
            <a:endParaRPr lang="es-ES" sz="1200" dirty="0">
              <a:solidFill>
                <a:prstClr val="black"/>
              </a:solidFill>
              <a:latin typeface="Calibri"/>
            </a:endParaRPr>
          </a:p>
          <a:p>
            <a:pPr marL="417910" lvl="1" indent="-160735" defTabSz="685800">
              <a:buFont typeface="Courier New" panose="02070309020205020404" pitchFamily="49" charset="0"/>
              <a:buChar char="o"/>
            </a:pPr>
            <a:endParaRPr lang="es-ES" sz="1200" dirty="0">
              <a:solidFill>
                <a:prstClr val="black"/>
              </a:solidFill>
              <a:latin typeface="Calibri"/>
            </a:endParaRPr>
          </a:p>
          <a:p>
            <a:pPr marL="685800" lvl="2" defTabSz="685800"/>
            <a:endParaRPr lang="es-E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351584" y="1524868"/>
            <a:ext cx="7552892" cy="7222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SABERES BÁSICOS</a:t>
            </a:r>
          </a:p>
        </p:txBody>
      </p:sp>
    </p:spTree>
    <p:extLst>
      <p:ext uri="{BB962C8B-B14F-4D97-AF65-F5344CB8AC3E}">
        <p14:creationId xmlns:p14="http://schemas.microsoft.com/office/powerpoint/2010/main" val="30135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54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5" name="Marcador de contenido 4" descr="Documento2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5" t="20574" r="43750" b="8063"/>
          <a:stretch/>
        </p:blipFill>
        <p:spPr>
          <a:xfrm>
            <a:off x="4289359" y="1"/>
            <a:ext cx="4854642" cy="69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2667002" y="1524869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2800733" y="1758687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351584" y="1524868"/>
            <a:ext cx="7920880" cy="8240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SITUACIONES DE APRENDIZAJE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87688" y="2996952"/>
            <a:ext cx="56706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Actividades que implican el despliegue por parte del alumnado de actuaciones asociadas a competencias clave y competencias específicas y que contribuyen a la adquisición y desarrollo de las mismas.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Situaciones en las que se despliegan los saberes básicos de forma activa.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No son definidas en los currículos.</a:t>
            </a:r>
          </a:p>
          <a:p>
            <a:pPr algn="just" defTabSz="685800"/>
            <a:endParaRPr lang="es-E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1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2667002" y="1524869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2800733" y="1758687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s-E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984603" y="2638035"/>
            <a:ext cx="4469147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7910" lvl="1" indent="-160735" defTabSz="685800">
              <a:buFont typeface="Courier New" panose="02070309020205020404" pitchFamily="49" charset="0"/>
              <a:buChar char="o"/>
            </a:pPr>
            <a:endParaRPr lang="es-ES" sz="1013" dirty="0">
              <a:solidFill>
                <a:prstClr val="black"/>
              </a:solidFill>
              <a:latin typeface="Calibri"/>
            </a:endParaRPr>
          </a:p>
          <a:p>
            <a:pPr marL="685800" lvl="2" defTabSz="685800"/>
            <a:endParaRPr lang="es-ES" sz="10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351584" y="1524868"/>
            <a:ext cx="7560840" cy="7520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DISEÑO DE LAS SITUACIONES DE APRENDIZAJE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136812" y="2483092"/>
            <a:ext cx="65070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En torno a los centros de interés del alumnado.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Deben permitir construir el conocimiento con autonomía y creatividad desde sus propios aprendizajes y experiencias.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Deben estar bien contextualizadas.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Compuestas por tareas complejas cuya resolución conlleve la construcción de nuevos aprendizajes.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Flexibles y accesibles.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Posibilitar la movilización coherente y eficaz de los distintos conocimientos, destrezas y actitudes propios de la etapa.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Claras, precisas, adaptables a diferentes tipos de agrupamiento y modalidades de trabajo.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Deben fomentar aspectos relacionados con el interés común, la sostenibilidad o la convivencia democrática.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</a:pPr>
            <a:endParaRPr lang="es-ES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7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135560" y="1772816"/>
            <a:ext cx="7848872" cy="360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4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ordenación y estructura curricular por etapas educativas </a:t>
            </a:r>
          </a:p>
        </p:txBody>
      </p:sp>
    </p:spTree>
    <p:extLst>
      <p:ext uri="{BB962C8B-B14F-4D97-AF65-F5344CB8AC3E}">
        <p14:creationId xmlns:p14="http://schemas.microsoft.com/office/powerpoint/2010/main" val="21361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Título 1"/>
          <p:cNvSpPr>
            <a:spLocks noGrp="1"/>
          </p:cNvSpPr>
          <p:nvPr>
            <p:ph idx="1"/>
          </p:nvPr>
        </p:nvSpPr>
        <p:spPr>
          <a:xfrm>
            <a:off x="612501" y="1415335"/>
            <a:ext cx="10842899" cy="743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s-ES" sz="2200" b="1" cap="all" dirty="0" smtClean="0"/>
              <a:t>EDUCACIÓN </a:t>
            </a:r>
            <a:r>
              <a:rPr lang="es-ES" sz="2200" b="1" cap="all" dirty="0"/>
              <a:t>INFANTIL </a:t>
            </a:r>
            <a:br>
              <a:rPr lang="es-ES" sz="2200" b="1" cap="all" dirty="0"/>
            </a:br>
            <a:r>
              <a:rPr lang="es-ES" sz="2200" b="1" cap="all" dirty="0"/>
              <a:t>(RD 95/2022, de </a:t>
            </a:r>
            <a:r>
              <a:rPr lang="es-ES" sz="2200" b="1" cap="all" dirty="0" smtClean="0"/>
              <a:t>1 </a:t>
            </a:r>
            <a:r>
              <a:rPr lang="es-ES" sz="2200" b="1" cap="all" dirty="0"/>
              <a:t>de febrero)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606" y="2226850"/>
            <a:ext cx="8294687" cy="463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2639617" y="2882314"/>
          <a:ext cx="6714553" cy="1253554"/>
        </p:xfrm>
        <a:graphic>
          <a:graphicData uri="http://schemas.openxmlformats.org/drawingml/2006/table">
            <a:tbl>
              <a:tblPr firstRow="1" firstCol="1" bandRow="1"/>
              <a:tblGrid>
                <a:gridCol w="4317365">
                  <a:extLst>
                    <a:ext uri="{9D8B030D-6E8A-4147-A177-3AD203B41FA5}">
                      <a16:colId xmlns:a16="http://schemas.microsoft.com/office/drawing/2014/main" val="1014592611"/>
                    </a:ext>
                  </a:extLst>
                </a:gridCol>
                <a:gridCol w="1245298">
                  <a:extLst>
                    <a:ext uri="{9D8B030D-6E8A-4147-A177-3AD203B41FA5}">
                      <a16:colId xmlns:a16="http://schemas.microsoft.com/office/drawing/2014/main" val="2195511548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36840755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ÁREAS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1.º CICLO </a:t>
                      </a:r>
                      <a:endParaRPr lang="es-ES" sz="1400" b="1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0-3)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2.º CICLO </a:t>
                      </a:r>
                      <a:endParaRPr lang="es-ES" sz="1400" b="1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3-6)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0589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Crecimiento en armonía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55714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Descubrimiento y exploración el entorno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4766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Comunicación y representación de la realidad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477914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76539" y="3272279"/>
            <a:ext cx="18473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1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ES" altLang="es-ES" sz="11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s-ES" altLang="es-ES" sz="600">
              <a:solidFill>
                <a:prstClr val="black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17915" y="1277088"/>
            <a:ext cx="8238525" cy="783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ÁREAS DE EDUCACIÓN INFANTIL </a:t>
            </a:r>
            <a:br>
              <a:rPr lang="es-ES" sz="2200" b="1" cap="all" dirty="0"/>
            </a:br>
            <a:r>
              <a:rPr lang="es-ES" sz="2200" b="1" cap="all" dirty="0"/>
              <a:t>(RD 95/2022, de 2 de febrero)</a:t>
            </a:r>
          </a:p>
        </p:txBody>
      </p:sp>
    </p:spTree>
    <p:extLst>
      <p:ext uri="{BB962C8B-B14F-4D97-AF65-F5344CB8AC3E}">
        <p14:creationId xmlns:p14="http://schemas.microsoft.com/office/powerpoint/2010/main" val="26106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CONTENIDOS DESTACADOS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63552" y="2348881"/>
            <a:ext cx="80481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 LOMLOE tiene un doble propósito:</a:t>
            </a:r>
          </a:p>
          <a:p>
            <a:pPr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Recuperar algunas disposiciones 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que eliminó o modificó la LOMCE y que se consideran importantes para proporcionar una educación de calidad con equidad.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Introducir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contenidos novedosos 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en la legislación educativa española, que permitan conseguir avances importantes en diversos campos.</a:t>
            </a:r>
          </a:p>
        </p:txBody>
      </p:sp>
    </p:spTree>
    <p:extLst>
      <p:ext uri="{BB962C8B-B14F-4D97-AF65-F5344CB8AC3E}">
        <p14:creationId xmlns:p14="http://schemas.microsoft.com/office/powerpoint/2010/main" val="40544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5339887" y="2586975"/>
            <a:ext cx="3712673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350" dirty="0">
                <a:solidFill>
                  <a:prstClr val="black"/>
                </a:solidFill>
                <a:latin typeface="Calibri"/>
              </a:rPr>
              <a:t>Introducción</a:t>
            </a:r>
          </a:p>
          <a:p>
            <a:pPr marL="257175" indent="-257175" algn="just">
              <a:buFont typeface="Symbol" panose="05050102010706020507" pitchFamily="18" charset="2"/>
              <a:buChar char=""/>
            </a:pPr>
            <a:endParaRPr lang="es-ES" sz="135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350" dirty="0">
                <a:solidFill>
                  <a:prstClr val="black"/>
                </a:solidFill>
                <a:latin typeface="Calibri"/>
              </a:rPr>
              <a:t>Competencias específicas de etapa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350" dirty="0">
                <a:solidFill>
                  <a:prstClr val="black"/>
                </a:solidFill>
                <a:latin typeface="Calibri"/>
              </a:rPr>
              <a:t>Definición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350" dirty="0">
                <a:solidFill>
                  <a:prstClr val="black"/>
                </a:solidFill>
                <a:latin typeface="Calibri"/>
              </a:rPr>
              <a:t>Descripción</a:t>
            </a:r>
          </a:p>
          <a:p>
            <a:pPr marL="257175" indent="-257175" algn="just">
              <a:buFont typeface="Symbol" panose="05050102010706020507" pitchFamily="18" charset="2"/>
              <a:buChar char=""/>
            </a:pPr>
            <a:endParaRPr lang="es-ES" sz="135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350" dirty="0">
                <a:solidFill>
                  <a:prstClr val="black"/>
                </a:solidFill>
                <a:latin typeface="Calibri"/>
              </a:rPr>
              <a:t>Primer ciclo (0-3)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350" dirty="0">
                <a:solidFill>
                  <a:prstClr val="black"/>
                </a:solidFill>
                <a:latin typeface="Calibri"/>
              </a:rPr>
              <a:t>Criterios de evaluación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350" dirty="0">
                <a:solidFill>
                  <a:prstClr val="black"/>
                </a:solidFill>
                <a:latin typeface="Calibri"/>
              </a:rPr>
              <a:t>Saberes básicos</a:t>
            </a:r>
          </a:p>
          <a:p>
            <a:pPr lvl="1" algn="just"/>
            <a:endParaRPr lang="es-ES" sz="135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350" dirty="0">
                <a:solidFill>
                  <a:prstClr val="black"/>
                </a:solidFill>
                <a:latin typeface="Calibri"/>
              </a:rPr>
              <a:t>Segundo ciclo (3-6)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350" dirty="0">
                <a:solidFill>
                  <a:prstClr val="black"/>
                </a:solidFill>
                <a:latin typeface="Calibri"/>
              </a:rPr>
              <a:t>Criterios de evaluación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350" dirty="0">
                <a:solidFill>
                  <a:prstClr val="black"/>
                </a:solidFill>
                <a:latin typeface="Calibri"/>
              </a:rPr>
              <a:t>Saberes básicos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-1"/>
          <a:stretch/>
        </p:blipFill>
        <p:spPr>
          <a:xfrm>
            <a:off x="2455958" y="2586975"/>
            <a:ext cx="1998620" cy="28550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817915" y="1277088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ESTRUCTURA DE LAS ÁREAS DE EDUCACIÓN INFANTIL</a:t>
            </a:r>
          </a:p>
        </p:txBody>
      </p:sp>
    </p:spTree>
    <p:extLst>
      <p:ext uri="{BB962C8B-B14F-4D97-AF65-F5344CB8AC3E}">
        <p14:creationId xmlns:p14="http://schemas.microsoft.com/office/powerpoint/2010/main" val="12289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Título 1"/>
          <p:cNvSpPr>
            <a:spLocks noGrp="1"/>
          </p:cNvSpPr>
          <p:nvPr>
            <p:ph idx="1"/>
          </p:nvPr>
        </p:nvSpPr>
        <p:spPr>
          <a:xfrm>
            <a:off x="612501" y="1415335"/>
            <a:ext cx="10842899" cy="743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s-ES" sz="2200" b="1" cap="all" dirty="0" smtClean="0"/>
              <a:t>EDUCACIÓN primaria</a:t>
            </a:r>
            <a:r>
              <a:rPr lang="es-ES" sz="2200" b="1" cap="all" dirty="0"/>
              <a:t/>
            </a:r>
            <a:br>
              <a:rPr lang="es-ES" sz="2200" b="1" cap="all" dirty="0"/>
            </a:br>
            <a:r>
              <a:rPr lang="es-ES" sz="2200" b="1" cap="all" dirty="0"/>
              <a:t>(RD </a:t>
            </a:r>
            <a:r>
              <a:rPr lang="es-ES" sz="2200" b="1" cap="all" dirty="0" smtClean="0"/>
              <a:t>157/2022</a:t>
            </a:r>
            <a:r>
              <a:rPr lang="es-ES" sz="2200" b="1" cap="all" dirty="0"/>
              <a:t>, de </a:t>
            </a:r>
            <a:r>
              <a:rPr lang="es-ES" sz="2200" b="1" cap="all" dirty="0" smtClean="0"/>
              <a:t>1 </a:t>
            </a:r>
            <a:r>
              <a:rPr lang="es-ES" sz="2200" b="1" cap="all" dirty="0"/>
              <a:t>de </a:t>
            </a:r>
            <a:r>
              <a:rPr lang="es-ES" sz="2200" b="1" cap="all" dirty="0" smtClean="0"/>
              <a:t>marzo)</a:t>
            </a:r>
            <a:endParaRPr lang="es-ES" sz="2200" b="1" cap="al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83" y="2277564"/>
            <a:ext cx="10273117" cy="42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9536" y="1275645"/>
            <a:ext cx="8229600" cy="794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/>
              <a:t>EDUCACIÓN </a:t>
            </a:r>
            <a:r>
              <a:rPr lang="es-ES" sz="2500" b="1" cap="all" dirty="0" smtClean="0"/>
              <a:t>primaria</a:t>
            </a:r>
            <a:br>
              <a:rPr lang="es-ES" sz="2500" b="1" cap="all" dirty="0" smtClean="0"/>
            </a:br>
            <a:r>
              <a:rPr lang="es-ES" sz="2500" b="1" cap="all" dirty="0" smtClean="0"/>
              <a:t>(RD. 157/2022, DE 1 DE MARZO)</a:t>
            </a:r>
            <a:endParaRPr lang="es-ES" sz="2500" b="1" cap="all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66720"/>
              </p:ext>
            </p:extLst>
          </p:nvPr>
        </p:nvGraphicFramePr>
        <p:xfrm>
          <a:off x="1919537" y="2314535"/>
          <a:ext cx="8229599" cy="3261488"/>
        </p:xfrm>
        <a:graphic>
          <a:graphicData uri="http://schemas.openxmlformats.org/drawingml/2006/table">
            <a:tbl>
              <a:tblPr firstRow="1" firstCol="1" bandRow="1"/>
              <a:tblGrid>
                <a:gridCol w="5738071">
                  <a:extLst>
                    <a:ext uri="{9D8B030D-6E8A-4147-A177-3AD203B41FA5}">
                      <a16:colId xmlns:a16="http://schemas.microsoft.com/office/drawing/2014/main" val="3023240549"/>
                    </a:ext>
                  </a:extLst>
                </a:gridCol>
                <a:gridCol w="385653">
                  <a:extLst>
                    <a:ext uri="{9D8B030D-6E8A-4147-A177-3AD203B41FA5}">
                      <a16:colId xmlns:a16="http://schemas.microsoft.com/office/drawing/2014/main" val="2357075902"/>
                    </a:ext>
                  </a:extLst>
                </a:gridCol>
                <a:gridCol w="418217">
                  <a:extLst>
                    <a:ext uri="{9D8B030D-6E8A-4147-A177-3AD203B41FA5}">
                      <a16:colId xmlns:a16="http://schemas.microsoft.com/office/drawing/2014/main" val="731485803"/>
                    </a:ext>
                  </a:extLst>
                </a:gridCol>
                <a:gridCol w="418217">
                  <a:extLst>
                    <a:ext uri="{9D8B030D-6E8A-4147-A177-3AD203B41FA5}">
                      <a16:colId xmlns:a16="http://schemas.microsoft.com/office/drawing/2014/main" val="529661278"/>
                    </a:ext>
                  </a:extLst>
                </a:gridCol>
                <a:gridCol w="418217">
                  <a:extLst>
                    <a:ext uri="{9D8B030D-6E8A-4147-A177-3AD203B41FA5}">
                      <a16:colId xmlns:a16="http://schemas.microsoft.com/office/drawing/2014/main" val="1438518613"/>
                    </a:ext>
                  </a:extLst>
                </a:gridCol>
                <a:gridCol w="425612">
                  <a:extLst>
                    <a:ext uri="{9D8B030D-6E8A-4147-A177-3AD203B41FA5}">
                      <a16:colId xmlns:a16="http://schemas.microsoft.com/office/drawing/2014/main" val="3052428089"/>
                    </a:ext>
                  </a:extLst>
                </a:gridCol>
                <a:gridCol w="425612">
                  <a:extLst>
                    <a:ext uri="{9D8B030D-6E8A-4147-A177-3AD203B41FA5}">
                      <a16:colId xmlns:a16="http://schemas.microsoft.com/office/drawing/2014/main" val="1301294308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ÁREAS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CURSOS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4257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1.º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2.º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3.º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4.º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5.º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6.º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06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Conocimiento del Medio Natural, Social y Cultural, 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que se podrá desdoblar en Ciencias de la Naturaleza y Ciencias Sociales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597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Educación Artística, 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que se podrá desdoblar en Educación Plástica y Visual y Música y Danza.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794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Educación Física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2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Lengua Castellana y Literatura y, si la hubiere, Lengua Cooficial y Literatura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4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Lengua Extranjera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01289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Matemáticas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070801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Educación en Valores Cívicos y Éticos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818083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Las Administraciones Educativas podrán añadir una segunda lengua extranjera u otra lengua cooficial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y/o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una materia de carácter transversal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00833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898395" y="58028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S: Sin asignar a curso. Lo deciden las CC. AA. </a:t>
            </a:r>
            <a:endParaRPr lang="es-ES" altLang="es-ES" sz="1200" dirty="0">
              <a:solidFill>
                <a:prstClr val="black"/>
              </a:solidFill>
              <a:latin typeface="Calibri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P: Posible. Las CC.AA. decidirán si se incluye. </a:t>
            </a:r>
            <a:endParaRPr lang="es-ES" altLang="es-E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87" y="2658417"/>
            <a:ext cx="2004843" cy="2853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5029896" y="2496538"/>
            <a:ext cx="3050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Introducción</a:t>
            </a:r>
          </a:p>
          <a:p>
            <a:pPr marL="257175" indent="-257175" algn="just">
              <a:buFont typeface="Symbol" panose="05050102010706020507" pitchFamily="18" charset="2"/>
              <a:buChar char=""/>
            </a:pPr>
            <a:endParaRPr lang="es-ES" sz="6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Competencias específicas de etapa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Definición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Descripción</a:t>
            </a:r>
          </a:p>
          <a:p>
            <a:pPr marL="257175" indent="-257175" algn="just">
              <a:buFont typeface="Symbol" panose="05050102010706020507" pitchFamily="18" charset="2"/>
              <a:buChar char=""/>
            </a:pPr>
            <a:endParaRPr lang="es-ES" sz="6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Primer ciclo (1.º y 2.º)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Criterios de evaluación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Saberes básicos</a:t>
            </a:r>
          </a:p>
          <a:p>
            <a:pPr lvl="1" algn="just"/>
            <a:endParaRPr lang="es-ES" sz="6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Segundo ciclo (3.º y 4.º)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Criterios de evaluación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Saberes básicos</a:t>
            </a:r>
          </a:p>
          <a:p>
            <a:pPr marL="600075" lvl="1" indent="-257175" algn="just">
              <a:buFont typeface="Arial" charset="0"/>
              <a:buChar char="•"/>
            </a:pPr>
            <a:endParaRPr lang="es-ES" sz="6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Tercer ciclo (5.º y 6.º)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Criterios de evaluación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Saberes básicos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96"/>
          <a:stretch/>
        </p:blipFill>
        <p:spPr>
          <a:xfrm>
            <a:off x="8320690" y="4142349"/>
            <a:ext cx="776228" cy="106808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8162475" y="2848165"/>
            <a:ext cx="2087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900" dirty="0">
                <a:solidFill>
                  <a:prstClr val="black"/>
                </a:solidFill>
                <a:latin typeface="Calibri"/>
              </a:rPr>
              <a:t>El </a:t>
            </a:r>
            <a:r>
              <a:rPr lang="es-ES_tradnl" sz="900" dirty="0" err="1">
                <a:solidFill>
                  <a:prstClr val="black"/>
                </a:solidFill>
                <a:latin typeface="Calibri"/>
              </a:rPr>
              <a:t>curr</a:t>
            </a:r>
            <a:r>
              <a:rPr lang="es-ES" sz="900" dirty="0" err="1">
                <a:solidFill>
                  <a:prstClr val="black"/>
                </a:solidFill>
                <a:latin typeface="Calibri"/>
              </a:rPr>
              <a:t>ículo</a:t>
            </a:r>
            <a:r>
              <a:rPr lang="es-ES" sz="900" dirty="0">
                <a:solidFill>
                  <a:prstClr val="black"/>
                </a:solidFill>
                <a:latin typeface="Calibri"/>
              </a:rPr>
              <a:t> del área de </a:t>
            </a:r>
            <a:r>
              <a:rPr lang="es-ES_tradnl" sz="900" dirty="0" err="1">
                <a:solidFill>
                  <a:prstClr val="black"/>
                </a:solidFill>
                <a:latin typeface="Calibri"/>
              </a:rPr>
              <a:t>Educaci</a:t>
            </a:r>
            <a:r>
              <a:rPr lang="es-ES" sz="900" dirty="0" err="1">
                <a:solidFill>
                  <a:prstClr val="black"/>
                </a:solidFill>
                <a:latin typeface="Calibri"/>
              </a:rPr>
              <a:t>ón</a:t>
            </a:r>
            <a:r>
              <a:rPr lang="es-ES" sz="900" dirty="0">
                <a:solidFill>
                  <a:prstClr val="black"/>
                </a:solidFill>
                <a:latin typeface="Calibri"/>
              </a:rPr>
              <a:t> en Valores C</a:t>
            </a:r>
            <a:r>
              <a:rPr lang="es-ES" sz="900" dirty="0" smtClean="0">
                <a:solidFill>
                  <a:prstClr val="black"/>
                </a:solidFill>
                <a:latin typeface="Calibri"/>
              </a:rPr>
              <a:t>ívicos </a:t>
            </a:r>
            <a:r>
              <a:rPr lang="es-ES" sz="900" dirty="0">
                <a:solidFill>
                  <a:prstClr val="black"/>
                </a:solidFill>
                <a:latin typeface="Calibri"/>
              </a:rPr>
              <a:t>y </a:t>
            </a:r>
            <a:r>
              <a:rPr lang="es-ES" sz="900" dirty="0" smtClean="0">
                <a:solidFill>
                  <a:prstClr val="black"/>
                </a:solidFill>
                <a:latin typeface="Calibri"/>
              </a:rPr>
              <a:t>Éticos </a:t>
            </a:r>
            <a:r>
              <a:rPr lang="es-ES" sz="900" dirty="0">
                <a:solidFill>
                  <a:prstClr val="black"/>
                </a:solidFill>
                <a:latin typeface="Calibri"/>
              </a:rPr>
              <a:t>es más sencillo: </a:t>
            </a:r>
          </a:p>
          <a:p>
            <a:pPr algn="just"/>
            <a:endParaRPr lang="es-ES" sz="9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900" dirty="0">
                <a:solidFill>
                  <a:prstClr val="black"/>
                </a:solidFill>
                <a:latin typeface="Calibri"/>
              </a:rPr>
              <a:t>Competencias específicas </a:t>
            </a:r>
          </a:p>
          <a:p>
            <a:pPr marL="471488" lvl="1" indent="-128588" algn="just">
              <a:buFont typeface="Arial" charset="0"/>
              <a:buChar char="•"/>
            </a:pPr>
            <a:r>
              <a:rPr lang="es-ES" sz="900" dirty="0">
                <a:solidFill>
                  <a:prstClr val="black"/>
                </a:solidFill>
                <a:latin typeface="Calibri"/>
              </a:rPr>
              <a:t>Definición</a:t>
            </a:r>
          </a:p>
          <a:p>
            <a:pPr marL="471488" lvl="1" indent="-128588" algn="just">
              <a:buFont typeface="Arial" charset="0"/>
              <a:buChar char="•"/>
            </a:pPr>
            <a:r>
              <a:rPr lang="es-ES" sz="900" dirty="0">
                <a:solidFill>
                  <a:prstClr val="black"/>
                </a:solidFill>
                <a:latin typeface="Calibri"/>
              </a:rPr>
              <a:t>Descripción</a:t>
            </a:r>
          </a:p>
          <a:p>
            <a:pPr marL="214313" indent="-214313" algn="just">
              <a:buFontTx/>
              <a:buChar char="-"/>
            </a:pPr>
            <a:r>
              <a:rPr lang="es-ES" sz="900" dirty="0">
                <a:solidFill>
                  <a:prstClr val="black"/>
                </a:solidFill>
                <a:latin typeface="Calibri"/>
              </a:rPr>
              <a:t>Criterios de evaluación</a:t>
            </a:r>
          </a:p>
          <a:p>
            <a:pPr marL="214313" indent="-214313" algn="just">
              <a:buFontTx/>
              <a:buChar char="-"/>
            </a:pPr>
            <a:r>
              <a:rPr lang="es-ES" sz="900" dirty="0">
                <a:solidFill>
                  <a:prstClr val="black"/>
                </a:solidFill>
                <a:latin typeface="Calibri"/>
              </a:rPr>
              <a:t>Saberes básicos</a:t>
            </a:r>
          </a:p>
        </p:txBody>
      </p:sp>
      <p:sp>
        <p:nvSpPr>
          <p:cNvPr id="2" name="Llamada rectangular redondeada 1"/>
          <p:cNvSpPr/>
          <p:nvPr/>
        </p:nvSpPr>
        <p:spPr>
          <a:xfrm>
            <a:off x="8063886" y="2814221"/>
            <a:ext cx="2268060" cy="1268219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817915" y="1277088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ESTRUCTURA DE LAS ÁREAS DE EDUCACIÓN PRIMARIA</a:t>
            </a:r>
          </a:p>
        </p:txBody>
      </p:sp>
    </p:spTree>
    <p:extLst>
      <p:ext uri="{BB962C8B-B14F-4D97-AF65-F5344CB8AC3E}">
        <p14:creationId xmlns:p14="http://schemas.microsoft.com/office/powerpoint/2010/main" val="13482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64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3104" t="21615" r="14861" b="5990"/>
          <a:stretch/>
        </p:blipFill>
        <p:spPr>
          <a:xfrm>
            <a:off x="1414317" y="1457796"/>
            <a:ext cx="8748584" cy="4943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ángulo redondeado 8"/>
          <p:cNvSpPr/>
          <p:nvPr/>
        </p:nvSpPr>
        <p:spPr>
          <a:xfrm>
            <a:off x="3534031" y="4053016"/>
            <a:ext cx="3175687" cy="30891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9536" y="1268760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/>
              <a:t>EDUCACIÓN secundaria obligatoria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1919536" y="1988841"/>
          <a:ext cx="8229600" cy="3164283"/>
        </p:xfrm>
        <a:graphic>
          <a:graphicData uri="http://schemas.openxmlformats.org/drawingml/2006/table">
            <a:tbl>
              <a:tblPr firstRow="1" firstCol="1" bandRow="1"/>
              <a:tblGrid>
                <a:gridCol w="225880">
                  <a:extLst>
                    <a:ext uri="{9D8B030D-6E8A-4147-A177-3AD203B41FA5}">
                      <a16:colId xmlns:a16="http://schemas.microsoft.com/office/drawing/2014/main" val="4019037216"/>
                    </a:ext>
                  </a:extLst>
                </a:gridCol>
                <a:gridCol w="891626">
                  <a:extLst>
                    <a:ext uri="{9D8B030D-6E8A-4147-A177-3AD203B41FA5}">
                      <a16:colId xmlns:a16="http://schemas.microsoft.com/office/drawing/2014/main" val="4181606434"/>
                    </a:ext>
                  </a:extLst>
                </a:gridCol>
                <a:gridCol w="5849350">
                  <a:extLst>
                    <a:ext uri="{9D8B030D-6E8A-4147-A177-3AD203B41FA5}">
                      <a16:colId xmlns:a16="http://schemas.microsoft.com/office/drawing/2014/main" val="2279133518"/>
                    </a:ext>
                  </a:extLst>
                </a:gridCol>
                <a:gridCol w="415003">
                  <a:extLst>
                    <a:ext uri="{9D8B030D-6E8A-4147-A177-3AD203B41FA5}">
                      <a16:colId xmlns:a16="http://schemas.microsoft.com/office/drawing/2014/main" val="2159864039"/>
                    </a:ext>
                  </a:extLst>
                </a:gridCol>
                <a:gridCol w="415003">
                  <a:extLst>
                    <a:ext uri="{9D8B030D-6E8A-4147-A177-3AD203B41FA5}">
                      <a16:colId xmlns:a16="http://schemas.microsoft.com/office/drawing/2014/main" val="3740056348"/>
                    </a:ext>
                  </a:extLst>
                </a:gridCol>
                <a:gridCol w="432738">
                  <a:extLst>
                    <a:ext uri="{9D8B030D-6E8A-4147-A177-3AD203B41FA5}">
                      <a16:colId xmlns:a16="http://schemas.microsoft.com/office/drawing/2014/main" val="3321359100"/>
                    </a:ext>
                  </a:extLst>
                </a:gridCol>
              </a:tblGrid>
              <a:tr h="116611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MATERIAS DE LOS CURSOS PRIMERO A TERCERO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CURSOS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83515"/>
                  </a:ext>
                </a:extLst>
              </a:tr>
              <a:tr h="116611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1.º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2.º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3.º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051489"/>
                  </a:ext>
                </a:extLst>
              </a:tr>
              <a:tr h="116611">
                <a:tc rowSpan="1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PARA TODO EL ALUMNADO</a:t>
                      </a: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 todos </a:t>
                      </a: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</a:t>
                      </a: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cursos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Biología y Geología y/o Física y Química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19843"/>
                  </a:ext>
                </a:extLst>
              </a:tr>
              <a:tr h="1166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Educación Física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152672"/>
                  </a:ext>
                </a:extLst>
              </a:tr>
              <a:tr h="1166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Geografía e Historia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83576"/>
                  </a:ext>
                </a:extLst>
              </a:tr>
              <a:tr h="1166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Lengua Castellana y Literatura y, si la hubiere, Lengua Cooficial y Literatura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133641"/>
                  </a:ext>
                </a:extLst>
              </a:tr>
              <a:tr h="1166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Lengua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Extranjera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656616"/>
                  </a:ext>
                </a:extLst>
              </a:tr>
              <a:tr h="1166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Matemáticas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915274"/>
                  </a:ext>
                </a:extLst>
              </a:tr>
              <a:tr h="1166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 menos una en cada curso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Educación Plástica, Visual y Audiovisual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396697"/>
                  </a:ext>
                </a:extLst>
              </a:tr>
              <a:tr h="41339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Música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171056"/>
                  </a:ext>
                </a:extLst>
              </a:tr>
              <a:tr h="1695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 un curso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Educación en Valores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Cívicos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Éticos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717775"/>
                  </a:ext>
                </a:extLst>
              </a:tr>
              <a:tr h="2543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En, al menos, un curso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Tecnología y Digitalización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156478"/>
                  </a:ext>
                </a:extLst>
              </a:tr>
              <a:tr h="1166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Segunda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Lengua Extranjera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 así decide ofertarla la Administración educativa)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733597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52644" y="5877273"/>
            <a:ext cx="29852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S: Sin asignar a curso. Lo deciden las CC. AA. </a:t>
            </a:r>
            <a:endParaRPr lang="es-ES" altLang="es-ES" sz="1200" dirty="0">
              <a:solidFill>
                <a:prstClr val="black"/>
              </a:solidFill>
              <a:latin typeface="Calibri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P: Posible. Las CC.AA. decidirán si se incluye. </a:t>
            </a:r>
            <a:endParaRPr lang="es-ES" altLang="es-ES" sz="1200" dirty="0">
              <a:solidFill>
                <a:prstClr val="black"/>
              </a:solidFill>
              <a:latin typeface="Calibri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O: Opcional.</a:t>
            </a:r>
            <a:endParaRPr lang="es-ES" altLang="es-E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9536" y="1268760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/>
              <a:t>EDUCACIÓN secundaria obligatoria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1919536" y="1988841"/>
          <a:ext cx="8229600" cy="3174061"/>
        </p:xfrm>
        <a:graphic>
          <a:graphicData uri="http://schemas.openxmlformats.org/drawingml/2006/table">
            <a:tbl>
              <a:tblPr firstRow="1" firstCol="1" bandRow="1"/>
              <a:tblGrid>
                <a:gridCol w="216024">
                  <a:extLst>
                    <a:ext uri="{9D8B030D-6E8A-4147-A177-3AD203B41FA5}">
                      <a16:colId xmlns:a16="http://schemas.microsoft.com/office/drawing/2014/main" val="401903721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8160643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279133518"/>
                    </a:ext>
                  </a:extLst>
                </a:gridCol>
                <a:gridCol w="4230552">
                  <a:extLst>
                    <a:ext uri="{9D8B030D-6E8A-4147-A177-3AD203B41FA5}">
                      <a16:colId xmlns:a16="http://schemas.microsoft.com/office/drawing/2014/main" val="500444521"/>
                    </a:ext>
                  </a:extLst>
                </a:gridCol>
                <a:gridCol w="415003">
                  <a:extLst>
                    <a:ext uri="{9D8B030D-6E8A-4147-A177-3AD203B41FA5}">
                      <a16:colId xmlns:a16="http://schemas.microsoft.com/office/drawing/2014/main" val="2159864039"/>
                    </a:ext>
                  </a:extLst>
                </a:gridCol>
                <a:gridCol w="415003">
                  <a:extLst>
                    <a:ext uri="{9D8B030D-6E8A-4147-A177-3AD203B41FA5}">
                      <a16:colId xmlns:a16="http://schemas.microsoft.com/office/drawing/2014/main" val="3740056348"/>
                    </a:ext>
                  </a:extLst>
                </a:gridCol>
                <a:gridCol w="432738">
                  <a:extLst>
                    <a:ext uri="{9D8B030D-6E8A-4147-A177-3AD203B41FA5}">
                      <a16:colId xmlns:a16="http://schemas.microsoft.com/office/drawing/2014/main" val="3321359100"/>
                    </a:ext>
                  </a:extLst>
                </a:gridCol>
              </a:tblGrid>
              <a:tr h="116611"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MATERIAS DE LOS CURSOS PRIMERO A TERCERO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CURSOS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83515"/>
                  </a:ext>
                </a:extLst>
              </a:tr>
              <a:tr h="116611">
                <a:tc gridSpan="4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1.º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2.º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3.º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051489"/>
                  </a:ext>
                </a:extLst>
              </a:tr>
              <a:tr h="116611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OPTATIVAS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oferta obligatoria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 todos </a:t>
                      </a:r>
                      <a:endParaRPr lang="es-ES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cursos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Segunda lengua extranjera (si no es obligatoria)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693958"/>
                  </a:ext>
                </a:extLst>
              </a:tr>
              <a:tr h="4143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En, al menos, </a:t>
                      </a:r>
                      <a:endParaRPr lang="es-ES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curso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Cultura clásica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674089"/>
                  </a:ext>
                </a:extLst>
              </a:tr>
              <a:tr h="5460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Una materia para el desarrollo de la competencia digital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730760"/>
                  </a:ext>
                </a:extLst>
              </a:tr>
              <a:tr h="7091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Trabajo monográfico, proyecto interdisciplinar o proyecto de colaboración con un servicio a la comunidad.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76539"/>
                  </a:ext>
                </a:extLst>
              </a:tr>
              <a:tr h="5406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Otras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0" marR="4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680015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63553" y="5733257"/>
            <a:ext cx="29852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S: Sin asignar a curso. Lo deciden las CC. AA. </a:t>
            </a:r>
            <a:endParaRPr lang="es-ES" altLang="es-ES" sz="1200" dirty="0">
              <a:solidFill>
                <a:prstClr val="black"/>
              </a:solidFill>
              <a:latin typeface="Calibri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P: Posible. Las CC.AA. decidirán si se incluye. </a:t>
            </a:r>
            <a:endParaRPr lang="es-ES" altLang="es-ES" sz="1200" dirty="0">
              <a:solidFill>
                <a:prstClr val="black"/>
              </a:solidFill>
              <a:latin typeface="Calibri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O: Opcional.</a:t>
            </a:r>
            <a:endParaRPr lang="es-ES" altLang="es-E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9536" y="1268760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/>
              <a:t>EDUCACIÓN secundaria obligatoria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919536" y="1916833"/>
          <a:ext cx="8229600" cy="4752529"/>
        </p:xfrm>
        <a:graphic>
          <a:graphicData uri="http://schemas.openxmlformats.org/drawingml/2006/table">
            <a:tbl>
              <a:tblPr firstRow="1" firstCol="1" bandRow="1"/>
              <a:tblGrid>
                <a:gridCol w="1080120">
                  <a:extLst>
                    <a:ext uri="{9D8B030D-6E8A-4147-A177-3AD203B41FA5}">
                      <a16:colId xmlns:a16="http://schemas.microsoft.com/office/drawing/2014/main" val="2287735683"/>
                    </a:ext>
                  </a:extLst>
                </a:gridCol>
                <a:gridCol w="7149480">
                  <a:extLst>
                    <a:ext uri="{9D8B030D-6E8A-4147-A177-3AD203B41FA5}">
                      <a16:colId xmlns:a16="http://schemas.microsoft.com/office/drawing/2014/main" val="1092337361"/>
                    </a:ext>
                  </a:extLst>
                </a:gridCol>
              </a:tblGrid>
              <a:tr h="4691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MATERIAS </a:t>
                      </a: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 CUARTO CURSO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542303"/>
                  </a:ext>
                </a:extLst>
              </a:tr>
              <a:tr h="23878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PARA TODO EL ALUMNADO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Educación Física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289609"/>
                  </a:ext>
                </a:extLst>
              </a:tr>
              <a:tr h="2387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Educación en Valores </a:t>
                      </a:r>
                      <a:r>
                        <a:rPr lang="es-E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Cívicos 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lang="es-E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Éticos 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 no se ha incluido de 1.º a 3.º)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960017"/>
                  </a:ext>
                </a:extLst>
              </a:tr>
              <a:tr h="2387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Geografía e Historia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082470"/>
                  </a:ext>
                </a:extLst>
              </a:tr>
              <a:tr h="2387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Lengua Castellana y Literatura y, si la hubiere, Lengua Cooficial y Literatura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093837"/>
                  </a:ext>
                </a:extLst>
              </a:tr>
              <a:tr h="2387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Lengua </a:t>
                      </a:r>
                      <a:r>
                        <a:rPr lang="es-E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Extranjera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467196"/>
                  </a:ext>
                </a:extLst>
              </a:tr>
              <a:tr h="2387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Matemáticas A o B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940555"/>
                  </a:ext>
                </a:extLst>
              </a:tr>
              <a:tr h="2222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TRES MATERIAS DE OPCIÓN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Biología 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Geología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Digitalización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Economía y 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Emprendimiento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Expresión 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Artística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Física y 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Química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y Orientación 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Latín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Música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Segunda Lengua Extranjera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Tecnología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091757"/>
                  </a:ext>
                </a:extLst>
              </a:tr>
              <a:tr h="62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OPTATIVAS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Las que establezcan las Administraciones Educativas, que tendrán en cuenta, en su caso, la continuidad de las materias optativas ofertadas de primero a tercero. Estas materias podrán configurarse como un trabajo monográfico o un proyecto de colaboración con un servicio a la comunidad.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743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0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83" y="2658494"/>
            <a:ext cx="2005682" cy="2853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7311736" y="2658494"/>
            <a:ext cx="324196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356BAA"/>
                </a:solidFill>
                <a:latin typeface="Calibri"/>
              </a:rPr>
              <a:t>SE IMPARTE EN TODOS LOS CURSOS</a:t>
            </a:r>
          </a:p>
          <a:p>
            <a:pPr algn="just"/>
            <a:endParaRPr lang="es-ES" sz="75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s-ES" sz="750" dirty="0">
                <a:solidFill>
                  <a:prstClr val="black"/>
                </a:solidFill>
                <a:latin typeface="Calibri"/>
              </a:rPr>
              <a:t>Se aplicará este modelo para las materias que, dependiendo de lo que decidan las CCAA, se impartirán en uno o varios cursos de 1.º a 3.º y tendrán continuidad en 4.º. En este caso, en vez de a 2º curso, los saberes y criterios irán referidos a los cursos “De primero a tercero”.</a:t>
            </a:r>
          </a:p>
          <a:p>
            <a:pPr algn="just"/>
            <a:endParaRPr lang="es-ES" sz="12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Introducción</a:t>
            </a:r>
          </a:p>
          <a:p>
            <a:pPr marL="257175" indent="-257175" algn="just">
              <a:buFont typeface="Symbol" panose="05050102010706020507" pitchFamily="18" charset="2"/>
              <a:buChar char=""/>
            </a:pPr>
            <a:endParaRPr lang="es-ES" sz="6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Competencias específicas de etapa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Definición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Descripción</a:t>
            </a:r>
          </a:p>
          <a:p>
            <a:pPr marL="257175" indent="-257175" algn="just">
              <a:buFont typeface="Symbol" panose="05050102010706020507" pitchFamily="18" charset="2"/>
              <a:buChar char=""/>
            </a:pPr>
            <a:endParaRPr lang="es-ES" sz="6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2.º Curso (Incluye 1.º y 2.º) </a:t>
            </a:r>
            <a:r>
              <a:rPr lang="es-ES" sz="750" dirty="0">
                <a:solidFill>
                  <a:prstClr val="black"/>
                </a:solidFill>
                <a:latin typeface="Calibri"/>
              </a:rPr>
              <a:t>(o, en su caso, “De 1.º a 3.º”)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Criterios de evaluación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Saberes básicos</a:t>
            </a:r>
          </a:p>
          <a:p>
            <a:pPr lvl="1" algn="just"/>
            <a:endParaRPr lang="es-ES" sz="6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4.º Curso (Incluye 3.º y 4.º)</a:t>
            </a:r>
          </a:p>
          <a:p>
            <a:pPr marL="557213" lvl="1" indent="-214313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Criterios de evaluación</a:t>
            </a:r>
          </a:p>
          <a:p>
            <a:pPr marL="557213" lvl="1" indent="-214313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Saberes básicos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427128" y="2673706"/>
            <a:ext cx="2697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356BAA"/>
                </a:solidFill>
                <a:latin typeface="Calibri"/>
              </a:rPr>
              <a:t>SE IMPARTE EN UN SOLO CURSO</a:t>
            </a:r>
          </a:p>
          <a:p>
            <a:pPr algn="just"/>
            <a:endParaRPr lang="es-ES" sz="75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s-ES" sz="750" dirty="0">
                <a:solidFill>
                  <a:prstClr val="black"/>
                </a:solidFill>
                <a:latin typeface="Calibri"/>
              </a:rPr>
              <a:t>Este es también el modelo para las materias que, dependiendo de lo que decidan las CCAA, se impartirán en uno o varios cursos de 1.º a 3.º y no tendrán continuidad en 4.º </a:t>
            </a:r>
          </a:p>
          <a:p>
            <a:pPr algn="just"/>
            <a:endParaRPr lang="es-ES" sz="120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es-ES" sz="12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Introducción</a:t>
            </a:r>
          </a:p>
          <a:p>
            <a:pPr marL="257175" indent="-257175" algn="just">
              <a:buFont typeface="Symbol" panose="05050102010706020507" pitchFamily="18" charset="2"/>
              <a:buChar char=""/>
            </a:pPr>
            <a:endParaRPr lang="es-ES" sz="6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Competencias específicas de etapa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Definición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Descripción</a:t>
            </a:r>
          </a:p>
          <a:p>
            <a:pPr lvl="1" algn="just"/>
            <a:endParaRPr lang="es-ES" sz="1200" dirty="0">
              <a:solidFill>
                <a:prstClr val="black"/>
              </a:solidFill>
              <a:latin typeface="Calibri"/>
            </a:endParaRPr>
          </a:p>
          <a:p>
            <a:pPr marL="214313" indent="-214313" algn="just">
              <a:buFontTx/>
              <a:buChar char="-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Criterios de evaluación</a:t>
            </a:r>
          </a:p>
          <a:p>
            <a:pPr marL="214313" indent="-214313" algn="just">
              <a:buFontTx/>
              <a:buChar char="-"/>
            </a:pPr>
            <a:endParaRPr lang="es-ES" sz="1200" dirty="0">
              <a:solidFill>
                <a:prstClr val="black"/>
              </a:solidFill>
              <a:latin typeface="Calibri"/>
            </a:endParaRPr>
          </a:p>
          <a:p>
            <a:pPr marL="214313" indent="-214313" algn="just">
              <a:buFontTx/>
              <a:buChar char="-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Saberes básicos</a:t>
            </a:r>
          </a:p>
          <a:p>
            <a:pPr marL="214313" indent="-214313" algn="just">
              <a:buFontTx/>
              <a:buChar char="-"/>
            </a:pPr>
            <a:endParaRPr lang="es-E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17915" y="1277088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ESTRUCTURA DE LAS MATERIAS DE E.S.O.</a:t>
            </a:r>
          </a:p>
        </p:txBody>
      </p:sp>
    </p:spTree>
    <p:extLst>
      <p:ext uri="{BB962C8B-B14F-4D97-AF65-F5344CB8AC3E}">
        <p14:creationId xmlns:p14="http://schemas.microsoft.com/office/powerpoint/2010/main" val="30837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235-5173-4E35-B52A-31FFDE7EFA36}" type="slidenum">
              <a:rPr lang="es-ES" smtClean="0">
                <a:solidFill>
                  <a:prstClr val="black"/>
                </a:solidFill>
              </a:rPr>
              <a:pPr/>
              <a:t>69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707" y="1600200"/>
            <a:ext cx="9226585" cy="4525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0517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OBJETIVOS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154" r="66188"/>
          <a:stretch/>
        </p:blipFill>
        <p:spPr>
          <a:xfrm>
            <a:off x="1689763" y="2780929"/>
            <a:ext cx="2205867" cy="27363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023" r="44512"/>
          <a:stretch/>
        </p:blipFill>
        <p:spPr>
          <a:xfrm>
            <a:off x="4003808" y="2143386"/>
            <a:ext cx="2052063" cy="24207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9336" r="24052"/>
          <a:stretch/>
        </p:blipFill>
        <p:spPr>
          <a:xfrm>
            <a:off x="6164048" y="2708921"/>
            <a:ext cx="2356532" cy="27417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80769" r="2563"/>
          <a:stretch/>
        </p:blipFill>
        <p:spPr>
          <a:xfrm>
            <a:off x="8632718" y="2058486"/>
            <a:ext cx="1927778" cy="26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0" y="1196752"/>
            <a:ext cx="8784976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400" b="1" dirty="0"/>
              <a:t>MATERIAS DE BACHILLERATO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2060848"/>
            <a:ext cx="8849535" cy="4752528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2798838" y="5312389"/>
            <a:ext cx="352698" cy="2220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2898101" y="5949105"/>
            <a:ext cx="352698" cy="22481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6507238" y="3252167"/>
            <a:ext cx="352698" cy="2220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7669994" y="3575584"/>
            <a:ext cx="352698" cy="2220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7692171" y="3700809"/>
            <a:ext cx="352698" cy="2220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>
            <a:off x="9137548" y="2466772"/>
            <a:ext cx="469295" cy="3794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7520706" y="2651034"/>
            <a:ext cx="2575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356BAA"/>
                </a:solidFill>
                <a:latin typeface="Calibri"/>
              </a:rPr>
              <a:t>SE IMPARTE EN TODOS LOS CURSOS</a:t>
            </a:r>
          </a:p>
          <a:p>
            <a:pPr algn="just"/>
            <a:endParaRPr lang="es-ES" sz="12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Introducción</a:t>
            </a:r>
          </a:p>
          <a:p>
            <a:pPr marL="257175" indent="-257175" algn="just">
              <a:buFont typeface="Symbol" panose="05050102010706020507" pitchFamily="18" charset="2"/>
              <a:buChar char=""/>
            </a:pPr>
            <a:endParaRPr lang="es-ES" sz="6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Competencias específicas de etapa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Definición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Descripción</a:t>
            </a:r>
          </a:p>
          <a:p>
            <a:pPr marL="257175" indent="-257175" algn="just">
              <a:buFont typeface="Symbol" panose="05050102010706020507" pitchFamily="18" charset="2"/>
              <a:buChar char=""/>
            </a:pPr>
            <a:endParaRPr lang="es-ES" sz="6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1.º Curso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Criterios de evaluación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Saberes básicos</a:t>
            </a:r>
          </a:p>
          <a:p>
            <a:pPr lvl="1" algn="just"/>
            <a:endParaRPr lang="es-ES" sz="6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2.º Curso</a:t>
            </a:r>
          </a:p>
          <a:p>
            <a:pPr marL="557213" lvl="1" indent="-214313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Criterios de evaluación</a:t>
            </a:r>
          </a:p>
          <a:p>
            <a:pPr marL="557213" lvl="1" indent="-214313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Saberes básicos</a:t>
            </a:r>
          </a:p>
          <a:p>
            <a:pPr marL="600075" lvl="1" indent="-257175" algn="just">
              <a:buFont typeface="Arial" charset="0"/>
              <a:buChar char="•"/>
            </a:pPr>
            <a:endParaRPr lang="es-ES" sz="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562052" y="2658418"/>
            <a:ext cx="25758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356BAA"/>
                </a:solidFill>
                <a:latin typeface="Calibri"/>
              </a:rPr>
              <a:t>SE IMPARTE EN UNO SOLO CURSO</a:t>
            </a:r>
          </a:p>
          <a:p>
            <a:pPr algn="just"/>
            <a:endParaRPr lang="es-ES" sz="12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Introducción</a:t>
            </a:r>
          </a:p>
          <a:p>
            <a:pPr marL="257175" indent="-257175" algn="just">
              <a:buFont typeface="Symbol" panose="05050102010706020507" pitchFamily="18" charset="2"/>
              <a:buChar char=""/>
            </a:pPr>
            <a:endParaRPr lang="es-ES" sz="600" dirty="0">
              <a:solidFill>
                <a:prstClr val="black"/>
              </a:solidFill>
              <a:latin typeface="Calibri"/>
            </a:endParaRPr>
          </a:p>
          <a:p>
            <a:pPr marL="257175" indent="-257175" algn="just">
              <a:buFont typeface="Symbol" panose="05050102010706020507" pitchFamily="18" charset="2"/>
              <a:buChar char="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Competencias específicas de etapa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Definición</a:t>
            </a:r>
          </a:p>
          <a:p>
            <a:pPr marL="600075" lvl="1" indent="-257175" algn="just">
              <a:buFont typeface="Arial" charset="0"/>
              <a:buChar char="•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Descripción</a:t>
            </a:r>
          </a:p>
          <a:p>
            <a:pPr lvl="1" algn="just"/>
            <a:endParaRPr lang="es-ES" sz="1200" dirty="0">
              <a:solidFill>
                <a:prstClr val="black"/>
              </a:solidFill>
              <a:latin typeface="Calibri"/>
            </a:endParaRPr>
          </a:p>
          <a:p>
            <a:pPr marL="214313" indent="-214313" algn="just">
              <a:buFontTx/>
              <a:buChar char="-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Criterios de evaluación</a:t>
            </a:r>
          </a:p>
          <a:p>
            <a:pPr marL="214313" indent="-214313" algn="just">
              <a:buFontTx/>
              <a:buChar char="-"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Saberes básicos</a:t>
            </a:r>
          </a:p>
          <a:p>
            <a:pPr marL="214313" indent="-214313" algn="just">
              <a:buFontTx/>
              <a:buChar char="-"/>
            </a:pPr>
            <a:endParaRPr lang="es-ES" sz="1200" dirty="0">
              <a:solidFill>
                <a:prstClr val="black"/>
              </a:solidFill>
              <a:latin typeface="Calibri"/>
            </a:endParaRPr>
          </a:p>
          <a:p>
            <a:pPr marL="214313" indent="-214313" algn="just">
              <a:buFontTx/>
              <a:buChar char="-"/>
            </a:pPr>
            <a:endParaRPr lang="es-ES" sz="1200" dirty="0">
              <a:solidFill>
                <a:prstClr val="black"/>
              </a:solidFill>
              <a:latin typeface="Calibri"/>
            </a:endParaRPr>
          </a:p>
          <a:p>
            <a:pPr lvl="1" algn="just"/>
            <a:endParaRPr lang="es-ES" sz="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46" y="2665954"/>
            <a:ext cx="2027069" cy="2853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17915" y="1277088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200" b="1" cap="all" dirty="0"/>
              <a:t>ESTRUCTURA DE LAS MATERIAS DE BACHILLERATO</a:t>
            </a:r>
          </a:p>
        </p:txBody>
      </p:sp>
    </p:spTree>
    <p:extLst>
      <p:ext uri="{BB962C8B-B14F-4D97-AF65-F5344CB8AC3E}">
        <p14:creationId xmlns:p14="http://schemas.microsoft.com/office/powerpoint/2010/main" val="4292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20000"/>
                <a:lumOff val="80000"/>
                <a:alpha val="31000"/>
              </a:schemeClr>
            </a:gs>
            <a:gs pos="0">
              <a:srgbClr val="FFCC99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253858" y="3719148"/>
            <a:ext cx="5963287" cy="2036729"/>
            <a:chOff x="-1416556" y="4729006"/>
            <a:chExt cx="9280302" cy="6103936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140" y="4729006"/>
              <a:ext cx="4641337" cy="1852566"/>
            </a:xfrm>
            <a:prstGeom prst="rect">
              <a:avLst/>
            </a:prstGeom>
          </p:spPr>
        </p:pic>
        <p:sp>
          <p:nvSpPr>
            <p:cNvPr id="7" name="3 CuadroTexto"/>
            <p:cNvSpPr txBox="1">
              <a:spLocks noChangeArrowheads="1"/>
            </p:cNvSpPr>
            <p:nvPr/>
          </p:nvSpPr>
          <p:spPr bwMode="auto">
            <a:xfrm>
              <a:off x="-1416556" y="9103470"/>
              <a:ext cx="9280302" cy="172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s-ES" b="1" i="1" dirty="0">
                  <a:solidFill>
                    <a:srgbClr val="376092"/>
                  </a:solidFill>
                  <a:latin typeface="Calibri" pitchFamily="34" charset="0"/>
                </a:rPr>
                <a:t>D.G. de Evaluación y Cooperación Territorial</a:t>
              </a:r>
            </a:p>
            <a:p>
              <a:pPr defTabSz="685800">
                <a:defRPr/>
              </a:pPr>
              <a:r>
                <a:rPr lang="es-ES" sz="1350" b="1" i="1" dirty="0">
                  <a:solidFill>
                    <a:srgbClr val="376092"/>
                  </a:solidFill>
                  <a:latin typeface="Calibri" pitchFamily="34" charset="0"/>
                </a:rPr>
                <a:t>Subdirección Gral. de Ordenación Académica</a:t>
              </a: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908790" y="2826764"/>
            <a:ext cx="6020533" cy="55399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ES" sz="3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Muchas gracias.</a:t>
            </a:r>
          </a:p>
        </p:txBody>
      </p:sp>
    </p:spTree>
    <p:extLst>
      <p:ext uri="{BB962C8B-B14F-4D97-AF65-F5344CB8AC3E}">
        <p14:creationId xmlns:p14="http://schemas.microsoft.com/office/powerpoint/2010/main" val="8668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ceso 4"/>
          <p:cNvSpPr/>
          <p:nvPr/>
        </p:nvSpPr>
        <p:spPr>
          <a:xfrm>
            <a:off x="1882092" y="4581128"/>
            <a:ext cx="8318364" cy="136815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Proceso 2"/>
          <p:cNvSpPr/>
          <p:nvPr/>
        </p:nvSpPr>
        <p:spPr>
          <a:xfrm>
            <a:off x="1882092" y="2420888"/>
            <a:ext cx="8318364" cy="1872208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MODERNIZACIÓN DEL SISTEMA EDUCATIVO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82092" y="2420889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Incorpora algunas referencias que faltaban en nuestra legislación: a la Convención de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Derechos de la Infancia 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(1990) o a la de los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Derechos de las Personas con Discapacidad 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(2006), así como a la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Agenda 2030 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y los ODS. También incluye como ejes transversales la perspectiva de género o la digitalización de la educación.</a:t>
            </a:r>
          </a:p>
          <a:p>
            <a:pPr algn="just"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Recupera un modelo curricular que comenzó a desarrollarse con la LOGSE. Se trata del modelo de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enseñanzas mínimas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, que implica una construcción compartida del currículo escolar, frente al modelo parcelado de la LOMCE.</a:t>
            </a:r>
          </a:p>
        </p:txBody>
      </p:sp>
    </p:spTree>
    <p:extLst>
      <p:ext uri="{BB962C8B-B14F-4D97-AF65-F5344CB8AC3E}">
        <p14:creationId xmlns:p14="http://schemas.microsoft.com/office/powerpoint/2010/main" val="23982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1882092" y="4221088"/>
            <a:ext cx="8318364" cy="1008112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Proceso 2"/>
          <p:cNvSpPr/>
          <p:nvPr/>
        </p:nvSpPr>
        <p:spPr>
          <a:xfrm>
            <a:off x="1882092" y="2996952"/>
            <a:ext cx="8229600" cy="864096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2092" y="1484784"/>
            <a:ext cx="822960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LOMLOE: MODERNIZACIÓN DEL SISTEMA EDUCATIVO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19536" y="2420889"/>
            <a:ext cx="8192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Recupera y refuerza la aplicación de principios constitucionales como el de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participación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 o el de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autonomía de centros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Insiste en la necesidad de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asegurar el dominio del castellano y las lenguas cooficiales 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por parte de todos los estudiantes de todas las CCAA.</a:t>
            </a:r>
          </a:p>
        </p:txBody>
      </p:sp>
    </p:spTree>
    <p:extLst>
      <p:ext uri="{BB962C8B-B14F-4D97-AF65-F5344CB8AC3E}">
        <p14:creationId xmlns:p14="http://schemas.microsoft.com/office/powerpoint/2010/main" val="31925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5739</Words>
  <Application>Microsoft Office PowerPoint</Application>
  <PresentationFormat>Panorámica</PresentationFormat>
  <Paragraphs>708</Paragraphs>
  <Slides>72</Slides>
  <Notes>30</Notes>
  <HiddenSlides>2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72</vt:i4>
      </vt:variant>
    </vt:vector>
  </HeadingPairs>
  <TitlesOfParts>
    <vt:vector size="85" baseType="lpstr">
      <vt:lpstr>Arial</vt:lpstr>
      <vt:lpstr>Arial Rounded MT Bold</vt:lpstr>
      <vt:lpstr>Bahnschrift Light</vt:lpstr>
      <vt:lpstr>Calibri</vt:lpstr>
      <vt:lpstr>Courier New</vt:lpstr>
      <vt:lpstr>Raleway-Bold</vt:lpstr>
      <vt:lpstr>Raleway-Regular</vt:lpstr>
      <vt:lpstr>Symbol</vt:lpstr>
      <vt:lpstr>Times New Roman</vt:lpstr>
      <vt:lpstr>1_Tema de Office</vt:lpstr>
      <vt:lpstr>2_Tema de Office</vt:lpstr>
      <vt:lpstr>3_Tema de Office</vt:lpstr>
      <vt:lpstr>4_Tema de Office</vt:lpstr>
      <vt:lpstr>Presentación de PowerPoint</vt:lpstr>
      <vt:lpstr>Presentación de PowerPoint</vt:lpstr>
      <vt:lpstr>LOMLOE: Observaciones técnica legislativa</vt:lpstr>
      <vt:lpstr>LOMLOE: Observaciones técnica legislativa</vt:lpstr>
      <vt:lpstr>LOMLOE: Observaciones técnica legislativa</vt:lpstr>
      <vt:lpstr>LOMLOE: CONTENIDOS DESTACADOS</vt:lpstr>
      <vt:lpstr>LOMLOE: OBJETIVOS</vt:lpstr>
      <vt:lpstr>LOMLOE: MODERNIZACIÓN DEL SISTEMA EDUCATIVO</vt:lpstr>
      <vt:lpstr>LOMLOE: MODERNIZACIÓN DEL SISTEMA EDUCATIVO</vt:lpstr>
      <vt:lpstr>LOMLOE: educación infantil</vt:lpstr>
      <vt:lpstr>LOMLOE: educación primaria</vt:lpstr>
      <vt:lpstr>LOMLOE: educación PRIMARIA</vt:lpstr>
      <vt:lpstr>LOMLOE: educación SECUNDARIA OBLIGATORIA</vt:lpstr>
      <vt:lpstr>LOMLOE: educación SECUNDARIA OBLIGATORIA</vt:lpstr>
      <vt:lpstr>LOMLOE: BACHILLERATO</vt:lpstr>
      <vt:lpstr>LOMLOE: REFORZAR LA EQUIDAD</vt:lpstr>
      <vt:lpstr>LOMLOE: REFORZAR LA EQUIDAD</vt:lpstr>
      <vt:lpstr>LOMLOE: IMPULSO A LA EDUCACIÓN INCLUSIVA</vt:lpstr>
      <vt:lpstr>LOMLOE: IMPULSO A LA EDUCACIÓN INCLUSIVA</vt:lpstr>
      <vt:lpstr>PREVISIONES Desarrollo normativo </vt:lpstr>
      <vt:lpstr>PREVISIONES Desarrollo normativo </vt:lpstr>
      <vt:lpstr>PREVISIONES Desarrollo normativo </vt:lpstr>
      <vt:lpstr>pLANES A DESARROLLAR </vt:lpstr>
      <vt:lpstr>pLANES a desarrollar </vt:lpstr>
      <vt:lpstr>Planes a desarrollar </vt:lpstr>
      <vt:lpstr>LOMLOE: otros aspectos destacables</vt:lpstr>
      <vt:lpstr>desarrollo CURRICULAR</vt:lpstr>
      <vt:lpstr>Debilidades del currículo actual</vt:lpstr>
      <vt:lpstr>Presentación de PowerPoint</vt:lpstr>
      <vt:lpstr>CAMBIOS DESEABLES</vt:lpstr>
      <vt:lpstr>Presentación de PowerPoint</vt:lpstr>
      <vt:lpstr>Currículo Y MODELO COMPETENCIAL</vt:lpstr>
      <vt:lpstr>MODELO COMPETENCIAL ACORDE CON RECOMENDACIONES SUPRANACIONALES</vt:lpstr>
      <vt:lpstr>Recomendaciones de la Unión Europea sobre  competencias clave para el aprendizaje permanente</vt:lpstr>
      <vt:lpstr>MARCOS EUROPEOS QUE HAN SERVIDO DE REFERENCIA</vt:lpstr>
      <vt:lpstr>MODELO COMPETENCIAL FRUTO DE LA EXPERIENCIA Y EL DEBATE</vt:lpstr>
      <vt:lpstr>DOCUMENTOS BÁSICOS DEL NUEVO MODELO DE CURRÍCULO</vt:lpstr>
      <vt:lpstr>Presentación de PowerPoint</vt:lpstr>
      <vt:lpstr>Presentación de PowerPoint</vt:lpstr>
      <vt:lpstr>Presentación de PowerPoint</vt:lpstr>
      <vt:lpstr>Presentación de PowerPoint</vt:lpstr>
      <vt:lpstr>El perfil de salida: documento básico</vt:lpstr>
      <vt:lpstr>El perfil de salida: documento básico</vt:lpstr>
      <vt:lpstr>PERFIL DE SALIDA</vt:lpstr>
      <vt:lpstr>VINCULACIÓN CON LOS OBJETIVOS DE LA ETAPA</vt:lpstr>
      <vt:lpstr>DESCRIPTORES OPERATIVOS</vt:lpstr>
      <vt:lpstr>COMPETENCIAS ESPECÍFICAS</vt:lpstr>
      <vt:lpstr>Competencias específicas</vt:lpstr>
      <vt:lpstr>CRITERIOS DE EVALUACIÓN</vt:lpstr>
      <vt:lpstr>Presentación de PowerPoint</vt:lpstr>
      <vt:lpstr>Presentación de PowerPoint</vt:lpstr>
      <vt:lpstr>Presentación de PowerPoint</vt:lpstr>
      <vt:lpstr>SABERES BÁSICOS</vt:lpstr>
      <vt:lpstr>Presentación de PowerPoint</vt:lpstr>
      <vt:lpstr>SITUACIONES DE APRENDIZAJE</vt:lpstr>
      <vt:lpstr>DISEÑO DE LAS SITUACIONES DE APRENDIZAJE</vt:lpstr>
      <vt:lpstr>ordenación y estructura curricular por etapas educativas </vt:lpstr>
      <vt:lpstr>Presentación de PowerPoint</vt:lpstr>
      <vt:lpstr>ÁREAS DE EDUCACIÓN INFANTIL  (RD 95/2022, de 2 de febrero)</vt:lpstr>
      <vt:lpstr>ESTRUCTURA DE LAS ÁREAS DE EDUCACIÓN INFANTIL</vt:lpstr>
      <vt:lpstr>Presentación de PowerPoint</vt:lpstr>
      <vt:lpstr>EDUCACIÓN primaria (RD. 157/2022, DE 1 DE MARZO)</vt:lpstr>
      <vt:lpstr>ESTRUCTURA DE LAS ÁREAS DE EDUCACIÓN PRIMARIA</vt:lpstr>
      <vt:lpstr>Presentación de PowerPoint</vt:lpstr>
      <vt:lpstr>EDUCACIÓN secundaria obligatoria</vt:lpstr>
      <vt:lpstr>EDUCACIÓN secundaria obligatoria</vt:lpstr>
      <vt:lpstr>EDUCACIÓN secundaria obligatoria</vt:lpstr>
      <vt:lpstr>ESTRUCTURA DE LAS MATERIAS DE E.S.O.</vt:lpstr>
      <vt:lpstr>Presentación de PowerPoint</vt:lpstr>
      <vt:lpstr>MATERIAS DE BACHILLERATO</vt:lpstr>
      <vt:lpstr>ESTRUCTURA DE LAS MATERIAS DE BACHILLERATO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Calleja Bachiller Lucio</dc:creator>
  <cp:lastModifiedBy>López Sanz María Dolores</cp:lastModifiedBy>
  <cp:revision>34</cp:revision>
  <dcterms:created xsi:type="dcterms:W3CDTF">2022-02-16T17:40:23Z</dcterms:created>
  <dcterms:modified xsi:type="dcterms:W3CDTF">2022-05-05T07:01:53Z</dcterms:modified>
</cp:coreProperties>
</file>