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1"/>
  </p:notesMasterIdLst>
  <p:sldIdLst>
    <p:sldId id="256" r:id="rId6"/>
    <p:sldId id="304" r:id="rId7"/>
    <p:sldId id="375" r:id="rId8"/>
    <p:sldId id="261" r:id="rId9"/>
    <p:sldId id="385" r:id="rId10"/>
    <p:sldId id="265" r:id="rId11"/>
    <p:sldId id="392" r:id="rId12"/>
    <p:sldId id="393" r:id="rId13"/>
    <p:sldId id="394" r:id="rId14"/>
    <p:sldId id="395" r:id="rId15"/>
    <p:sldId id="396" r:id="rId16"/>
    <p:sldId id="383" r:id="rId17"/>
    <p:sldId id="391" r:id="rId18"/>
    <p:sldId id="268" r:id="rId19"/>
    <p:sldId id="397" r:id="rId20"/>
    <p:sldId id="398" r:id="rId21"/>
    <p:sldId id="399" r:id="rId22"/>
    <p:sldId id="400" r:id="rId23"/>
    <p:sldId id="354" r:id="rId24"/>
    <p:sldId id="356" r:id="rId25"/>
    <p:sldId id="376" r:id="rId26"/>
    <p:sldId id="378" r:id="rId27"/>
    <p:sldId id="401" r:id="rId28"/>
    <p:sldId id="370" r:id="rId29"/>
    <p:sldId id="263" r:id="rId3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TEF" initials="INTEF" lastIdx="1" clrIdx="0">
    <p:extLst>
      <p:ext uri="{19B8F6BF-5375-455C-9EA6-DF929625EA0E}">
        <p15:presenceInfo xmlns:p15="http://schemas.microsoft.com/office/powerpoint/2012/main" userId="INTEF"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73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84CCCA-DA6E-5A49-AC27-7148E9856E63}" v="1" dt="2021-02-01T14:52:19.0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50" autoAdjust="0"/>
    <p:restoredTop sz="82857" autoAdjust="0"/>
  </p:normalViewPr>
  <p:slideViewPr>
    <p:cSldViewPr snapToGrid="0">
      <p:cViewPr varScale="1">
        <p:scale>
          <a:sx n="95" d="100"/>
          <a:sy n="95" d="100"/>
        </p:scale>
        <p:origin x="1134" y="90"/>
      </p:cViewPr>
      <p:guideLst>
        <p:guide orient="horz" pos="2160"/>
        <p:guide pos="3840"/>
      </p:guideLst>
    </p:cSldViewPr>
  </p:slideViewPr>
  <p:notesTextViewPr>
    <p:cViewPr>
      <p:scale>
        <a:sx n="1" d="1"/>
        <a:sy n="1" d="1"/>
      </p:scale>
      <p:origin x="0" y="0"/>
    </p:cViewPr>
  </p:notesTextViewPr>
  <p:sorterViewPr>
    <p:cViewPr>
      <p:scale>
        <a:sx n="100" d="100"/>
        <a:sy n="100" d="100"/>
      </p:scale>
      <p:origin x="0" y="-139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EDB79A-EBB9-4E04-8136-9FD373752C7E}" type="doc">
      <dgm:prSet loTypeId="urn:microsoft.com/office/officeart/2005/8/layout/cycle3" loCatId="cycle" qsTypeId="urn:microsoft.com/office/officeart/2005/8/quickstyle/simple1" qsCatId="simple" csTypeId="urn:microsoft.com/office/officeart/2005/8/colors/accent0_3" csCatId="mainScheme" phldr="1"/>
      <dgm:spPr/>
      <dgm:t>
        <a:bodyPr/>
        <a:lstStyle/>
        <a:p>
          <a:endParaRPr lang="es-ES"/>
        </a:p>
      </dgm:t>
    </dgm:pt>
    <dgm:pt modelId="{487DC467-2AAD-4EC7-AAD1-5CF42CAC0DBD}">
      <dgm:prSet phldrT="[Texto]" phldr="0"/>
      <dgm:spPr/>
      <dgm:t>
        <a:bodyPr/>
        <a:lstStyle/>
        <a:p>
          <a:pPr rtl="0"/>
          <a:r>
            <a:rPr lang="es-ES" b="1" i="0" u="none" strike="noStrike" cap="none" baseline="0" noProof="0">
              <a:latin typeface="Calibri Light"/>
              <a:cs typeface="Calibri Light"/>
            </a:rPr>
            <a:t>Introducción</a:t>
          </a:r>
          <a:endParaRPr lang="es-ES" b="1" i="0" u="none" strike="noStrike" cap="none" baseline="0" noProof="0" dirty="0">
            <a:latin typeface="Calibri Light"/>
            <a:cs typeface="Calibri Light"/>
          </a:endParaRPr>
        </a:p>
      </dgm:t>
    </dgm:pt>
    <dgm:pt modelId="{6E01A149-03E8-43A6-900F-FEA39B755176}" type="parTrans" cxnId="{E2DC5714-11C5-4B60-88A2-3086D0DF5739}">
      <dgm:prSet/>
      <dgm:spPr/>
      <dgm:t>
        <a:bodyPr/>
        <a:lstStyle/>
        <a:p>
          <a:endParaRPr lang="es-ES"/>
        </a:p>
      </dgm:t>
    </dgm:pt>
    <dgm:pt modelId="{5E9743FC-6B5C-46C7-9B3B-90BA876E51E5}" type="sibTrans" cxnId="{E2DC5714-11C5-4B60-88A2-3086D0DF5739}">
      <dgm:prSet/>
      <dgm:spPr/>
      <dgm:t>
        <a:bodyPr/>
        <a:lstStyle/>
        <a:p>
          <a:endParaRPr lang="es-ES"/>
        </a:p>
      </dgm:t>
    </dgm:pt>
    <dgm:pt modelId="{58906212-05C4-44CF-93B1-D8B46D7B25F7}">
      <dgm:prSet phldrT="[Texto]" phldr="0"/>
      <dgm:spPr/>
      <dgm:t>
        <a:bodyPr/>
        <a:lstStyle/>
        <a:p>
          <a:pPr rtl="0"/>
          <a:r>
            <a:rPr lang="es-ES" b="1" dirty="0">
              <a:latin typeface="Calibri Light" panose="020F0302020204030204"/>
            </a:rPr>
            <a:t>Análisis de situación</a:t>
          </a:r>
          <a:endParaRPr lang="es-ES" b="1" dirty="0"/>
        </a:p>
      </dgm:t>
    </dgm:pt>
    <dgm:pt modelId="{7F7EE7D3-0918-4DC1-8554-BE548078A1BD}" type="parTrans" cxnId="{59F915EC-277E-4A06-A80C-5844DF1F9E5B}">
      <dgm:prSet/>
      <dgm:spPr/>
      <dgm:t>
        <a:bodyPr/>
        <a:lstStyle/>
        <a:p>
          <a:endParaRPr lang="es-ES"/>
        </a:p>
      </dgm:t>
    </dgm:pt>
    <dgm:pt modelId="{44BD79D7-EFF6-49AB-ACFD-46801184A289}" type="sibTrans" cxnId="{59F915EC-277E-4A06-A80C-5844DF1F9E5B}">
      <dgm:prSet/>
      <dgm:spPr/>
      <dgm:t>
        <a:bodyPr/>
        <a:lstStyle/>
        <a:p>
          <a:endParaRPr lang="es-ES"/>
        </a:p>
      </dgm:t>
    </dgm:pt>
    <dgm:pt modelId="{2B70FE50-724C-4951-8B42-F7FD7F5D4D66}">
      <dgm:prSet phldrT="[Texto]" phldr="0"/>
      <dgm:spPr/>
      <dgm:t>
        <a:bodyPr/>
        <a:lstStyle/>
        <a:p>
          <a:pPr rtl="0"/>
          <a:r>
            <a:rPr lang="es-ES" b="1" dirty="0">
              <a:latin typeface="Calibri Light" panose="020F0302020204030204"/>
            </a:rPr>
            <a:t>Objetivos</a:t>
          </a:r>
          <a:endParaRPr lang="es-ES" b="1" dirty="0"/>
        </a:p>
      </dgm:t>
    </dgm:pt>
    <dgm:pt modelId="{FF800434-0380-4784-9360-84DA7BAE54A0}" type="parTrans" cxnId="{6993BB04-F27A-467B-A05B-0377FEEDAD38}">
      <dgm:prSet/>
      <dgm:spPr/>
      <dgm:t>
        <a:bodyPr/>
        <a:lstStyle/>
        <a:p>
          <a:endParaRPr lang="es-ES"/>
        </a:p>
      </dgm:t>
    </dgm:pt>
    <dgm:pt modelId="{CB624B67-27A1-4D52-AC39-C20BD2AFD431}" type="sibTrans" cxnId="{6993BB04-F27A-467B-A05B-0377FEEDAD38}">
      <dgm:prSet/>
      <dgm:spPr/>
      <dgm:t>
        <a:bodyPr/>
        <a:lstStyle/>
        <a:p>
          <a:endParaRPr lang="es-ES"/>
        </a:p>
      </dgm:t>
    </dgm:pt>
    <dgm:pt modelId="{54BBE8CE-D1FC-428C-8D9A-6AB4E8EDD12C}">
      <dgm:prSet phldrT="[Texto]" phldr="0"/>
      <dgm:spPr/>
      <dgm:t>
        <a:bodyPr/>
        <a:lstStyle/>
        <a:p>
          <a:r>
            <a:rPr lang="es-ES" b="1" dirty="0">
              <a:latin typeface="Calibri Light" panose="020F0302020204030204"/>
            </a:rPr>
            <a:t>Actuaciones</a:t>
          </a:r>
          <a:endParaRPr lang="es-ES" b="1" dirty="0"/>
        </a:p>
      </dgm:t>
    </dgm:pt>
    <dgm:pt modelId="{47B7B764-91AC-49C8-AA07-5CC83C12F642}" type="parTrans" cxnId="{4B39704A-1CC0-4FE1-BFA7-9548CD1A2E49}">
      <dgm:prSet/>
      <dgm:spPr/>
      <dgm:t>
        <a:bodyPr/>
        <a:lstStyle/>
        <a:p>
          <a:endParaRPr lang="es-ES"/>
        </a:p>
      </dgm:t>
    </dgm:pt>
    <dgm:pt modelId="{0EB3EDD6-E5AF-4081-ADDA-A49920DC2C81}" type="sibTrans" cxnId="{4B39704A-1CC0-4FE1-BFA7-9548CD1A2E49}">
      <dgm:prSet/>
      <dgm:spPr/>
      <dgm:t>
        <a:bodyPr/>
        <a:lstStyle/>
        <a:p>
          <a:endParaRPr lang="es-ES"/>
        </a:p>
      </dgm:t>
    </dgm:pt>
    <dgm:pt modelId="{6C5FEB68-CDED-4A65-8458-83C391E2FCCA}">
      <dgm:prSet phldrT="[Texto]" phldr="0"/>
      <dgm:spPr/>
      <dgm:t>
        <a:bodyPr/>
        <a:lstStyle/>
        <a:p>
          <a:r>
            <a:rPr lang="es-ES" b="1" dirty="0">
              <a:latin typeface="Calibri Light" panose="020F0302020204030204"/>
            </a:rPr>
            <a:t>Temporalización</a:t>
          </a:r>
          <a:endParaRPr lang="es-ES" b="1" dirty="0"/>
        </a:p>
      </dgm:t>
    </dgm:pt>
    <dgm:pt modelId="{F830B3BE-53F9-4907-AAA4-5EA053CB6BBB}" type="parTrans" cxnId="{85917245-7577-48A7-B19E-D2D2371379EA}">
      <dgm:prSet/>
      <dgm:spPr/>
      <dgm:t>
        <a:bodyPr/>
        <a:lstStyle/>
        <a:p>
          <a:endParaRPr lang="es-ES"/>
        </a:p>
      </dgm:t>
    </dgm:pt>
    <dgm:pt modelId="{48656425-DC33-4288-9DEE-CAF83B73EA64}" type="sibTrans" cxnId="{85917245-7577-48A7-B19E-D2D2371379EA}">
      <dgm:prSet/>
      <dgm:spPr/>
      <dgm:t>
        <a:bodyPr/>
        <a:lstStyle/>
        <a:p>
          <a:endParaRPr lang="es-ES"/>
        </a:p>
      </dgm:t>
    </dgm:pt>
    <dgm:pt modelId="{44D8177B-90E0-4AE0-AEE9-FC709EB269C6}">
      <dgm:prSet phldr="0"/>
      <dgm:spPr/>
      <dgm:t>
        <a:bodyPr/>
        <a:lstStyle/>
        <a:p>
          <a:r>
            <a:rPr lang="es-ES" b="1" dirty="0">
              <a:latin typeface="Calibri Light" panose="020F0302020204030204"/>
            </a:rPr>
            <a:t>Evaluación</a:t>
          </a:r>
        </a:p>
      </dgm:t>
    </dgm:pt>
    <dgm:pt modelId="{311046B8-BAA6-4522-B429-58040D5D646E}" type="parTrans" cxnId="{D7BB86D1-C55B-4C00-82D4-F7227F105FB1}">
      <dgm:prSet/>
      <dgm:spPr/>
      <dgm:t>
        <a:bodyPr/>
        <a:lstStyle/>
        <a:p>
          <a:endParaRPr lang="es-ES"/>
        </a:p>
      </dgm:t>
    </dgm:pt>
    <dgm:pt modelId="{47096F68-C4E8-4351-A58C-32B16F998B52}" type="sibTrans" cxnId="{D7BB86D1-C55B-4C00-82D4-F7227F105FB1}">
      <dgm:prSet/>
      <dgm:spPr/>
      <dgm:t>
        <a:bodyPr/>
        <a:lstStyle/>
        <a:p>
          <a:endParaRPr lang="es-ES"/>
        </a:p>
      </dgm:t>
    </dgm:pt>
    <dgm:pt modelId="{03A68794-5D78-41B8-A457-9D38FE91CF7C}" type="pres">
      <dgm:prSet presAssocID="{ADEDB79A-EBB9-4E04-8136-9FD373752C7E}" presName="Name0" presStyleCnt="0">
        <dgm:presLayoutVars>
          <dgm:dir/>
          <dgm:resizeHandles val="exact"/>
        </dgm:presLayoutVars>
      </dgm:prSet>
      <dgm:spPr/>
      <dgm:t>
        <a:bodyPr/>
        <a:lstStyle/>
        <a:p>
          <a:endParaRPr lang="es-ES"/>
        </a:p>
      </dgm:t>
    </dgm:pt>
    <dgm:pt modelId="{A864F7D7-E613-403B-931C-362B3AD82DC4}" type="pres">
      <dgm:prSet presAssocID="{ADEDB79A-EBB9-4E04-8136-9FD373752C7E}" presName="cycle" presStyleCnt="0"/>
      <dgm:spPr/>
    </dgm:pt>
    <dgm:pt modelId="{64E7853D-AE27-4B19-8639-5472B89157C0}" type="pres">
      <dgm:prSet presAssocID="{487DC467-2AAD-4EC7-AAD1-5CF42CAC0DBD}" presName="nodeFirstNode" presStyleLbl="node1" presStyleIdx="0" presStyleCnt="6">
        <dgm:presLayoutVars>
          <dgm:bulletEnabled val="1"/>
        </dgm:presLayoutVars>
      </dgm:prSet>
      <dgm:spPr/>
      <dgm:t>
        <a:bodyPr/>
        <a:lstStyle/>
        <a:p>
          <a:endParaRPr lang="es-ES"/>
        </a:p>
      </dgm:t>
    </dgm:pt>
    <dgm:pt modelId="{F2A592FA-3759-438D-9316-0FF0C6E2501A}" type="pres">
      <dgm:prSet presAssocID="{5E9743FC-6B5C-46C7-9B3B-90BA876E51E5}" presName="sibTransFirstNode" presStyleLbl="bgShp" presStyleIdx="0" presStyleCnt="1"/>
      <dgm:spPr/>
      <dgm:t>
        <a:bodyPr/>
        <a:lstStyle/>
        <a:p>
          <a:endParaRPr lang="es-ES"/>
        </a:p>
      </dgm:t>
    </dgm:pt>
    <dgm:pt modelId="{96611468-4560-4D30-A50F-A39AC2EA90C7}" type="pres">
      <dgm:prSet presAssocID="{58906212-05C4-44CF-93B1-D8B46D7B25F7}" presName="nodeFollowingNodes" presStyleLbl="node1" presStyleIdx="1" presStyleCnt="6">
        <dgm:presLayoutVars>
          <dgm:bulletEnabled val="1"/>
        </dgm:presLayoutVars>
      </dgm:prSet>
      <dgm:spPr/>
      <dgm:t>
        <a:bodyPr/>
        <a:lstStyle/>
        <a:p>
          <a:endParaRPr lang="es-ES"/>
        </a:p>
      </dgm:t>
    </dgm:pt>
    <dgm:pt modelId="{D0BCF691-E1B4-4184-ABB4-E6317F370353}" type="pres">
      <dgm:prSet presAssocID="{2B70FE50-724C-4951-8B42-F7FD7F5D4D66}" presName="nodeFollowingNodes" presStyleLbl="node1" presStyleIdx="2" presStyleCnt="6">
        <dgm:presLayoutVars>
          <dgm:bulletEnabled val="1"/>
        </dgm:presLayoutVars>
      </dgm:prSet>
      <dgm:spPr/>
      <dgm:t>
        <a:bodyPr/>
        <a:lstStyle/>
        <a:p>
          <a:endParaRPr lang="es-ES"/>
        </a:p>
      </dgm:t>
    </dgm:pt>
    <dgm:pt modelId="{FDCDD6B0-49D3-4B3C-B835-83EFD1204AD3}" type="pres">
      <dgm:prSet presAssocID="{54BBE8CE-D1FC-428C-8D9A-6AB4E8EDD12C}" presName="nodeFollowingNodes" presStyleLbl="node1" presStyleIdx="3" presStyleCnt="6">
        <dgm:presLayoutVars>
          <dgm:bulletEnabled val="1"/>
        </dgm:presLayoutVars>
      </dgm:prSet>
      <dgm:spPr/>
      <dgm:t>
        <a:bodyPr/>
        <a:lstStyle/>
        <a:p>
          <a:endParaRPr lang="es-ES"/>
        </a:p>
      </dgm:t>
    </dgm:pt>
    <dgm:pt modelId="{BE336FAE-0B51-4D16-8453-90A58A7F99FB}" type="pres">
      <dgm:prSet presAssocID="{6C5FEB68-CDED-4A65-8458-83C391E2FCCA}" presName="nodeFollowingNodes" presStyleLbl="node1" presStyleIdx="4" presStyleCnt="6">
        <dgm:presLayoutVars>
          <dgm:bulletEnabled val="1"/>
        </dgm:presLayoutVars>
      </dgm:prSet>
      <dgm:spPr/>
      <dgm:t>
        <a:bodyPr/>
        <a:lstStyle/>
        <a:p>
          <a:endParaRPr lang="es-ES"/>
        </a:p>
      </dgm:t>
    </dgm:pt>
    <dgm:pt modelId="{4A200FBB-EBC6-4E35-AB59-7DD97FFF7081}" type="pres">
      <dgm:prSet presAssocID="{44D8177B-90E0-4AE0-AEE9-FC709EB269C6}" presName="nodeFollowingNodes" presStyleLbl="node1" presStyleIdx="5" presStyleCnt="6">
        <dgm:presLayoutVars>
          <dgm:bulletEnabled val="1"/>
        </dgm:presLayoutVars>
      </dgm:prSet>
      <dgm:spPr/>
      <dgm:t>
        <a:bodyPr/>
        <a:lstStyle/>
        <a:p>
          <a:endParaRPr lang="es-ES"/>
        </a:p>
      </dgm:t>
    </dgm:pt>
  </dgm:ptLst>
  <dgm:cxnLst>
    <dgm:cxn modelId="{D7BB86D1-C55B-4C00-82D4-F7227F105FB1}" srcId="{ADEDB79A-EBB9-4E04-8136-9FD373752C7E}" destId="{44D8177B-90E0-4AE0-AEE9-FC709EB269C6}" srcOrd="5" destOrd="0" parTransId="{311046B8-BAA6-4522-B429-58040D5D646E}" sibTransId="{47096F68-C4E8-4351-A58C-32B16F998B52}"/>
    <dgm:cxn modelId="{85917245-7577-48A7-B19E-D2D2371379EA}" srcId="{ADEDB79A-EBB9-4E04-8136-9FD373752C7E}" destId="{6C5FEB68-CDED-4A65-8458-83C391E2FCCA}" srcOrd="4" destOrd="0" parTransId="{F830B3BE-53F9-4907-AAA4-5EA053CB6BBB}" sibTransId="{48656425-DC33-4288-9DEE-CAF83B73EA64}"/>
    <dgm:cxn modelId="{59F915EC-277E-4A06-A80C-5844DF1F9E5B}" srcId="{ADEDB79A-EBB9-4E04-8136-9FD373752C7E}" destId="{58906212-05C4-44CF-93B1-D8B46D7B25F7}" srcOrd="1" destOrd="0" parTransId="{7F7EE7D3-0918-4DC1-8554-BE548078A1BD}" sibTransId="{44BD79D7-EFF6-49AB-ACFD-46801184A289}"/>
    <dgm:cxn modelId="{D181CF48-F11B-41C1-9EE4-F0190F55323D}" type="presOf" srcId="{ADEDB79A-EBB9-4E04-8136-9FD373752C7E}" destId="{03A68794-5D78-41B8-A457-9D38FE91CF7C}" srcOrd="0" destOrd="0" presId="urn:microsoft.com/office/officeart/2005/8/layout/cycle3"/>
    <dgm:cxn modelId="{2C84D32D-B3DA-4543-A650-C4E5CFA933AB}" type="presOf" srcId="{44D8177B-90E0-4AE0-AEE9-FC709EB269C6}" destId="{4A200FBB-EBC6-4E35-AB59-7DD97FFF7081}" srcOrd="0" destOrd="0" presId="urn:microsoft.com/office/officeart/2005/8/layout/cycle3"/>
    <dgm:cxn modelId="{DF46BCB5-C8AD-477B-9F09-7FB20473881A}" type="presOf" srcId="{6C5FEB68-CDED-4A65-8458-83C391E2FCCA}" destId="{BE336FAE-0B51-4D16-8453-90A58A7F99FB}" srcOrd="0" destOrd="0" presId="urn:microsoft.com/office/officeart/2005/8/layout/cycle3"/>
    <dgm:cxn modelId="{6993BB04-F27A-467B-A05B-0377FEEDAD38}" srcId="{ADEDB79A-EBB9-4E04-8136-9FD373752C7E}" destId="{2B70FE50-724C-4951-8B42-F7FD7F5D4D66}" srcOrd="2" destOrd="0" parTransId="{FF800434-0380-4784-9360-84DA7BAE54A0}" sibTransId="{CB624B67-27A1-4D52-AC39-C20BD2AFD431}"/>
    <dgm:cxn modelId="{27F302BF-B3AF-44B5-A681-DA3AD1E652F9}" type="presOf" srcId="{5E9743FC-6B5C-46C7-9B3B-90BA876E51E5}" destId="{F2A592FA-3759-438D-9316-0FF0C6E2501A}" srcOrd="0" destOrd="0" presId="urn:microsoft.com/office/officeart/2005/8/layout/cycle3"/>
    <dgm:cxn modelId="{EFAFEED6-AF82-4528-9301-BE95F4868F6E}" type="presOf" srcId="{58906212-05C4-44CF-93B1-D8B46D7B25F7}" destId="{96611468-4560-4D30-A50F-A39AC2EA90C7}" srcOrd="0" destOrd="0" presId="urn:microsoft.com/office/officeart/2005/8/layout/cycle3"/>
    <dgm:cxn modelId="{E184400C-757E-4265-A2CB-DAE386BA85D7}" type="presOf" srcId="{487DC467-2AAD-4EC7-AAD1-5CF42CAC0DBD}" destId="{64E7853D-AE27-4B19-8639-5472B89157C0}" srcOrd="0" destOrd="0" presId="urn:microsoft.com/office/officeart/2005/8/layout/cycle3"/>
    <dgm:cxn modelId="{C8481003-9091-4814-AEA4-C09D3538D994}" type="presOf" srcId="{2B70FE50-724C-4951-8B42-F7FD7F5D4D66}" destId="{D0BCF691-E1B4-4184-ABB4-E6317F370353}" srcOrd="0" destOrd="0" presId="urn:microsoft.com/office/officeart/2005/8/layout/cycle3"/>
    <dgm:cxn modelId="{E2DC5714-11C5-4B60-88A2-3086D0DF5739}" srcId="{ADEDB79A-EBB9-4E04-8136-9FD373752C7E}" destId="{487DC467-2AAD-4EC7-AAD1-5CF42CAC0DBD}" srcOrd="0" destOrd="0" parTransId="{6E01A149-03E8-43A6-900F-FEA39B755176}" sibTransId="{5E9743FC-6B5C-46C7-9B3B-90BA876E51E5}"/>
    <dgm:cxn modelId="{4B39704A-1CC0-4FE1-BFA7-9548CD1A2E49}" srcId="{ADEDB79A-EBB9-4E04-8136-9FD373752C7E}" destId="{54BBE8CE-D1FC-428C-8D9A-6AB4E8EDD12C}" srcOrd="3" destOrd="0" parTransId="{47B7B764-91AC-49C8-AA07-5CC83C12F642}" sibTransId="{0EB3EDD6-E5AF-4081-ADDA-A49920DC2C81}"/>
    <dgm:cxn modelId="{CE06B736-B746-43D0-B8FC-9819710ADD3D}" type="presOf" srcId="{54BBE8CE-D1FC-428C-8D9A-6AB4E8EDD12C}" destId="{FDCDD6B0-49D3-4B3C-B835-83EFD1204AD3}" srcOrd="0" destOrd="0" presId="urn:microsoft.com/office/officeart/2005/8/layout/cycle3"/>
    <dgm:cxn modelId="{F7E661F9-36E5-4FA9-A3DC-0A9650276D18}" type="presParOf" srcId="{03A68794-5D78-41B8-A457-9D38FE91CF7C}" destId="{A864F7D7-E613-403B-931C-362B3AD82DC4}" srcOrd="0" destOrd="0" presId="urn:microsoft.com/office/officeart/2005/8/layout/cycle3"/>
    <dgm:cxn modelId="{C0CC102D-2AD2-42E6-B989-0C390E218B1D}" type="presParOf" srcId="{A864F7D7-E613-403B-931C-362B3AD82DC4}" destId="{64E7853D-AE27-4B19-8639-5472B89157C0}" srcOrd="0" destOrd="0" presId="urn:microsoft.com/office/officeart/2005/8/layout/cycle3"/>
    <dgm:cxn modelId="{B9330061-5707-4CE6-8CAA-3B3FD5721601}" type="presParOf" srcId="{A864F7D7-E613-403B-931C-362B3AD82DC4}" destId="{F2A592FA-3759-438D-9316-0FF0C6E2501A}" srcOrd="1" destOrd="0" presId="urn:microsoft.com/office/officeart/2005/8/layout/cycle3"/>
    <dgm:cxn modelId="{FA07E9D5-C9E5-4EB8-828C-6ED22A51F117}" type="presParOf" srcId="{A864F7D7-E613-403B-931C-362B3AD82DC4}" destId="{96611468-4560-4D30-A50F-A39AC2EA90C7}" srcOrd="2" destOrd="0" presId="urn:microsoft.com/office/officeart/2005/8/layout/cycle3"/>
    <dgm:cxn modelId="{FF5D9FE2-833A-49EE-B256-3C85AA47C923}" type="presParOf" srcId="{A864F7D7-E613-403B-931C-362B3AD82DC4}" destId="{D0BCF691-E1B4-4184-ABB4-E6317F370353}" srcOrd="3" destOrd="0" presId="urn:microsoft.com/office/officeart/2005/8/layout/cycle3"/>
    <dgm:cxn modelId="{4F9BAED8-B345-4FCF-B05E-A3FC6FA98DB2}" type="presParOf" srcId="{A864F7D7-E613-403B-931C-362B3AD82DC4}" destId="{FDCDD6B0-49D3-4B3C-B835-83EFD1204AD3}" srcOrd="4" destOrd="0" presId="urn:microsoft.com/office/officeart/2005/8/layout/cycle3"/>
    <dgm:cxn modelId="{AC31DB7B-6480-4264-950E-8A949A7CEBDC}" type="presParOf" srcId="{A864F7D7-E613-403B-931C-362B3AD82DC4}" destId="{BE336FAE-0B51-4D16-8453-90A58A7F99FB}" srcOrd="5" destOrd="0" presId="urn:microsoft.com/office/officeart/2005/8/layout/cycle3"/>
    <dgm:cxn modelId="{842F9B1B-27B9-4130-9EAC-26445EAE9CB3}" type="presParOf" srcId="{A864F7D7-E613-403B-931C-362B3AD82DC4}" destId="{4A200FBB-EBC6-4E35-AB59-7DD97FFF7081}" srcOrd="6" destOrd="0" presId="urn:microsoft.com/office/officeart/2005/8/layout/cycle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A592FA-3759-438D-9316-0FF0C6E2501A}">
      <dsp:nvSpPr>
        <dsp:cNvPr id="0" name=""/>
        <dsp:cNvSpPr/>
      </dsp:nvSpPr>
      <dsp:spPr>
        <a:xfrm>
          <a:off x="1209194" y="-3350"/>
          <a:ext cx="4114732" cy="4114732"/>
        </a:xfrm>
        <a:prstGeom prst="circularArrow">
          <a:avLst>
            <a:gd name="adj1" fmla="val 5274"/>
            <a:gd name="adj2" fmla="val 312630"/>
            <a:gd name="adj3" fmla="val 14254741"/>
            <a:gd name="adj4" fmla="val 17111464"/>
            <a:gd name="adj5" fmla="val 547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E7853D-AE27-4B19-8639-5472B89157C0}">
      <dsp:nvSpPr>
        <dsp:cNvPr id="0" name=""/>
        <dsp:cNvSpPr/>
      </dsp:nvSpPr>
      <dsp:spPr>
        <a:xfrm>
          <a:off x="2496175" y="2061"/>
          <a:ext cx="1540770" cy="77038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ES" sz="1600" b="1" i="0" u="none" strike="noStrike" kern="1200" cap="none" baseline="0" noProof="0">
              <a:latin typeface="Calibri Light"/>
              <a:cs typeface="Calibri Light"/>
            </a:rPr>
            <a:t>Introducción</a:t>
          </a:r>
          <a:endParaRPr lang="es-ES" sz="1600" b="1" i="0" u="none" strike="noStrike" kern="1200" cap="none" baseline="0" noProof="0" dirty="0">
            <a:latin typeface="Calibri Light"/>
            <a:cs typeface="Calibri Light"/>
          </a:endParaRPr>
        </a:p>
      </dsp:txBody>
      <dsp:txXfrm>
        <a:off x="2533782" y="39668"/>
        <a:ext cx="1465556" cy="695171"/>
      </dsp:txXfrm>
    </dsp:sp>
    <dsp:sp modelId="{96611468-4560-4D30-A50F-A39AC2EA90C7}">
      <dsp:nvSpPr>
        <dsp:cNvPr id="0" name=""/>
        <dsp:cNvSpPr/>
      </dsp:nvSpPr>
      <dsp:spPr>
        <a:xfrm>
          <a:off x="3941799" y="836692"/>
          <a:ext cx="1540770" cy="77038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ES" sz="1600" b="1" kern="1200" dirty="0">
              <a:latin typeface="Calibri Light" panose="020F0302020204030204"/>
            </a:rPr>
            <a:t>Análisis de situación</a:t>
          </a:r>
          <a:endParaRPr lang="es-ES" sz="1600" b="1" kern="1200" dirty="0"/>
        </a:p>
      </dsp:txBody>
      <dsp:txXfrm>
        <a:off x="3979406" y="874299"/>
        <a:ext cx="1465556" cy="695171"/>
      </dsp:txXfrm>
    </dsp:sp>
    <dsp:sp modelId="{D0BCF691-E1B4-4184-ABB4-E6317F370353}">
      <dsp:nvSpPr>
        <dsp:cNvPr id="0" name=""/>
        <dsp:cNvSpPr/>
      </dsp:nvSpPr>
      <dsp:spPr>
        <a:xfrm>
          <a:off x="3941799" y="2505955"/>
          <a:ext cx="1540770" cy="77038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ES" sz="1600" b="1" kern="1200" dirty="0">
              <a:latin typeface="Calibri Light" panose="020F0302020204030204"/>
            </a:rPr>
            <a:t>Objetivos</a:t>
          </a:r>
          <a:endParaRPr lang="es-ES" sz="1600" b="1" kern="1200" dirty="0"/>
        </a:p>
      </dsp:txBody>
      <dsp:txXfrm>
        <a:off x="3979406" y="2543562"/>
        <a:ext cx="1465556" cy="695171"/>
      </dsp:txXfrm>
    </dsp:sp>
    <dsp:sp modelId="{FDCDD6B0-49D3-4B3C-B835-83EFD1204AD3}">
      <dsp:nvSpPr>
        <dsp:cNvPr id="0" name=""/>
        <dsp:cNvSpPr/>
      </dsp:nvSpPr>
      <dsp:spPr>
        <a:xfrm>
          <a:off x="2496175" y="3340586"/>
          <a:ext cx="1540770" cy="77038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b="1" kern="1200" dirty="0">
              <a:latin typeface="Calibri Light" panose="020F0302020204030204"/>
            </a:rPr>
            <a:t>Actuaciones</a:t>
          </a:r>
          <a:endParaRPr lang="es-ES" sz="1600" b="1" kern="1200" dirty="0"/>
        </a:p>
      </dsp:txBody>
      <dsp:txXfrm>
        <a:off x="2533782" y="3378193"/>
        <a:ext cx="1465556" cy="695171"/>
      </dsp:txXfrm>
    </dsp:sp>
    <dsp:sp modelId="{BE336FAE-0B51-4D16-8453-90A58A7F99FB}">
      <dsp:nvSpPr>
        <dsp:cNvPr id="0" name=""/>
        <dsp:cNvSpPr/>
      </dsp:nvSpPr>
      <dsp:spPr>
        <a:xfrm>
          <a:off x="1050551" y="2505955"/>
          <a:ext cx="1540770" cy="77038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b="1" kern="1200" dirty="0">
              <a:latin typeface="Calibri Light" panose="020F0302020204030204"/>
            </a:rPr>
            <a:t>Temporalización</a:t>
          </a:r>
          <a:endParaRPr lang="es-ES" sz="1600" b="1" kern="1200" dirty="0"/>
        </a:p>
      </dsp:txBody>
      <dsp:txXfrm>
        <a:off x="1088158" y="2543562"/>
        <a:ext cx="1465556" cy="695171"/>
      </dsp:txXfrm>
    </dsp:sp>
    <dsp:sp modelId="{4A200FBB-EBC6-4E35-AB59-7DD97FFF7081}">
      <dsp:nvSpPr>
        <dsp:cNvPr id="0" name=""/>
        <dsp:cNvSpPr/>
      </dsp:nvSpPr>
      <dsp:spPr>
        <a:xfrm>
          <a:off x="1050551" y="836692"/>
          <a:ext cx="1540770" cy="77038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b="1" kern="1200" dirty="0">
              <a:latin typeface="Calibri Light" panose="020F0302020204030204"/>
            </a:rPr>
            <a:t>Evaluación</a:t>
          </a:r>
        </a:p>
      </dsp:txBody>
      <dsp:txXfrm>
        <a:off x="1088158" y="874299"/>
        <a:ext cx="1465556" cy="695171"/>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8C7BE-CCB8-448E-90D6-69B3D909B13B}" type="datetimeFigureOut">
              <a:rPr lang="es-ES" smtClean="0"/>
              <a:pPr/>
              <a:t>05/10/2022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87ECF2-C8BA-4DE4-A2DD-76E67A27AD5A}" type="slidenum">
              <a:rPr lang="es-ES" smtClean="0"/>
              <a:pPr/>
              <a:t>‹Nº›</a:t>
            </a:fld>
            <a:endParaRPr lang="es-ES"/>
          </a:p>
        </p:txBody>
      </p:sp>
    </p:spTree>
    <p:extLst>
      <p:ext uri="{BB962C8B-B14F-4D97-AF65-F5344CB8AC3E}">
        <p14:creationId xmlns:p14="http://schemas.microsoft.com/office/powerpoint/2010/main" val="1333477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8487ECF2-C8BA-4DE4-A2DD-76E67A27AD5A}" type="slidenum">
              <a:rPr lang="es-ES" smtClean="0"/>
              <a:pPr/>
              <a:t>1</a:t>
            </a:fld>
            <a:endParaRPr lang="es-ES"/>
          </a:p>
        </p:txBody>
      </p:sp>
    </p:spTree>
    <p:extLst>
      <p:ext uri="{BB962C8B-B14F-4D97-AF65-F5344CB8AC3E}">
        <p14:creationId xmlns:p14="http://schemas.microsoft.com/office/powerpoint/2010/main" val="3195972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487ECF2-C8BA-4DE4-A2DD-76E67A27AD5A}" type="slidenum">
              <a:rPr lang="es-ES" smtClean="0"/>
              <a:pPr/>
              <a:t>2</a:t>
            </a:fld>
            <a:endParaRPr lang="es-ES"/>
          </a:p>
        </p:txBody>
      </p:sp>
    </p:spTree>
    <p:extLst>
      <p:ext uri="{BB962C8B-B14F-4D97-AF65-F5344CB8AC3E}">
        <p14:creationId xmlns:p14="http://schemas.microsoft.com/office/powerpoint/2010/main" val="1092673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s-ES" altLang="es-ES"/>
              <a:t>Vamos</a:t>
            </a:r>
            <a:r>
              <a:rPr lang="es-ES" altLang="es-ES" baseline="0"/>
              <a:t> a presentar una s</a:t>
            </a:r>
            <a:r>
              <a:rPr lang="es-ES" altLang="es-ES"/>
              <a:t>elección</a:t>
            </a:r>
            <a:r>
              <a:rPr lang="es-ES" altLang="es-ES" baseline="0"/>
              <a:t> de p</a:t>
            </a:r>
            <a:r>
              <a:rPr lang="es-ES" altLang="es-ES"/>
              <a:t>royectos</a:t>
            </a:r>
            <a:r>
              <a:rPr lang="es-ES" altLang="es-ES" baseline="0"/>
              <a:t> relevantes de INTEF sobre Recursos Educativos Abiertos, desarrollados desde </a:t>
            </a:r>
            <a:r>
              <a:rPr lang="es-ES" altLang="es-ES" baseline="0" err="1"/>
              <a:t>Intef</a:t>
            </a:r>
            <a:r>
              <a:rPr lang="es-ES" altLang="es-ES" baseline="0"/>
              <a:t> y </a:t>
            </a:r>
            <a:r>
              <a:rPr lang="es-ES" altLang="es-ES"/>
              <a:t>en</a:t>
            </a:r>
            <a:r>
              <a:rPr lang="es-ES" altLang="es-ES" baseline="0"/>
              <a:t> colaboración </a:t>
            </a:r>
            <a:r>
              <a:rPr lang="es-ES" altLang="es-ES"/>
              <a:t>con</a:t>
            </a:r>
            <a:r>
              <a:rPr lang="es-ES" altLang="es-ES" baseline="0"/>
              <a:t> </a:t>
            </a:r>
            <a:r>
              <a:rPr lang="es-ES" altLang="es-ES" baseline="0" err="1"/>
              <a:t>Cedec</a:t>
            </a:r>
            <a:endParaRPr lang="es-ES" altLang="es-ES" err="1">
              <a:cs typeface="Calibri"/>
            </a:endParaRPr>
          </a:p>
        </p:txBody>
      </p:sp>
      <p:sp>
        <p:nvSpPr>
          <p:cNvPr id="717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8F89E97-2D64-4950-880F-50E49DEDEFAA}" type="slidenum">
              <a:rPr kumimoji="0" lang="es-ES" altLang="es-E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s-ES" altLang="es-E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83911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8487ECF2-C8BA-4DE4-A2DD-76E67A27AD5A}" type="slidenum">
              <a:rPr lang="es-ES" smtClean="0"/>
              <a:pPr/>
              <a:t>24</a:t>
            </a:fld>
            <a:endParaRPr lang="es-ES"/>
          </a:p>
        </p:txBody>
      </p:sp>
    </p:spTree>
    <p:extLst>
      <p:ext uri="{BB962C8B-B14F-4D97-AF65-F5344CB8AC3E}">
        <p14:creationId xmlns:p14="http://schemas.microsoft.com/office/powerpoint/2010/main" val="339337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3595461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250198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1417315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3375428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2990493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2680139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2206026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3239928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2010311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611597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020729AE-AA5D-466A-BCF0-1BFA5291CFD4}" type="datetimeFigureOut">
              <a:rPr lang="es-ES" smtClean="0"/>
              <a:pPr/>
              <a:t>05/10/2022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21544F8-46C8-4C58-8C5C-324446797711}" type="slidenum">
              <a:rPr lang="es-ES" smtClean="0"/>
              <a:pPr/>
              <a:t>‹Nº›</a:t>
            </a:fld>
            <a:endParaRPr lang="es-ES"/>
          </a:p>
        </p:txBody>
      </p:sp>
    </p:spTree>
    <p:extLst>
      <p:ext uri="{BB962C8B-B14F-4D97-AF65-F5344CB8AC3E}">
        <p14:creationId xmlns:p14="http://schemas.microsoft.com/office/powerpoint/2010/main" val="1812164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B861AF2-006D-4944-8E31-BFBB7163A86B}"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378DF24-D084-4FF1-B1DC-27BCF25D472E}"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6954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0328442-26FF-43E0-B1FA-0C5CEFFDD1C8}"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A55C347-5A91-445F-84C4-C3841945F17F}"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5027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C4DBF75-C527-4B58-9D83-1429D78BA42E}"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003538B-D44F-4EB3-A1C1-AB8861FFAC29}"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1001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8EC28D8-7611-4D58-8B3E-7A5333C1E8B9}"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E94BAA7-5BB4-4511-863B-701C2A339021}"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9254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2C25C31-07C3-42F5-A10F-18C7E036D7AA}"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E3A6B90-0EDF-482C-9216-C859DBB729D2}"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8622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09B6849-F4A6-4DD6-A670-BF344AF2DD79}"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A108C55-B77E-41B9-AC52-C738C2B34E1C}"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19540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419A50F-8642-4018-A1D7-E5BE3B49C42C}"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FE1B0FF-BE5D-4D34-ABCB-DF188F187EE7}"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608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0844C3E-80C5-4306-9B77-10810B2862C4}"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70F9292-9DD8-40CD-8808-86322BC2EE1D}"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357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EFCB7F8-B0E8-4806-B880-C8E661CE2020}"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9AA9CF2-450C-47EC-9180-1CF098ED8331}"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0670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B8BACC4-8473-45C0-888A-1E050687789D}"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269629B-AF01-4715-AAC1-DC6E86594DEC}"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22063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B9B3055-A3E6-4AA2-9B1F-ADDD38CA6513}"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0D43202-61B6-4DD7-A4D1-3044B5A1D2BD}"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200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0729AE-AA5D-466A-BCF0-1BFA5291CFD4}" type="datetimeFigureOut">
              <a:rPr lang="es-ES" smtClean="0"/>
              <a:pPr/>
              <a:t>05/10/2022</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1544F8-46C8-4C58-8C5C-324446797711}" type="slidenum">
              <a:rPr lang="es-ES" smtClean="0"/>
              <a:pPr/>
              <a:t>‹Nº›</a:t>
            </a:fld>
            <a:endParaRPr lang="es-ES"/>
          </a:p>
        </p:txBody>
      </p:sp>
    </p:spTree>
    <p:extLst>
      <p:ext uri="{BB962C8B-B14F-4D97-AF65-F5344CB8AC3E}">
        <p14:creationId xmlns:p14="http://schemas.microsoft.com/office/powerpoint/2010/main" val="1777221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86E8EDB-45A2-46A5-9D94-BB1703A906E0}" type="datetimeFigureOut">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05/10/2022</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1822E2-6985-4842-AD89-7CDE086DE09B}" type="slidenum">
              <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7140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intef.es/"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intef.es/" TargetMode="External"/><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intef.es/Noticias/plan-de-accion-de-educacion-digital-de-la-comision-europea/" TargetMode="External"/><Relationship Id="rId5" Type="http://schemas.openxmlformats.org/officeDocument/2006/relationships/hyperlink" Target="https://ec.europa.eu/education/education-in-the-eu/digital-education-action-plan_en"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0.png"/><Relationship Id="rId7" Type="http://schemas.openxmlformats.org/officeDocument/2006/relationships/diagramLayout" Target="../diagrams/layout1.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Data" Target="../diagrams/data1.xml"/><Relationship Id="rId11" Type="http://schemas.openxmlformats.org/officeDocument/2006/relationships/hyperlink" Target="https://intef.es/wp-content/uploads/2020/07/2020_0707_Plan-Digital-de-Centro_-INTEF.pdf" TargetMode="External"/><Relationship Id="rId5" Type="http://schemas.openxmlformats.org/officeDocument/2006/relationships/image" Target="../media/image11.png"/><Relationship Id="rId10" Type="http://schemas.microsoft.com/office/2007/relationships/diagramDrawing" Target="../diagrams/drawing1.xml"/><Relationship Id="rId4" Type="http://schemas.openxmlformats.org/officeDocument/2006/relationships/image" Target="../media/image5.jpe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1.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1.pn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jpe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6.png"/><Relationship Id="rId10" Type="http://schemas.openxmlformats.org/officeDocument/2006/relationships/image" Target="../media/image30.png"/><Relationship Id="rId4" Type="http://schemas.openxmlformats.org/officeDocument/2006/relationships/image" Target="../media/image5.jpeg"/><Relationship Id="rId9"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5.jpe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png"/><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4.png"/><Relationship Id="rId7"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intef.es/" TargetMode="Externa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24000"/>
            <a:lum/>
          </a:blip>
          <a:srcRect/>
          <a:stretch>
            <a:fillRect l="-79000" r="-7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7188" y="901278"/>
            <a:ext cx="7680463" cy="1674112"/>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83708" y="322047"/>
            <a:ext cx="6254913" cy="1125361"/>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0482" y="5826707"/>
            <a:ext cx="3086056" cy="824490"/>
          </a:xfrm>
          <a:prstGeom prst="rect">
            <a:avLst/>
          </a:prstGeom>
        </p:spPr>
      </p:pic>
      <p:sp>
        <p:nvSpPr>
          <p:cNvPr id="13" name="Título 12"/>
          <p:cNvSpPr>
            <a:spLocks noGrp="1"/>
          </p:cNvSpPr>
          <p:nvPr>
            <p:ph type="ctrTitle"/>
          </p:nvPr>
        </p:nvSpPr>
        <p:spPr>
          <a:xfrm>
            <a:off x="1430463" y="2800498"/>
            <a:ext cx="9144000" cy="1354059"/>
          </a:xfrm>
        </p:spPr>
        <p:txBody>
          <a:bodyPr>
            <a:noAutofit/>
          </a:bodyPr>
          <a:lstStyle/>
          <a:p>
            <a:r>
              <a:rPr lang="es-ES" sz="4000" b="1" dirty="0" smtClean="0"/>
              <a:t>Plan de Digitalización y de Competencias Digitales del Sistema Educativo</a:t>
            </a:r>
            <a:endParaRPr lang="es-ES" sz="4000" b="1" dirty="0"/>
          </a:p>
        </p:txBody>
      </p:sp>
      <p:sp>
        <p:nvSpPr>
          <p:cNvPr id="7" name="Marcador de pie de página 1"/>
          <p:cNvSpPr>
            <a:spLocks noGrp="1"/>
          </p:cNvSpPr>
          <p:nvPr>
            <p:ph type="ftr" sz="quarter" idx="11"/>
          </p:nvPr>
        </p:nvSpPr>
        <p:spPr>
          <a:xfrm>
            <a:off x="4277603" y="6286072"/>
            <a:ext cx="4114800" cy="365125"/>
          </a:xfrm>
        </p:spPr>
        <p:txBody>
          <a:bodyPr/>
          <a:lstStyle/>
          <a:p>
            <a:r>
              <a:rPr lang="es-ES" sz="2400" dirty="0"/>
              <a:t>https://intef.es</a:t>
            </a:r>
          </a:p>
        </p:txBody>
      </p:sp>
      <p:sp>
        <p:nvSpPr>
          <p:cNvPr id="6" name="Rectángulo 5"/>
          <p:cNvSpPr/>
          <p:nvPr/>
        </p:nvSpPr>
        <p:spPr>
          <a:xfrm>
            <a:off x="239003" y="5826707"/>
            <a:ext cx="6096000" cy="646331"/>
          </a:xfrm>
          <a:prstGeom prst="rect">
            <a:avLst/>
          </a:prstGeom>
        </p:spPr>
        <p:txBody>
          <a:bodyPr>
            <a:spAutoFit/>
          </a:bodyPr>
          <a:lstStyle/>
          <a:p>
            <a:r>
              <a:rPr lang="es-ES" dirty="0"/>
              <a:t>INTEF ‎// @</a:t>
            </a:r>
            <a:r>
              <a:rPr lang="es-ES" dirty="0" err="1"/>
              <a:t>educaINTEF</a:t>
            </a:r>
            <a:r>
              <a:rPr lang="es-ES" dirty="0"/>
              <a:t> // </a:t>
            </a:r>
            <a:r>
              <a:rPr lang="es-ES" dirty="0">
                <a:hlinkClick r:id="rId6"/>
              </a:rPr>
              <a:t>www.intef.es</a:t>
            </a:r>
            <a:endParaRPr lang="es-ES" dirty="0"/>
          </a:p>
          <a:p>
            <a:r>
              <a:rPr lang="es-ES" dirty="0" smtClean="0"/>
              <a:t>Julio Albalad</a:t>
            </a:r>
            <a:endParaRPr lang="es-ES" dirty="0"/>
          </a:p>
        </p:txBody>
      </p:sp>
    </p:spTree>
    <p:extLst>
      <p:ext uri="{BB962C8B-B14F-4D97-AF65-F5344CB8AC3E}">
        <p14:creationId xmlns:p14="http://schemas.microsoft.com/office/powerpoint/2010/main" val="1629196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24000"/>
            <a:lum/>
          </a:blip>
          <a:srcRect/>
          <a:stretch>
            <a:fillRect l="-94000" r="-94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142581" y="2033465"/>
            <a:ext cx="4473631" cy="975118"/>
          </a:xfrm>
          <a:prstGeom prst="rect">
            <a:avLst/>
          </a:prstGeom>
        </p:spPr>
      </p:pic>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1363408" y="2406499"/>
            <a:ext cx="3643292" cy="655488"/>
          </a:xfrm>
          <a:prstGeom prst="rect">
            <a:avLst/>
          </a:prstGeom>
        </p:spPr>
      </p:pic>
      <p:pic>
        <p:nvPicPr>
          <p:cNvPr id="8" name="Imagen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0494" y="6045379"/>
            <a:ext cx="2644346" cy="706480"/>
          </a:xfrm>
          <a:prstGeom prst="rect">
            <a:avLst/>
          </a:prstGeom>
        </p:spPr>
      </p:pic>
      <p:pic>
        <p:nvPicPr>
          <p:cNvPr id="6" name="Imagen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28994" y="6256974"/>
            <a:ext cx="1331201" cy="494885"/>
          </a:xfrm>
          <a:prstGeom prst="rect">
            <a:avLst/>
          </a:prstGeom>
        </p:spPr>
      </p:pic>
      <p:sp>
        <p:nvSpPr>
          <p:cNvPr id="7" name="Título 6"/>
          <p:cNvSpPr>
            <a:spLocks noGrp="1"/>
          </p:cNvSpPr>
          <p:nvPr>
            <p:ph type="title"/>
          </p:nvPr>
        </p:nvSpPr>
        <p:spPr>
          <a:xfrm>
            <a:off x="1688604" y="176284"/>
            <a:ext cx="10288047" cy="1325563"/>
          </a:xfrm>
        </p:spPr>
        <p:txBody>
          <a:bodyPr>
            <a:noAutofit/>
          </a:bodyPr>
          <a:lstStyle/>
          <a:p>
            <a:r>
              <a:rPr lang="es-ES" sz="3200" b="1" dirty="0">
                <a:solidFill>
                  <a:srgbClr val="106470"/>
                </a:solidFill>
                <a:latin typeface="Calibri"/>
              </a:rPr>
              <a:t>Instituto Nacional de Tecnologías Educativas y de Formación del Profesorado (INTEF)</a:t>
            </a:r>
          </a:p>
        </p:txBody>
      </p:sp>
      <p:sp>
        <p:nvSpPr>
          <p:cNvPr id="2" name="Marcador de pie de página 1"/>
          <p:cNvSpPr>
            <a:spLocks noGrp="1"/>
          </p:cNvSpPr>
          <p:nvPr>
            <p:ph type="ftr" sz="quarter" idx="11"/>
          </p:nvPr>
        </p:nvSpPr>
        <p:spPr>
          <a:xfrm>
            <a:off x="8456283" y="3770880"/>
            <a:ext cx="2502435" cy="365125"/>
          </a:xfrm>
        </p:spPr>
        <p:txBody>
          <a:bodyPr/>
          <a:lstStyle/>
          <a:p>
            <a:r>
              <a:rPr lang="es-ES" sz="2400" dirty="0">
                <a:hlinkClick r:id="rId8"/>
              </a:rPr>
              <a:t>https://intef.es</a:t>
            </a:r>
            <a:r>
              <a:rPr lang="es-ES" sz="2400" dirty="0"/>
              <a:t> </a:t>
            </a:r>
          </a:p>
        </p:txBody>
      </p:sp>
      <p:pic>
        <p:nvPicPr>
          <p:cNvPr id="10" name="Imagen 9"/>
          <p:cNvPicPr>
            <a:picLocks noChangeAspect="1"/>
          </p:cNvPicPr>
          <p:nvPr/>
        </p:nvPicPr>
        <p:blipFill rotWithShape="1">
          <a:blip r:embed="rId9"/>
          <a:srcRect l="16846" t="8745" r="17384" b="72"/>
          <a:stretch/>
        </p:blipFill>
        <p:spPr>
          <a:xfrm>
            <a:off x="3383570" y="1649949"/>
            <a:ext cx="5072713" cy="4395430"/>
          </a:xfrm>
          <a:prstGeom prst="rect">
            <a:avLst/>
          </a:prstGeom>
        </p:spPr>
      </p:pic>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6737" y="839065"/>
            <a:ext cx="3497102" cy="629186"/>
          </a:xfrm>
          <a:prstGeom prst="rect">
            <a:avLst/>
          </a:prstGeom>
        </p:spPr>
      </p:pic>
    </p:spTree>
    <p:extLst>
      <p:ext uri="{BB962C8B-B14F-4D97-AF65-F5344CB8AC3E}">
        <p14:creationId xmlns:p14="http://schemas.microsoft.com/office/powerpoint/2010/main" val="2281580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4000"/>
            <a:lum/>
          </a:blip>
          <a:srcRect/>
          <a:stretch>
            <a:fillRect l="-94000" r="-94000"/>
          </a:stretch>
        </a:blip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6407" y="6028606"/>
            <a:ext cx="3643292" cy="655488"/>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494" y="6045379"/>
            <a:ext cx="2644346" cy="706480"/>
          </a:xfrm>
          <a:prstGeom prst="rect">
            <a:avLst/>
          </a:prstGeom>
        </p:spPr>
      </p:pic>
      <p:sp>
        <p:nvSpPr>
          <p:cNvPr id="9" name="Marcador de pie de página 1"/>
          <p:cNvSpPr>
            <a:spLocks noGrp="1"/>
          </p:cNvSpPr>
          <p:nvPr>
            <p:ph type="ftr" sz="quarter" idx="11"/>
          </p:nvPr>
        </p:nvSpPr>
        <p:spPr>
          <a:xfrm>
            <a:off x="4280877" y="626540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https://intef.es</a:t>
            </a:r>
          </a:p>
        </p:txBody>
      </p:sp>
      <p:sp>
        <p:nvSpPr>
          <p:cNvPr id="6" name="Título 6"/>
          <p:cNvSpPr>
            <a:spLocks noGrp="1"/>
          </p:cNvSpPr>
          <p:nvPr>
            <p:ph type="title"/>
          </p:nvPr>
        </p:nvSpPr>
        <p:spPr>
          <a:xfrm>
            <a:off x="1509591" y="373524"/>
            <a:ext cx="4680194" cy="1325563"/>
          </a:xfrm>
        </p:spPr>
        <p:txBody>
          <a:bodyPr>
            <a:normAutofit/>
          </a:bodyPr>
          <a:lstStyle/>
          <a:p>
            <a:r>
              <a:rPr lang="es-ES" altLang="es-ES" sz="3600" b="1" dirty="0">
                <a:solidFill>
                  <a:srgbClr val="106470"/>
                </a:solidFill>
                <a:latin typeface="Calibri"/>
              </a:rPr>
              <a:t>Marco Europeo </a:t>
            </a:r>
            <a:br>
              <a:rPr lang="es-ES" altLang="es-ES" sz="3600" b="1" dirty="0">
                <a:solidFill>
                  <a:srgbClr val="106470"/>
                </a:solidFill>
                <a:latin typeface="Calibri"/>
              </a:rPr>
            </a:br>
            <a:endParaRPr lang="es-ES" altLang="es-ES" sz="3600" b="1" dirty="0">
              <a:solidFill>
                <a:srgbClr val="106470"/>
              </a:solidFill>
              <a:latin typeface="Calibri"/>
            </a:endParaRPr>
          </a:p>
        </p:txBody>
      </p:sp>
      <p:sp>
        <p:nvSpPr>
          <p:cNvPr id="7" name="Marcador de contenido 9"/>
          <p:cNvSpPr>
            <a:spLocks noGrp="1"/>
          </p:cNvSpPr>
          <p:nvPr>
            <p:ph idx="1"/>
          </p:nvPr>
        </p:nvSpPr>
        <p:spPr>
          <a:xfrm>
            <a:off x="1094234" y="1162545"/>
            <a:ext cx="10259018" cy="4602519"/>
          </a:xfrm>
        </p:spPr>
        <p:txBody>
          <a:bodyPr vert="horz" lIns="91440" tIns="45720" rIns="91440" bIns="45720" rtlCol="0" anchor="t">
            <a:noAutofit/>
          </a:bodyPr>
          <a:lstStyle/>
          <a:p>
            <a:pPr marL="0" indent="0" defTabSz="449263" hangingPunct="0">
              <a:lnSpc>
                <a:spcPct val="100000"/>
              </a:lnSpc>
              <a:spcBef>
                <a:spcPts val="384"/>
              </a:spcBef>
              <a:buClr>
                <a:srgbClr val="000000"/>
              </a:buClr>
              <a:buSzPct val="100000"/>
              <a:buNone/>
            </a:pPr>
            <a:r>
              <a:rPr lang="es-ES" b="1" dirty="0"/>
              <a:t>	DEAP: </a:t>
            </a:r>
            <a:r>
              <a:rPr lang="es-ES" b="1" i="1" dirty="0"/>
              <a:t>Digital </a:t>
            </a:r>
            <a:r>
              <a:rPr lang="es-ES" b="1" i="1" dirty="0" err="1"/>
              <a:t>Education</a:t>
            </a:r>
            <a:r>
              <a:rPr lang="es-ES" b="1" i="1" dirty="0"/>
              <a:t> </a:t>
            </a:r>
            <a:r>
              <a:rPr lang="es-ES" b="1" i="1" dirty="0" err="1"/>
              <a:t>Action</a:t>
            </a:r>
            <a:r>
              <a:rPr lang="es-ES" b="1" i="1" dirty="0"/>
              <a:t> Plan</a:t>
            </a:r>
            <a:r>
              <a:rPr lang="es-ES" b="1" dirty="0"/>
              <a:t>. </a:t>
            </a:r>
            <a:endParaRPr lang="es-ES" sz="2000" dirty="0"/>
          </a:p>
          <a:p>
            <a:pPr lvl="1"/>
            <a:r>
              <a:rPr lang="es-ES" sz="2000" b="1" dirty="0">
                <a:hlinkClick r:id="rId5"/>
              </a:rPr>
              <a:t>Plan de Acción de la Educación Digital 2021-2027</a:t>
            </a:r>
            <a:r>
              <a:rPr lang="es-ES" sz="2000" dirty="0"/>
              <a:t> de la Comisión Europea (lanzamiento 30 septiembre 2020). Actualización y extensión del </a:t>
            </a:r>
            <a:r>
              <a:rPr lang="es-ES" sz="2000" dirty="0">
                <a:hlinkClick r:id="rId6"/>
              </a:rPr>
              <a:t>Plan publicado en 2018</a:t>
            </a:r>
            <a:endParaRPr lang="es-ES" sz="2000" dirty="0"/>
          </a:p>
          <a:p>
            <a:pPr lvl="1"/>
            <a:r>
              <a:rPr lang="es-ES" altLang="es-ES" sz="2000" b="1" dirty="0"/>
              <a:t>Junto con el Espacio Europeo de Educación y Espacio Europeo de Investigación: </a:t>
            </a:r>
          </a:p>
          <a:p>
            <a:pPr lvl="2"/>
            <a:r>
              <a:rPr lang="es-ES" altLang="es-ES" sz="1600" b="1" dirty="0">
                <a:solidFill>
                  <a:srgbClr val="0070C0"/>
                </a:solidFill>
              </a:rPr>
              <a:t>Visión común sobre el futuro de la educación: + CALIDAD, + INCLUSIÓN, + DIMENSIÓN VERDE</a:t>
            </a:r>
          </a:p>
          <a:p>
            <a:pPr lvl="2"/>
            <a:r>
              <a:rPr lang="es-ES" altLang="es-ES" sz="1600" b="1" dirty="0">
                <a:solidFill>
                  <a:srgbClr val="0070C0"/>
                </a:solidFill>
              </a:rPr>
              <a:t>Aprovechamiento del potencial de la investigación y la innovación</a:t>
            </a:r>
          </a:p>
          <a:p>
            <a:pPr lvl="1"/>
            <a:r>
              <a:rPr lang="es-ES" altLang="es-ES" sz="2000" b="1" dirty="0"/>
              <a:t>2 prioridades fundamentales con 14 acciones en total:</a:t>
            </a:r>
          </a:p>
          <a:p>
            <a:pPr lvl="2"/>
            <a:r>
              <a:rPr lang="es-ES" altLang="es-ES" sz="1600" b="1" dirty="0"/>
              <a:t>Fomento del desarrollo de un ecosistema de educación digital de alto rendimiento</a:t>
            </a:r>
          </a:p>
          <a:p>
            <a:pPr lvl="3"/>
            <a:r>
              <a:rPr lang="es-ES" altLang="es-ES" sz="1400" b="1" dirty="0"/>
              <a:t>Infraestructura</a:t>
            </a:r>
          </a:p>
          <a:p>
            <a:pPr lvl="3"/>
            <a:r>
              <a:rPr lang="es-ES" altLang="es-ES" sz="1400" b="1" dirty="0"/>
              <a:t>Desarrollo profesional docente</a:t>
            </a:r>
          </a:p>
          <a:p>
            <a:pPr lvl="3"/>
            <a:r>
              <a:rPr lang="es-ES" altLang="es-ES" sz="1400" b="1" dirty="0"/>
              <a:t>Enfoques pedagógicos</a:t>
            </a:r>
          </a:p>
          <a:p>
            <a:pPr lvl="3"/>
            <a:r>
              <a:rPr lang="es-ES" altLang="es-ES" sz="1400" b="1" dirty="0"/>
              <a:t>Contenido digital de calidad con protección de datos y seguridad</a:t>
            </a:r>
          </a:p>
          <a:p>
            <a:pPr lvl="2"/>
            <a:r>
              <a:rPr lang="es-ES" altLang="es-ES" sz="1600" b="1" dirty="0"/>
              <a:t>Mejora de habilidades y competencias digitales para la transformación digital </a:t>
            </a:r>
          </a:p>
          <a:p>
            <a:pPr lvl="3"/>
            <a:r>
              <a:rPr lang="es-ES" altLang="es-ES" sz="1400" b="1" dirty="0"/>
              <a:t>Alfabetización digital</a:t>
            </a:r>
          </a:p>
          <a:p>
            <a:pPr lvl="3"/>
            <a:r>
              <a:rPr lang="es-ES" altLang="es-ES" sz="1400" b="1" dirty="0"/>
              <a:t>Pensamiento computacional</a:t>
            </a:r>
          </a:p>
          <a:p>
            <a:pPr lvl="3"/>
            <a:r>
              <a:rPr lang="es-ES" altLang="es-ES" sz="1400" b="1" dirty="0"/>
              <a:t>Mayor conocimiento de las tecnologías (por ejemplo, IA).</a:t>
            </a:r>
            <a:endParaRPr lang="es-ES" altLang="es-ES" sz="1400" dirty="0"/>
          </a:p>
          <a:p>
            <a:pPr marL="457200" lvl="1" indent="0">
              <a:buNone/>
            </a:pPr>
            <a:endParaRPr lang="es-ES" altLang="es-ES" sz="2000" dirty="0">
              <a:solidFill>
                <a:srgbClr val="0070C0"/>
              </a:solidFill>
            </a:endParaRPr>
          </a:p>
        </p:txBody>
      </p:sp>
      <p:pic>
        <p:nvPicPr>
          <p:cNvPr id="2050" name="Picture 2" descr="Digital Education Action Plan 2021-202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42174" y="22336"/>
            <a:ext cx="2646611" cy="1587967"/>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1142581" y="2033465"/>
            <a:ext cx="4473631" cy="975118"/>
          </a:xfrm>
          <a:prstGeom prst="rect">
            <a:avLst/>
          </a:prstGeom>
        </p:spPr>
      </p:pic>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363408" y="2406499"/>
            <a:ext cx="3643292" cy="655488"/>
          </a:xfrm>
          <a:prstGeom prst="rect">
            <a:avLst/>
          </a:prstGeom>
        </p:spPr>
      </p:pic>
    </p:spTree>
    <p:extLst>
      <p:ext uri="{BB962C8B-B14F-4D97-AF65-F5344CB8AC3E}">
        <p14:creationId xmlns:p14="http://schemas.microsoft.com/office/powerpoint/2010/main" val="981517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4000"/>
            <a:lum/>
          </a:blip>
          <a:srcRect/>
          <a:stretch>
            <a:fillRect l="-94000" r="-94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42581" y="2033465"/>
            <a:ext cx="4473631" cy="975118"/>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363408" y="2406499"/>
            <a:ext cx="3643292" cy="655488"/>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94" y="6045379"/>
            <a:ext cx="2644346" cy="706480"/>
          </a:xfrm>
          <a:prstGeom prst="rect">
            <a:avLst/>
          </a:prstGeom>
        </p:spPr>
      </p:pic>
      <p:sp>
        <p:nvSpPr>
          <p:cNvPr id="7" name="Título 6"/>
          <p:cNvSpPr>
            <a:spLocks noGrp="1"/>
          </p:cNvSpPr>
          <p:nvPr>
            <p:ph type="title"/>
          </p:nvPr>
        </p:nvSpPr>
        <p:spPr>
          <a:xfrm>
            <a:off x="1386348" y="461188"/>
            <a:ext cx="10235381" cy="1618577"/>
          </a:xfrm>
        </p:spPr>
        <p:txBody>
          <a:bodyPr>
            <a:noAutofit/>
          </a:bodyPr>
          <a:lstStyle/>
          <a:p>
            <a:pPr algn="ctr"/>
            <a:r>
              <a:rPr lang="es-ES" sz="5400" b="1" dirty="0" smtClean="0"/>
              <a:t>4 EJES DE ACTUACIÓN</a:t>
            </a:r>
            <a:endParaRPr lang="es-ES" sz="5400" b="1" dirty="0"/>
          </a:p>
        </p:txBody>
      </p:sp>
      <p:sp>
        <p:nvSpPr>
          <p:cNvPr id="9" name="Marcador de pie de página 1"/>
          <p:cNvSpPr>
            <a:spLocks noGrp="1"/>
          </p:cNvSpPr>
          <p:nvPr>
            <p:ph type="ftr" sz="quarter" idx="11"/>
          </p:nvPr>
        </p:nvSpPr>
        <p:spPr>
          <a:xfrm>
            <a:off x="4038600" y="6356350"/>
            <a:ext cx="4114800" cy="365125"/>
          </a:xfrm>
        </p:spPr>
        <p:txBody>
          <a:bodyPr/>
          <a:lstStyle/>
          <a:p>
            <a:r>
              <a:rPr lang="es-ES" sz="2400" dirty="0"/>
              <a:t>https://intef.es</a:t>
            </a:r>
          </a:p>
        </p:txBody>
      </p:sp>
      <p:grpSp>
        <p:nvGrpSpPr>
          <p:cNvPr id="13" name="Grupo 12"/>
          <p:cNvGrpSpPr/>
          <p:nvPr/>
        </p:nvGrpSpPr>
        <p:grpSpPr>
          <a:xfrm>
            <a:off x="2349384" y="2298920"/>
            <a:ext cx="9027068" cy="905158"/>
            <a:chOff x="0" y="0"/>
            <a:chExt cx="9027068" cy="1041003"/>
          </a:xfrm>
        </p:grpSpPr>
        <p:sp>
          <p:nvSpPr>
            <p:cNvPr id="20" name="Rectángulo 19"/>
            <p:cNvSpPr/>
            <p:nvPr/>
          </p:nvSpPr>
          <p:spPr>
            <a:xfrm>
              <a:off x="0" y="0"/>
              <a:ext cx="9027068" cy="1041003"/>
            </a:xfrm>
            <a:prstGeom prst="rect">
              <a:avLst/>
            </a:prstGeom>
          </p:spPr>
          <p:style>
            <a:lnRef idx="1">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sp>
        <p:sp>
          <p:nvSpPr>
            <p:cNvPr id="21" name="Rectángulo 20"/>
            <p:cNvSpPr/>
            <p:nvPr/>
          </p:nvSpPr>
          <p:spPr>
            <a:xfrm>
              <a:off x="0" y="0"/>
              <a:ext cx="9027068" cy="1041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s-ES" sz="3200" b="0" kern="1200" dirty="0"/>
                <a:t>1. Competencia Digital Educativa </a:t>
              </a:r>
            </a:p>
          </p:txBody>
        </p:sp>
      </p:grpSp>
      <p:grpSp>
        <p:nvGrpSpPr>
          <p:cNvPr id="14" name="Grupo 13"/>
          <p:cNvGrpSpPr/>
          <p:nvPr/>
        </p:nvGrpSpPr>
        <p:grpSpPr>
          <a:xfrm>
            <a:off x="2349384" y="3292565"/>
            <a:ext cx="9027068" cy="1041003"/>
            <a:chOff x="0" y="1041003"/>
            <a:chExt cx="9027068" cy="1041003"/>
          </a:xfrm>
        </p:grpSpPr>
        <p:sp>
          <p:nvSpPr>
            <p:cNvPr id="18" name="Rectángulo 17"/>
            <p:cNvSpPr/>
            <p:nvPr/>
          </p:nvSpPr>
          <p:spPr>
            <a:xfrm>
              <a:off x="0" y="1041003"/>
              <a:ext cx="9027068" cy="1041003"/>
            </a:xfrm>
            <a:prstGeom prst="rect">
              <a:avLst/>
            </a:prstGeom>
          </p:spPr>
          <p:style>
            <a:lnRef idx="1">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sp>
        <p:sp>
          <p:nvSpPr>
            <p:cNvPr id="19" name="Rectángulo 18"/>
            <p:cNvSpPr/>
            <p:nvPr/>
          </p:nvSpPr>
          <p:spPr>
            <a:xfrm>
              <a:off x="0" y="1041003"/>
              <a:ext cx="9027068" cy="1041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s-ES" sz="3200" b="0" kern="1200" dirty="0"/>
                <a:t>2. Digitalización del Centro educativo</a:t>
              </a:r>
            </a:p>
          </p:txBody>
        </p:sp>
      </p:grpSp>
      <p:grpSp>
        <p:nvGrpSpPr>
          <p:cNvPr id="15" name="Grupo 14"/>
          <p:cNvGrpSpPr/>
          <p:nvPr/>
        </p:nvGrpSpPr>
        <p:grpSpPr>
          <a:xfrm>
            <a:off x="2349384" y="5286083"/>
            <a:ext cx="9027068" cy="1041003"/>
            <a:chOff x="0" y="3123009"/>
            <a:chExt cx="9027068" cy="1041003"/>
          </a:xfrm>
        </p:grpSpPr>
        <p:sp>
          <p:nvSpPr>
            <p:cNvPr id="16" name="Rectángulo 15"/>
            <p:cNvSpPr/>
            <p:nvPr/>
          </p:nvSpPr>
          <p:spPr>
            <a:xfrm>
              <a:off x="0" y="3123009"/>
              <a:ext cx="9027068" cy="1041003"/>
            </a:xfrm>
            <a:prstGeom prst="rect">
              <a:avLst/>
            </a:prstGeom>
          </p:spPr>
          <p:style>
            <a:lnRef idx="1">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sp>
        <p:sp>
          <p:nvSpPr>
            <p:cNvPr id="17" name="Rectángulo 16"/>
            <p:cNvSpPr/>
            <p:nvPr/>
          </p:nvSpPr>
          <p:spPr>
            <a:xfrm>
              <a:off x="0" y="3123009"/>
              <a:ext cx="9027068" cy="1041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s-ES" sz="3200" b="0" kern="1200" dirty="0"/>
                <a:t>4. Metodologías  y competencias digitales avanzadas</a:t>
              </a:r>
            </a:p>
          </p:txBody>
        </p:sp>
      </p:grpSp>
      <p:grpSp>
        <p:nvGrpSpPr>
          <p:cNvPr id="22" name="Grupo 21"/>
          <p:cNvGrpSpPr/>
          <p:nvPr/>
        </p:nvGrpSpPr>
        <p:grpSpPr>
          <a:xfrm>
            <a:off x="2349384" y="4245080"/>
            <a:ext cx="9027068" cy="1041003"/>
            <a:chOff x="0" y="2082006"/>
            <a:chExt cx="9027068" cy="1041003"/>
          </a:xfrm>
        </p:grpSpPr>
        <p:sp>
          <p:nvSpPr>
            <p:cNvPr id="23" name="Rectángulo 22"/>
            <p:cNvSpPr/>
            <p:nvPr/>
          </p:nvSpPr>
          <p:spPr>
            <a:xfrm>
              <a:off x="0" y="2082006"/>
              <a:ext cx="9027068" cy="1041003"/>
            </a:xfrm>
            <a:prstGeom prst="rect">
              <a:avLst/>
            </a:prstGeom>
          </p:spPr>
          <p:style>
            <a:lnRef idx="1">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sp>
        <p:sp>
          <p:nvSpPr>
            <p:cNvPr id="24" name="Rectángulo 23"/>
            <p:cNvSpPr/>
            <p:nvPr/>
          </p:nvSpPr>
          <p:spPr>
            <a:xfrm>
              <a:off x="0" y="2082006"/>
              <a:ext cx="9027068" cy="104100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es-ES" sz="3200" b="0" kern="1200" dirty="0"/>
                <a:t>3. Recursos Educativos Abiertos en formato digital </a:t>
              </a:r>
            </a:p>
          </p:txBody>
        </p:sp>
      </p:grpSp>
    </p:spTree>
    <p:extLst>
      <p:ext uri="{BB962C8B-B14F-4D97-AF65-F5344CB8AC3E}">
        <p14:creationId xmlns:p14="http://schemas.microsoft.com/office/powerpoint/2010/main" val="440055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4000"/>
            <a:lum/>
          </a:blip>
          <a:srcRect/>
          <a:stretch>
            <a:fillRect l="-94000" r="-94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42581" y="2033465"/>
            <a:ext cx="4473631" cy="975118"/>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363408" y="2406499"/>
            <a:ext cx="3643292" cy="655488"/>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94" y="6045379"/>
            <a:ext cx="2644346" cy="706480"/>
          </a:xfrm>
          <a:prstGeom prst="rect">
            <a:avLst/>
          </a:prstGeom>
        </p:spPr>
      </p:pic>
      <p:sp>
        <p:nvSpPr>
          <p:cNvPr id="7" name="Título 6"/>
          <p:cNvSpPr>
            <a:spLocks noGrp="1"/>
          </p:cNvSpPr>
          <p:nvPr>
            <p:ph type="title"/>
          </p:nvPr>
        </p:nvSpPr>
        <p:spPr>
          <a:xfrm>
            <a:off x="1719072" y="2095605"/>
            <a:ext cx="9866253" cy="1965009"/>
          </a:xfrm>
        </p:spPr>
        <p:txBody>
          <a:bodyPr>
            <a:noAutofit/>
          </a:bodyPr>
          <a:lstStyle/>
          <a:p>
            <a:pPr algn="ctr"/>
            <a:r>
              <a:rPr lang="es-ES" sz="5400" b="1" dirty="0"/>
              <a:t>1. Competencia Digital Educativa</a:t>
            </a:r>
          </a:p>
        </p:txBody>
      </p:sp>
      <p:sp>
        <p:nvSpPr>
          <p:cNvPr id="9" name="Marcador de pie de página 1"/>
          <p:cNvSpPr>
            <a:spLocks noGrp="1"/>
          </p:cNvSpPr>
          <p:nvPr>
            <p:ph type="ftr" sz="quarter" idx="11"/>
          </p:nvPr>
        </p:nvSpPr>
        <p:spPr>
          <a:xfrm>
            <a:off x="4038600" y="6356350"/>
            <a:ext cx="4114800" cy="365125"/>
          </a:xfrm>
        </p:spPr>
        <p:txBody>
          <a:bodyPr/>
          <a:lstStyle/>
          <a:p>
            <a:r>
              <a:rPr lang="es-ES" sz="2400" dirty="0"/>
              <a:t>https://intef.es</a:t>
            </a:r>
          </a:p>
        </p:txBody>
      </p:sp>
    </p:spTree>
    <p:extLst>
      <p:ext uri="{BB962C8B-B14F-4D97-AF65-F5344CB8AC3E}">
        <p14:creationId xmlns:p14="http://schemas.microsoft.com/office/powerpoint/2010/main" val="2677916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81"/>
            <a:ext cx="12192000" cy="6858000"/>
          </a:xfrm>
          <a:prstGeom prst="rect">
            <a:avLst/>
          </a:prstGeom>
        </p:spPr>
      </p:pic>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41" name="Título 1"/>
          <p:cNvSpPr txBox="1">
            <a:spLocks/>
          </p:cNvSpPr>
          <p:nvPr/>
        </p:nvSpPr>
        <p:spPr>
          <a:xfrm>
            <a:off x="753762" y="16479"/>
            <a:ext cx="10125610" cy="795585"/>
          </a:xfrm>
          <a:prstGeom prst="rect">
            <a:avLst/>
          </a:prstGeom>
        </p:spPr>
        <p:txBody>
          <a:bodyPr vert="horz" lIns="91440" tIns="45720" rIns="91440" bIns="45720" rtlCol="0" anchor="ctr">
            <a:noAutofit/>
          </a:bodyPr>
          <a:lstStyle>
            <a:lvl1pPr algn="l" defTabSz="914400" rtl="0" eaLnBrk="1" latinLnBrk="0" hangingPunct="1">
              <a:spcBef>
                <a:spcPct val="0"/>
              </a:spcBef>
              <a:buNone/>
              <a:defRPr sz="6000" b="1" kern="1200">
                <a:solidFill>
                  <a:srgbClr val="106470"/>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800" b="1" i="0" u="none" strike="noStrike" kern="1200" cap="none" spc="0" normalizeH="0" baseline="0" noProof="0" dirty="0">
                <a:ln>
                  <a:noFill/>
                </a:ln>
                <a:solidFill>
                  <a:srgbClr val="106470"/>
                </a:solidFill>
                <a:effectLst/>
                <a:uLnTx/>
                <a:uFillTx/>
                <a:latin typeface="Calibri"/>
                <a:ea typeface="+mj-ea"/>
                <a:cs typeface="+mj-cs"/>
              </a:rPr>
              <a:t>Competencia</a:t>
            </a:r>
            <a:r>
              <a:rPr kumimoji="0" lang="es-ES" sz="4800" b="1" i="0" u="none" strike="noStrike" kern="1200" cap="none" spc="0" normalizeH="0" noProof="0" dirty="0">
                <a:ln>
                  <a:noFill/>
                </a:ln>
                <a:solidFill>
                  <a:srgbClr val="106470"/>
                </a:solidFill>
                <a:effectLst/>
                <a:uLnTx/>
                <a:uFillTx/>
                <a:latin typeface="Calibri"/>
                <a:ea typeface="+mj-ea"/>
                <a:cs typeface="+mj-cs"/>
              </a:rPr>
              <a:t> Digital Educativa</a:t>
            </a:r>
            <a:endParaRPr kumimoji="0" lang="es-ES" sz="4800" b="1" i="0" u="none" strike="noStrike" kern="1200" cap="none" spc="0" normalizeH="0" baseline="0" noProof="0" dirty="0">
              <a:ln>
                <a:noFill/>
              </a:ln>
              <a:solidFill>
                <a:srgbClr val="106470"/>
              </a:solidFill>
              <a:effectLst/>
              <a:uLnTx/>
              <a:uFillTx/>
              <a:latin typeface="Calibri"/>
              <a:ea typeface="+mj-ea"/>
              <a:cs typeface="+mj-cs"/>
            </a:endParaRPr>
          </a:p>
        </p:txBody>
      </p:sp>
      <p:grpSp>
        <p:nvGrpSpPr>
          <p:cNvPr id="42" name="59 Grupo"/>
          <p:cNvGrpSpPr/>
          <p:nvPr/>
        </p:nvGrpSpPr>
        <p:grpSpPr>
          <a:xfrm>
            <a:off x="629913" y="1462968"/>
            <a:ext cx="10932173" cy="2927235"/>
            <a:chOff x="450239" y="1714488"/>
            <a:chExt cx="10932173" cy="2927235"/>
          </a:xfrm>
        </p:grpSpPr>
        <p:cxnSp>
          <p:nvCxnSpPr>
            <p:cNvPr id="43" name="29 Conector recto"/>
            <p:cNvCxnSpPr>
              <a:stCxn id="56" idx="3"/>
              <a:endCxn id="50" idx="1"/>
            </p:cNvCxnSpPr>
            <p:nvPr/>
          </p:nvCxnSpPr>
          <p:spPr>
            <a:xfrm flipV="1">
              <a:off x="7453322" y="3785329"/>
              <a:ext cx="642942" cy="7194"/>
            </a:xfrm>
            <a:prstGeom prst="line">
              <a:avLst/>
            </a:prstGeom>
            <a:noFill/>
            <a:ln w="127000" cap="flat" cmpd="sng" algn="ctr">
              <a:solidFill>
                <a:srgbClr val="106470"/>
              </a:solidFill>
              <a:prstDash val="solid"/>
              <a:headEnd type="triangle"/>
            </a:ln>
            <a:effectLst/>
          </p:spPr>
        </p:cxnSp>
        <p:cxnSp>
          <p:nvCxnSpPr>
            <p:cNvPr id="44" name="38 Conector recto"/>
            <p:cNvCxnSpPr>
              <a:stCxn id="62" idx="3"/>
              <a:endCxn id="56" idx="1"/>
            </p:cNvCxnSpPr>
            <p:nvPr/>
          </p:nvCxnSpPr>
          <p:spPr>
            <a:xfrm flipV="1">
              <a:off x="3736387" y="3792523"/>
              <a:ext cx="543277" cy="32330"/>
            </a:xfrm>
            <a:prstGeom prst="line">
              <a:avLst/>
            </a:prstGeom>
            <a:noFill/>
            <a:ln w="127000" cap="flat" cmpd="sng" algn="ctr">
              <a:solidFill>
                <a:srgbClr val="106470"/>
              </a:solidFill>
              <a:prstDash val="solid"/>
              <a:tailEnd type="triangle"/>
            </a:ln>
            <a:effectLst/>
          </p:spPr>
        </p:cxnSp>
        <p:grpSp>
          <p:nvGrpSpPr>
            <p:cNvPr id="45" name="49 Grupo"/>
            <p:cNvGrpSpPr/>
            <p:nvPr/>
          </p:nvGrpSpPr>
          <p:grpSpPr>
            <a:xfrm>
              <a:off x="450239" y="1714488"/>
              <a:ext cx="3286148" cy="2911436"/>
              <a:chOff x="878867" y="1643050"/>
              <a:chExt cx="3286148" cy="2911436"/>
            </a:xfrm>
          </p:grpSpPr>
          <p:pic>
            <p:nvPicPr>
              <p:cNvPr id="60" name="41 Imagen" descr="learn-azul-opt.png"/>
              <p:cNvPicPr>
                <a:picLocks noChangeAspect="1"/>
              </p:cNvPicPr>
              <p:nvPr/>
            </p:nvPicPr>
            <p:blipFill>
              <a:blip r:embed="rId6" cstate="print"/>
              <a:stretch>
                <a:fillRect/>
              </a:stretch>
            </p:blipFill>
            <p:spPr>
              <a:xfrm>
                <a:off x="881026" y="1714488"/>
                <a:ext cx="1000132" cy="1000132"/>
              </a:xfrm>
              <a:prstGeom prst="rect">
                <a:avLst/>
              </a:prstGeom>
            </p:spPr>
          </p:pic>
          <p:sp>
            <p:nvSpPr>
              <p:cNvPr id="61" name="15 Rectángulo redondeado"/>
              <p:cNvSpPr/>
              <p:nvPr/>
            </p:nvSpPr>
            <p:spPr>
              <a:xfrm>
                <a:off x="2024034" y="1643050"/>
                <a:ext cx="1928826" cy="1000132"/>
              </a:xfrm>
              <a:prstGeom prst="roundRect">
                <a:avLst/>
              </a:prstGeom>
              <a:solidFill>
                <a:srgbClr val="82AEB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latin typeface="Calibri"/>
                    <a:ea typeface="+mn-ea"/>
                    <a:cs typeface="+mn-cs"/>
                  </a:rPr>
                  <a:t>Marcos de competencias</a:t>
                </a:r>
              </a:p>
            </p:txBody>
          </p:sp>
          <p:sp>
            <p:nvSpPr>
              <p:cNvPr id="62" name="19 Rectángulo redondeado"/>
              <p:cNvSpPr/>
              <p:nvPr/>
            </p:nvSpPr>
            <p:spPr>
              <a:xfrm>
                <a:off x="878867" y="2952344"/>
                <a:ext cx="3286148" cy="1602142"/>
              </a:xfrm>
              <a:prstGeom prst="roundRect">
                <a:avLst/>
              </a:prstGeom>
              <a:noFill/>
              <a:ln w="25400" cap="flat" cmpd="sng" algn="ctr">
                <a:solidFill>
                  <a:srgbClr val="10647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1" i="0" u="none" strike="noStrike" kern="0" cap="none" spc="0" normalizeH="0" baseline="0" noProof="0" dirty="0">
                  <a:ln>
                    <a:noFill/>
                  </a:ln>
                  <a:solidFill>
                    <a:srgbClr val="106470"/>
                  </a:solidFill>
                  <a:effectLst/>
                  <a:uLnTx/>
                  <a:uFillTx/>
                  <a:latin typeface="Calibri"/>
                  <a:ea typeface="+mn-ea"/>
                  <a:cs typeface="+mn-cs"/>
                </a:endParaRPr>
              </a:p>
            </p:txBody>
          </p:sp>
          <p:sp>
            <p:nvSpPr>
              <p:cNvPr id="63" name="38 Rectángulo"/>
              <p:cNvSpPr/>
              <p:nvPr/>
            </p:nvSpPr>
            <p:spPr>
              <a:xfrm>
                <a:off x="1238216" y="3071810"/>
                <a:ext cx="2357454" cy="369332"/>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smtClean="0">
                    <a:ln>
                      <a:noFill/>
                    </a:ln>
                    <a:solidFill>
                      <a:srgbClr val="106470"/>
                    </a:solidFill>
                    <a:effectLst/>
                    <a:uLnTx/>
                    <a:uFillTx/>
                  </a:rPr>
                  <a:t>MRCDD</a:t>
                </a:r>
                <a:endParaRPr kumimoji="0" lang="es-ES" sz="1800" b="1" i="0" u="none" strike="noStrike" kern="0" cap="none" spc="0" normalizeH="0" baseline="0" noProof="0" dirty="0">
                  <a:ln>
                    <a:noFill/>
                  </a:ln>
                  <a:solidFill>
                    <a:srgbClr val="106470"/>
                  </a:solidFill>
                  <a:effectLst/>
                  <a:uLnTx/>
                  <a:uFillTx/>
                </a:endParaRPr>
              </a:p>
            </p:txBody>
          </p:sp>
          <p:sp>
            <p:nvSpPr>
              <p:cNvPr id="64" name="39 CuadroTexto"/>
              <p:cNvSpPr txBox="1"/>
              <p:nvPr/>
            </p:nvSpPr>
            <p:spPr>
              <a:xfrm>
                <a:off x="1713008" y="3532734"/>
                <a:ext cx="1500198"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rPr>
                  <a:t>DigCompOrg</a:t>
                </a:r>
              </a:p>
            </p:txBody>
          </p:sp>
          <p:sp>
            <p:nvSpPr>
              <p:cNvPr id="65" name="40 CuadroTexto"/>
              <p:cNvSpPr txBox="1"/>
              <p:nvPr/>
            </p:nvSpPr>
            <p:spPr>
              <a:xfrm>
                <a:off x="1855884" y="4024801"/>
                <a:ext cx="121444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rPr>
                  <a:t>DigComp</a:t>
                </a:r>
                <a:endParaRPr kumimoji="0" lang="es-ES" sz="1800" b="0" i="0" u="none" strike="noStrike" kern="0" cap="none" spc="0" normalizeH="0" baseline="0" noProof="0" dirty="0">
                  <a:ln>
                    <a:noFill/>
                  </a:ln>
                  <a:solidFill>
                    <a:prstClr val="black"/>
                  </a:solidFill>
                  <a:effectLst/>
                  <a:uLnTx/>
                  <a:uFillTx/>
                </a:endParaRPr>
              </a:p>
            </p:txBody>
          </p:sp>
        </p:grpSp>
        <p:grpSp>
          <p:nvGrpSpPr>
            <p:cNvPr id="46" name="50 Grupo"/>
            <p:cNvGrpSpPr/>
            <p:nvPr/>
          </p:nvGrpSpPr>
          <p:grpSpPr>
            <a:xfrm>
              <a:off x="4279664" y="1714488"/>
              <a:ext cx="3173658" cy="2911436"/>
              <a:chOff x="4351102" y="1643050"/>
              <a:chExt cx="3173658" cy="2911436"/>
            </a:xfrm>
          </p:grpSpPr>
          <p:sp>
            <p:nvSpPr>
              <p:cNvPr id="54" name="15 Rectángulo redondeado"/>
              <p:cNvSpPr/>
              <p:nvPr/>
            </p:nvSpPr>
            <p:spPr>
              <a:xfrm>
                <a:off x="5341845" y="1643050"/>
                <a:ext cx="2071702" cy="1000132"/>
              </a:xfrm>
              <a:prstGeom prst="roundRect">
                <a:avLst/>
              </a:prstGeom>
              <a:solidFill>
                <a:srgbClr val="82AEB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latin typeface="Calibri"/>
                    <a:ea typeface="+mn-ea"/>
                    <a:cs typeface="+mn-cs"/>
                  </a:rPr>
                  <a:t>Competencia Digital Educativa</a:t>
                </a:r>
              </a:p>
            </p:txBody>
          </p:sp>
          <p:pic>
            <p:nvPicPr>
              <p:cNvPr id="55" name="20 Imagen" descr="gesture-tap.png"/>
              <p:cNvPicPr>
                <a:picLocks noChangeAspect="1"/>
              </p:cNvPicPr>
              <p:nvPr/>
            </p:nvPicPr>
            <p:blipFill>
              <a:blip r:embed="rId7" cstate="print"/>
              <a:stretch>
                <a:fillRect/>
              </a:stretch>
            </p:blipFill>
            <p:spPr>
              <a:xfrm>
                <a:off x="4474936" y="1643050"/>
                <a:ext cx="772779" cy="1000800"/>
              </a:xfrm>
              <a:prstGeom prst="rect">
                <a:avLst/>
              </a:prstGeom>
            </p:spPr>
          </p:pic>
          <p:sp>
            <p:nvSpPr>
              <p:cNvPr id="56" name="19 Rectángulo redondeado"/>
              <p:cNvSpPr/>
              <p:nvPr/>
            </p:nvSpPr>
            <p:spPr>
              <a:xfrm>
                <a:off x="4351102" y="2887684"/>
                <a:ext cx="3173658" cy="1666802"/>
              </a:xfrm>
              <a:prstGeom prst="roundRect">
                <a:avLst/>
              </a:prstGeom>
              <a:noFill/>
              <a:ln w="25400" cap="flat" cmpd="sng" algn="ctr">
                <a:solidFill>
                  <a:srgbClr val="10647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1" i="0" u="none" strike="noStrike" kern="0" cap="none" spc="0" normalizeH="0" baseline="0" noProof="0" dirty="0">
                  <a:ln>
                    <a:noFill/>
                  </a:ln>
                  <a:solidFill>
                    <a:srgbClr val="106470"/>
                  </a:solidFill>
                  <a:effectLst/>
                  <a:uLnTx/>
                  <a:uFillTx/>
                  <a:latin typeface="Calibri"/>
                  <a:ea typeface="+mn-ea"/>
                  <a:cs typeface="+mn-cs"/>
                </a:endParaRPr>
              </a:p>
            </p:txBody>
          </p:sp>
          <p:sp>
            <p:nvSpPr>
              <p:cNvPr id="57" name="42 CuadroTexto"/>
              <p:cNvSpPr txBox="1"/>
              <p:nvPr/>
            </p:nvSpPr>
            <p:spPr>
              <a:xfrm>
                <a:off x="5099482" y="3043793"/>
                <a:ext cx="1500198"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rPr>
                  <a:t>Docentes</a:t>
                </a:r>
              </a:p>
            </p:txBody>
          </p:sp>
          <p:sp>
            <p:nvSpPr>
              <p:cNvPr id="58" name="43 CuadroTexto"/>
              <p:cNvSpPr txBox="1"/>
              <p:nvPr/>
            </p:nvSpPr>
            <p:spPr>
              <a:xfrm>
                <a:off x="4813730" y="3509605"/>
                <a:ext cx="207170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rPr>
                  <a:t>Centros educativos</a:t>
                </a:r>
                <a:endParaRPr kumimoji="0" lang="es-ES" sz="1800" b="0" i="0" u="none" strike="noStrike" kern="0" cap="none" spc="0" normalizeH="0" baseline="0" noProof="0" dirty="0">
                  <a:ln>
                    <a:noFill/>
                  </a:ln>
                  <a:solidFill>
                    <a:prstClr val="black"/>
                  </a:solidFill>
                  <a:effectLst/>
                  <a:uLnTx/>
                  <a:uFillTx/>
                </a:endParaRPr>
              </a:p>
            </p:txBody>
          </p:sp>
          <p:sp>
            <p:nvSpPr>
              <p:cNvPr id="59" name="44 CuadroTexto"/>
              <p:cNvSpPr txBox="1"/>
              <p:nvPr/>
            </p:nvSpPr>
            <p:spPr>
              <a:xfrm>
                <a:off x="4902080" y="4036419"/>
                <a:ext cx="2071702" cy="369332"/>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rPr>
                  <a:t>Alumnado</a:t>
                </a:r>
                <a:r>
                  <a:rPr lang="es-ES" b="1" kern="0" dirty="0">
                    <a:solidFill>
                      <a:srgbClr val="106470"/>
                    </a:solidFill>
                  </a:rPr>
                  <a:t>/familias</a:t>
                </a:r>
                <a:endParaRPr kumimoji="0" lang="es-ES" sz="1800" b="1" i="0" u="none" strike="noStrike" kern="0" cap="none" spc="0" normalizeH="0" baseline="0" noProof="0" dirty="0">
                  <a:ln>
                    <a:noFill/>
                  </a:ln>
                  <a:solidFill>
                    <a:srgbClr val="106470"/>
                  </a:solidFill>
                  <a:effectLst/>
                  <a:uLnTx/>
                  <a:uFillTx/>
                </a:endParaRPr>
              </a:p>
            </p:txBody>
          </p:sp>
        </p:grpSp>
        <p:grpSp>
          <p:nvGrpSpPr>
            <p:cNvPr id="47" name="51 Grupo"/>
            <p:cNvGrpSpPr/>
            <p:nvPr/>
          </p:nvGrpSpPr>
          <p:grpSpPr>
            <a:xfrm>
              <a:off x="8096264" y="1714488"/>
              <a:ext cx="3286148" cy="2927235"/>
              <a:chOff x="7810512" y="1643050"/>
              <a:chExt cx="3286148" cy="2927235"/>
            </a:xfrm>
          </p:grpSpPr>
          <p:pic>
            <p:nvPicPr>
              <p:cNvPr id="48" name="21 Imagen" descr="podcast.png"/>
              <p:cNvPicPr>
                <a:picLocks noChangeAspect="1"/>
              </p:cNvPicPr>
              <p:nvPr/>
            </p:nvPicPr>
            <p:blipFill>
              <a:blip r:embed="rId8" cstate="print"/>
              <a:stretch>
                <a:fillRect/>
              </a:stretch>
            </p:blipFill>
            <p:spPr>
              <a:xfrm>
                <a:off x="7881950" y="1643050"/>
                <a:ext cx="1051097" cy="1000800"/>
              </a:xfrm>
              <a:prstGeom prst="rect">
                <a:avLst/>
              </a:prstGeom>
            </p:spPr>
          </p:pic>
          <p:sp>
            <p:nvSpPr>
              <p:cNvPr id="49" name="15 Rectángulo redondeado"/>
              <p:cNvSpPr/>
              <p:nvPr/>
            </p:nvSpPr>
            <p:spPr>
              <a:xfrm>
                <a:off x="9024958" y="1643050"/>
                <a:ext cx="2071702" cy="1000132"/>
              </a:xfrm>
              <a:prstGeom prst="roundRect">
                <a:avLst/>
              </a:prstGeom>
              <a:solidFill>
                <a:srgbClr val="82AEB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latin typeface="Calibri"/>
                    <a:ea typeface="+mn-ea"/>
                    <a:cs typeface="+mn-cs"/>
                  </a:rPr>
                  <a:t>Formación</a:t>
                </a:r>
              </a:p>
            </p:txBody>
          </p:sp>
          <p:sp>
            <p:nvSpPr>
              <p:cNvPr id="50" name="19 Rectángulo redondeado"/>
              <p:cNvSpPr/>
              <p:nvPr/>
            </p:nvSpPr>
            <p:spPr>
              <a:xfrm>
                <a:off x="7810512" y="2857496"/>
                <a:ext cx="3286148" cy="1712789"/>
              </a:xfrm>
              <a:prstGeom prst="roundRect">
                <a:avLst/>
              </a:prstGeom>
              <a:noFill/>
              <a:ln w="25400" cap="flat" cmpd="sng" algn="ctr">
                <a:solidFill>
                  <a:srgbClr val="10647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1" i="0" u="none" strike="noStrike" kern="0" cap="none" spc="0" normalizeH="0" baseline="0" noProof="0" dirty="0">
                  <a:ln>
                    <a:noFill/>
                  </a:ln>
                  <a:solidFill>
                    <a:srgbClr val="106470"/>
                  </a:solidFill>
                  <a:effectLst/>
                  <a:uLnTx/>
                  <a:uFillTx/>
                  <a:latin typeface="Calibri"/>
                  <a:ea typeface="+mn-ea"/>
                  <a:cs typeface="+mn-cs"/>
                </a:endParaRPr>
              </a:p>
            </p:txBody>
          </p:sp>
          <p:sp>
            <p:nvSpPr>
              <p:cNvPr id="51" name="46 CuadroTexto"/>
              <p:cNvSpPr txBox="1"/>
              <p:nvPr/>
            </p:nvSpPr>
            <p:spPr>
              <a:xfrm>
                <a:off x="8342244" y="3057566"/>
                <a:ext cx="207170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rPr>
                  <a:t>Cursos Tutorizados</a:t>
                </a:r>
              </a:p>
            </p:txBody>
          </p:sp>
          <p:sp>
            <p:nvSpPr>
              <p:cNvPr id="52" name="47 CuadroTexto"/>
              <p:cNvSpPr txBox="1"/>
              <p:nvPr/>
            </p:nvSpPr>
            <p:spPr>
              <a:xfrm>
                <a:off x="8056582" y="3473742"/>
                <a:ext cx="278608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rPr>
                  <a:t>Formación masiva abierta</a:t>
                </a:r>
              </a:p>
            </p:txBody>
          </p:sp>
          <p:sp>
            <p:nvSpPr>
              <p:cNvPr id="53" name="48 CuadroTexto"/>
              <p:cNvSpPr txBox="1"/>
              <p:nvPr/>
            </p:nvSpPr>
            <p:spPr>
              <a:xfrm>
                <a:off x="8342244" y="3975480"/>
                <a:ext cx="207170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srgbClr val="106470"/>
                    </a:solidFill>
                    <a:effectLst/>
                    <a:uLnTx/>
                    <a:uFillTx/>
                  </a:rPr>
                  <a:t>EduPills</a:t>
                </a:r>
              </a:p>
            </p:txBody>
          </p:sp>
        </p:grpSp>
      </p:grpSp>
      <p:pic>
        <p:nvPicPr>
          <p:cNvPr id="66" name="19 Imagen" descr="account-switch.png"/>
          <p:cNvPicPr>
            <a:picLocks noChangeAspect="1"/>
          </p:cNvPicPr>
          <p:nvPr/>
        </p:nvPicPr>
        <p:blipFill>
          <a:blip r:embed="rId9" cstate="print"/>
          <a:stretch>
            <a:fillRect/>
          </a:stretch>
        </p:blipFill>
        <p:spPr>
          <a:xfrm>
            <a:off x="5643347" y="4741232"/>
            <a:ext cx="905306" cy="915916"/>
          </a:xfrm>
          <a:prstGeom prst="rect">
            <a:avLst/>
          </a:prstGeom>
        </p:spPr>
      </p:pic>
    </p:spTree>
    <p:extLst>
      <p:ext uri="{BB962C8B-B14F-4D97-AF65-F5344CB8AC3E}">
        <p14:creationId xmlns:p14="http://schemas.microsoft.com/office/powerpoint/2010/main" val="3886174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1705231" y="365125"/>
            <a:ext cx="9901553" cy="1325563"/>
          </a:xfrm>
        </p:spPr>
        <p:txBody>
          <a:bodyPr>
            <a:normAutofit/>
          </a:bodyPr>
          <a:lstStyle/>
          <a:p>
            <a:r>
              <a:rPr lang="es-ES" sz="4000" dirty="0" smtClean="0"/>
              <a:t>Plan </a:t>
            </a:r>
            <a:r>
              <a:rPr lang="es-ES" sz="4000" dirty="0"/>
              <a:t>Digital de Centro</a:t>
            </a:r>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graphicFrame>
        <p:nvGraphicFramePr>
          <p:cNvPr id="14" name="Diagrama 5">
            <a:extLst>
              <a:ext uri="{FF2B5EF4-FFF2-40B4-BE49-F238E27FC236}">
                <a16:creationId xmlns:a16="http://schemas.microsoft.com/office/drawing/2014/main" id="{BA5F6AC3-E50F-402B-BF1B-DB2342041E83}"/>
              </a:ext>
            </a:extLst>
          </p:cNvPr>
          <p:cNvGraphicFramePr>
            <a:graphicFrameLocks noGrp="1"/>
          </p:cNvGraphicFramePr>
          <p:nvPr>
            <p:ph idx="1"/>
            <p:extLst/>
          </p:nvPr>
        </p:nvGraphicFramePr>
        <p:xfrm>
          <a:off x="85361" y="1680395"/>
          <a:ext cx="6533121" cy="411303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Rectángulo 1"/>
          <p:cNvSpPr/>
          <p:nvPr/>
        </p:nvSpPr>
        <p:spPr>
          <a:xfrm>
            <a:off x="7785463" y="3561854"/>
            <a:ext cx="3480848" cy="400110"/>
          </a:xfrm>
          <a:prstGeom prst="rect">
            <a:avLst/>
          </a:prstGeom>
        </p:spPr>
        <p:txBody>
          <a:bodyPr wrap="square">
            <a:spAutoFit/>
          </a:bodyPr>
          <a:lstStyle/>
          <a:p>
            <a:r>
              <a:rPr lang="es-ES" sz="2000" dirty="0">
                <a:hlinkClick r:id="rId11"/>
              </a:rPr>
              <a:t>Plan Digital de Centro</a:t>
            </a:r>
            <a:r>
              <a:rPr lang="es-ES" sz="2000" dirty="0"/>
              <a:t> (INTEF)</a:t>
            </a:r>
          </a:p>
        </p:txBody>
      </p:sp>
    </p:spTree>
    <p:extLst>
      <p:ext uri="{BB962C8B-B14F-4D97-AF65-F5344CB8AC3E}">
        <p14:creationId xmlns:p14="http://schemas.microsoft.com/office/powerpoint/2010/main" val="1647816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629921" y="365125"/>
            <a:ext cx="10976864" cy="1325563"/>
          </a:xfrm>
        </p:spPr>
        <p:txBody>
          <a:bodyPr>
            <a:normAutofit/>
          </a:bodyPr>
          <a:lstStyle/>
          <a:p>
            <a:r>
              <a:rPr lang="es-ES" sz="4000" dirty="0" smtClean="0"/>
              <a:t>Plan de Recuperación Transformación y Resiliencia</a:t>
            </a:r>
            <a:endParaRPr lang="es-ES" sz="4000" dirty="0"/>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10" name="AutoShape 4" descr="data:image/png;base64,%20iVBORw0KGgoAAAANSUhEUgAAAOAAAABGCAYAAADVaJgSAAAAAXNSR0IArs4c6QAAAARnQU1BAACxjwv8YQUAAAAJcEhZcwAADsMAAA7DAcdvqGQAADqsSURBVHhe7X1nmF7Vde766vReVUYaSSMJgSQEsoQAY2wwzeAbG2M7dmwnxiW+eeLH8Q35k/skIflzc51r5/6599pJACEBNk0I1ECiCaPee9doeu/t699937XPnjnzMSOJIttSvjWz55yze1nvXmvtvc8ZSVOa0vT7I08ykUw693gSGXsYI3hfNjE9nUmTcBx9vHAe3DHEhNJnlCYsmGn1xnFpStO1RZ4kyLmfmGzoxWONp1GsMBEfcNX0SUl6TKAHVzx9EFZJx0cv7kI/EDNNabrqaXIApvoi2ig2nLDUZ1JSHyi5GOgbDxstCmGMgwDCjz/jaDTTFP80pekaJA80UMvyhiyYeHUFUFoZcBn8kCYDYBIgY1ASAKSiqXiDh8ZLxsyNpvUhjonpZOUQn8b7pClN1yIBgHEHR/g7HorjMEDhBXHpPNmA1GcSAOiFlEOQAaChUcxZclA5Pgc+0fFpXOw0pemaJGAq7mBgjOlHtVIHIFQovfAbg8vkZHJgCkpCs8yS9OCaQAh+Fci8JhDqdRRQk2isXBBtxDSl6VonTzIBJFhymJ4LowofACeeNPYclUWC6qJkMTMKYOc6mtQLaEIlteCCHzBoCFcDQONhojjplWzENKXp2qGxbQgCQG94dWwyBKmMAkat/XcpYqwkBR9umIeH9iAxrARPr08BToQB3sYPsay9aFJpMEhz45Pj0pSma4sMAB3eJqurvIOXl4CjRxw+bgBdjKxks1jR6E4+CmAuwAB0fi+84ohmM/Ybl/QDnD6VkDYrp0aOS1Oari0aB8C4QQrkELwSAEoEDmpof0ODhBobJZN+l0NQW5mL3uIugdukNy6ZFbmSVZot8UBUxAeQB3OQfRawl4mYWRC4AXVcHaV9mKY0XevkgY2X9KqkSqiaGQfzU1j54gAbzcNQRA4+u0pq12+S0jjhlJQEIqhAAxkfYIh/gBnKK+7+UYryhzZfzOeRIU9Eaj6/VGbfOUv6kk3i8UWBu0IJZJVKMLdUfLmV4glWIn4RQJjBHBz7EH+SKGMUj07BoLGFmtHANKXpqiIAMK7mnW4xEIAePwUYkAQowpjzjIzI8V/+X2l6/kWZColItZHbDF6Cgk+QkARHIA7IAMlx5MEwhSUATABG/H7p8YZk5hc+JTMemC7DntMIH0IhfiilGZII5AGAFZJZvFAyCq6HN4DozUF9qJbCNlT0EXgocRwQrao6ZjumKU1XE3m9CUorMjDXOb344YJLAgDwSBySiyqoD0DJBL/nAC55iYTkwy7M12tc8uLwi8UlF4DNjSXwHIcyGUH8iOQmEQ5g5wDRmQCmLxkGOEckIMMSlD7JTnZKnrRKdqJWpHu/jFzYIsP1b0pi+CSA1QNpHFXsEWqGXHe45aopr2lK09VKwBtVTzAzsQYG9yRj4vfAwWbz8tRKPCz+RAT3iKfwZCyzYulDoiAAEIDzAQlUQ+mnOXnMJrwHQPUAlEleqVN6AXSA2oOrLrZARgYSYcn1DElOpFESnXtloOl9iQ2dV6B6tWzNahJKS780Xb0EkQdwUOKpUQcHqeVJxHhEBsChLpqUCIAz6PNJP1TJ3oBfuuH6/B4JAWNMl/DEJY58It6YRPEcS/hk0BOQHsTvD3ikP+iVwQBUUR/UWw9UzkSmxBMZiO+TKFAbA+C9qEPAMyIZyTaJ9h2Wobb9kgzBVgQAPaiTsS7HaMz+M5IwTWm6GolWGy5cLqE9Z+y6OFRSSrkkbbBgUGLl5ZKYVyPh+XNlZME8CS2YK7HZ1TKSlythr7EBmZYQieEhEsgVqZotkZp5MnzddRKaf53E58FVVkkys0xi/lIoqXkS8QCIALfXR+AjNaWud1gyPJ0S6TkmoZ7TyHEY/pC+qm5aoBkp64Ek1ScXGEluQLrT2Xt3uKXJ/D8qXSqv1HD7nHq92mmydrmvbmf9/rMQNMRIkuqinlAh/JKwuxgCKWb2A8My1FgvsdYeyYx7JAZ1EpgTf1un1L6wRmLHT8LOg9SktAQgRpBXdMo0qfnOt8Q7oxJ2pE9iSBCGdMwpzZKMorDEI7USG26U6FC9JEIXYC8OiI/zAHCURLykNyiDsQLxFi+XguqHMAnMgcQMKOAM1gz47EClSkM+u8MuNqCp4P04lFomnZedlUL0n6hen2Rd/hAotT8sudtJf9sf9pn311pfTEYwz5yuYXtx45UowMhVToAqNizxWA8kFMDoLQIosxmThp4kztbJsZ//H4nv3ifF8Si8EB/g6wPDDc6ZKTf949+Lf/5sxGXGxh5McPMdEs6T7MdDnyR6zki4bbvI0GnYkSOoAxkWAxBPSjSZLYMZsyR/zn8Rf9FyqK15rkHiII4xtvFnKziYJk7qgKYOtKXU549DCdq5yM+WR7qc/CeLO1F9f1f0SZTN/uAENFle1t+2302/r3b/ronvLSiptIMaqNsR3JKPj8hIT4O01R2Rvo7z0BABEIIJ9h8lHcUgtyMSBKyXLg41NAYXlZgPUjSDcaHg+qA+ErAsSRdg8nFfKQn/LEi4JZJRvlASwXzYgSiXYpD2HgYuiLx8UYA01AO/COpkVRQOzMSDZvzGD/ZE96nXT5rcdZusntZ/ItBamijth6EPm97Wy6b7uOVb6c+2xbkQ58qXjv5svyV3X/xnIa+PCyCwyHhMzFhxIEiyGPogkgCYYhFIQXQcAecHkxAoAJJAKuoCJFzcA9kGycW33T2QQLp/CJURKDRX8QOzXPlEehbhCSBuBrTcUvHmzRJPsBiwQX4K4Ih4/FyZhSoK9TcRC2FkjJ1qiINjBih1QI2D1Tg8LENDQzI4OKguGkGeiMcB7uzokNraWgmHw+PTIYzhdOP84fDnA37W2TTWNTU1qYvF2J+mbql5WkpywkOkUCik9RwYGNAr6880JHfeow7M7H52553qJgtPTX+xeBP5s+50NhytcfIzdbPxCDw+E1RdXV1y9uwZGRkZ0TYwjCDtwJhs27ZN28807LvUclOf6a4F8v3D3//3x6n6ATroJEo2DLpyDoVdUPILiiSTJ1UyiiDxACbaYQBZsrtH2nftkURjo2RhILwAHa3IMNLGSoul8s57xFtWguhcKkV+BC65TVVSSjn68bTLgET6z0tipEUCsP+4iY+CdGko7AmK5FRLRmENnrJ1ELVioA/OkvTnTJuQt99+R9avWy979uyRvfv2Sl1dveTlFUhhYaGseeUVWfvqK7JkyRIpKChgEnVMjWHVG1519rZl6MVKqPHl0otxeXRuYHBAVq9eLadOnZKFCxdJMDND8zO2K9KxnFHm4QMmuWhUtrz5pmzYuEn27N0ru/bsk4OHD0okEpWK8goJBDBZmaLExzqB+EzmZxbM1+ZPZ/O3z6TRMPyM+sN5nSvJHpAn0V9VR9zTmXxMOnuvL9HwnnHhjOpPoJj4Y87UjfXdsuVNWYdxqa6eJWXl5Y6/yPoNG+Xd97bKjYtvxBhhTEAs352PJdN3Y+QOuxrJmwDakkk/ug4dDpAkIQ39yZD40bBAZon4c6rEn1WJMEo0qqnoAO0D06lkCd2q1zwAPqiRY1sa+OXha6ihDr/B8a9J4+XhbKiw9CWooZsCl0E8BVAOw+GnPMcJwjgMMfKkwz3zhDODYAabr08dPnJU3nt/m3Rhkuju7pN16zfKUytXSndPr/rV1ddLGFKRNens6pYLdXVS39Agw5iZwU0SBxc1NjdJZ2eXtHV0yblzddLb16fMQmJ5o/dglKaWVjl7rlY6e3qkAdKvtbVNGZS16h8YlDPnzkttfYOWqWn4g4qTyWKxhBw6fFR27NolHd29MjA0LIfx/P9+9W+y7+AhLYvg6OjsQD5npaWtFc+0rcxbJVFIi4bGBjlz5gzKbVWpQgnTiIlxiJKUabs6Ua9Gjct2sG29/X1y/kIt2l0voUgYSg8BB4mFvBl+GpKqq6tXa8v1te6ePmlpbZee3n5pbWuXGDwHB4cxuTXI+do66UHfEoSsF8dhYGAImkad9ksf+oATd1lFpcyeO09y8mjPYxqGrd/Q2CSDqOdn77pbyiphmqBfI5GYNDe3avnNzW2az9AQxkbHmL1q6GoHH8n3d//wT4+r6gigeJPD0AK7YHL1Qw0koIIAE9RHrpIyjvNDrk/29kr7jh2SaIAEBMMSLgRFmAxcWCpTPnu3eEvzdVXTSD8DI3I9N9bZdx4ZlMTQeYl0HJZgvAu8D1vSZI9oXgkn8ySraLH4cmvgRwmIMnhqR+uLSKyN1ote5p7g2bljJwYxIj/96U/lC194QHrBHDt27lCpR/Wwrr5O7r//fjBqWJ74jydkA2bgHdt2qKSsqZmr0udf//V/y969+2TP7t2yfv06aW9vlzk1NZKdzUPjBADLSqrq9O//9m/y7rvvyukzp6WjvVOKCovl05++HQzbJitXrZJ1G9bL+++/LwN9AzJvbo0EIdW0+siDZW3fuRMMHZO/Qn0ffPABmTZtmmzcuFEl9i3LPiU7d+6WJ59cKe+89bYc2H9QcnJzZPq06RKF9Fy3bp2sQhlbUf6RI0ekHJKlubVF/v2J/9B75vXss8/KG2+8ITfeeKPW97nnnpOTJ0/K66+/Lu+9956qfHNRL0qXzYj39NNPw3+rHD9+QvMoKSmRNWteRj+sx+RwWI4ePQoJf4O89NJL6ti2Y8eOSWlZmVRWlktTc4usfuYZefnllzX/ugsXZN68+ar679u/TxYtXIg+KpI333pLfv3rX8u58+d0EqSaOQvSsRFj9Mtf/Uq1F/brpk2bVC1nHTMyMEGjnmb8zbhfzaRaCKVUUkISgRrY23pYOpv3y0hfHWaoIcgbSLRxR1GMGqRYctrOi5FQJMT3hWH2UZoA0MgX8zTlFsJgC0DCciUUOqwkw7US6jwsyWg7AAx/SDbxRgHaiNqgHm+++IJluMkkInWGJWGeHb3XKVMJ8zeAoaoRJEsEDN030C/dmCiGwiPiC/iRV0DrwaQoSYJZmTJl+jT51PJlUjFtKtSg92TX3t0yAolQB8lwCoAqx6ycm5sr77zzjpw+fQZ1QmI4DjwlzlNPPqW2yz333CNFRSXSBknlgX08ODgka9e+BlAclTvv/KwsWLBAfvPiC7ITajulJnhIifkRzNzeaWlpVsnV2tKCIryqIl/ABPebF54H2ONy1733wC6Py3O/eV5aaTdholn97K+lYso0+RwkCMvnKaM+AL2+rlGlECeJ9vYuuQAJHInFIVV65PixEzIE6fWZO+6U7KxcWfPyWjl54rQcPXJcnl65SsrLKuSB+x+U5qZmBVgPJDvttwMHDsipk6cUlBkZGXolqBfccIMcO3FCNm1+Q6X4mjVrMGnslFtuuUVuu+028WMyJ3V1dkKbOAebNyz7MZH8GhOBD331efRdZlaWrATwd+3ZrROCSmf0xaw5s7U/3wJYm9E/pKsddG7yeiByuEnggzoYCfVKf2+TDPS2AIx9YHTM9BhQqoZke7Qc7GuullT+6LMixGEs/gEAo73iifdBA+0Tf6JHfPFO8caboGOcheSDndP2vkR6jkJ9hXpHcKIsHl0jqBLJoPig+vqgBgMqWi6xxTiaPQvSsnjLcpmDwkvrQ4Z54skn5Wf/8jPZt2+f3LJihcycOVMZnUSGpqqWlZ2t8cnsBEML1EnND3EWXH+9/PCHP5R7770XIPECVNAMNLWhurpaqJ9NkFoPyde/9oh885vflOnTqzR9R0ennABT5uTkKAPm5ORpnochpZSgFXDGN9X1QHJ2yKqnV8k//49/VjtyyU1LIEXvkNoLdZDYDVJUXAJm9auN1I649fDbuXOXZGZmyve/9z359rf+RP7yxz+WxYsW65iZrSNckTfr7vdT6nKhyyP5kKxfevhh+eOvf00e/spXJBQOy8lTACCkWF//gBQWF0sU/VRQXKiqeRukvx+TVwbK+vaffke+8c1vQFVFxTkRQXXNzsmW7NxsqPNQdaEOHzlGCblQvvOdb8v3vveo/OhHfy5lZaXabD8mwmgsKoePHtFy/+RPvil//MhX5Pvff1Qnxr0YK6rRtH2Xr1gujz76PVlx6woJRyPGRACxv+yYX+3EbTfwAkHmk2BGvhSWzZKiCqhauWB+P9Q+gi+OgWQclX7uRjOxc+sQH70JqJ1D7RLvOCrhlh1wv5Vo27sA3NsSbn1ThpvfkL7GTRJu2y0Z0Q4JeGLoVEiFhB9pYWsmsoH5UvHlzRTJLNJZ3eRsnBro+oMnDIabGMaBCQaDCrhFixbJt771LR3oXKhuDGOaGKTB5s2bZd1rr+lsXgyms2kVGCAyN+NmBDOcwR4/4GSmANzw8JCEkd/g0CDimUmAYAmA6Qnyvr5+BcI9d39ebly8GHGQGM9ad9qyKC8XQL0Nk8SUigoJjYRk+bJlMnPGdMQx4Ont7VNXATvqrrvuwtUs0JBo6w0Oh1QSU/Um0fbrx3MXNIAB1Itk6mbCBgYHZSQak6ERaCkAkWoIcIzRAzuRzD579hz5zGfvBGAL1H4sLC5SiZSBeAcOHtQJjvGoevqdxSK2KYC+jyA+tQDWaQA2YBRlWWI8n5/TvmhYKBpHH0JLQf+zTTq+yIdj6EPddBzgR6JWQ1WWKinjXO0g5OYBeoRSIQCVDOpW+ULJr7xRPFlT0Lgg/MHwnDipKpHpyTTahc5fqo3oBPYDwygj/bAlZfCcjLS8L6GWNyTcvF5GmtZKpHG9RJvflkTbTgkMnJDMRLdkeMLiA2NoZgB6MpkFNQugy5ojmSULJBkogF2IzmfeCkQtzhkk82yJNSN46PLz8+UrmN3/7M/+TO09MraJQePfLI1zEHlPFZMDSdWHxHYwXJfJ9Y0QlumacR21t2r6dJk/f76qR1RFqXq1tbUp2EpKimTxjUYasXEeAI17rAuuu45NMSDHDfuf0pj1vfe+++Q7f/qnMn3qVHkPtk9d7QXYpHNg+8xVe48MSYBR9ZsyZYqqeFThaLM9BzvviSeeUFuMk0kwEJQ333xT7cM62FeWGJ9bNLSrViEdbUjamtdD2i/G5ECbcQT9wkkpDFWcz2UAGPuCadnvJG6XsC5ZUB1p07J+dCx76dKlUDXPyjOwA5+GVGf9qJGQhxLxBAAclJuX3KRaB1VcSvxnn3lWcrJztE3usWDfs6+SMbOVQZv85z//uS46GV68usn3d4//7eNmVREo82ZA8mSC6bJwn4mOIOOTURzGY2+g0TyonezrlbYdOwQWs7MNwTCRsA/2ZGlAKpZOF6+/CapnIxTILgkkeySYHIGLAqAxwB3M7YkiieNoB0kGFFcALhcSeMoK8RfegHrlIdzYEIaR3aAbmwF1MAgS3He0tUteXp7cfNNNkg+pR08dK9S7E3ZIEDM4pU15WbkM9PdLG2w5MgUXBq6HrVYNydkBIM2uniU3gDH7ESccCam9Q8a3A0/gUhL19vUgj3bcl8kMqKBVU6fpgk919UxVtzhjd3f3yNQpUyGRr1emTXLSAzMTfLSNiiBlKB2rwPA5UOdo75SVl8n11y2QqbBDO9vbpKG+TmKQJHNranSxYjrKyUc7mzEGbBdBTNVvxowZkKpJ6QbTlxQVy4yqKqlEvVmnk7DhGqDWLph/na7yst1f/OIXdQugAmpiWWmZNDc3SxNUz4DfC2AukCmVFQBQp+TAZl6CSSU3Jxf9mwsAhrVe4XBISktLpapqutwE1Xk22s2xqKu/AOnfi/pUab2GIW0phRlnHiaWkqIiVVubmxtVjf3SH/2RrFi+XCLIrweSez4mnlnV1dKNevohMT8FYHPPkAtKN998s8yaNWt0LK5W8kQSYXAtJRfPfnKWGcYsFQE4ggBFptlSABDVUkRb2WCe+0xgVj2EmSgJO6QEKoSfL+QivNsfkei8Qln0o7skmV2PtLD5PCGAmm9YIB9KVZTHZZ+kH8DF7OaFfwgwDftKkWa25FYslUDhYmjF0zFgXIXVKiIty/DBzwU6kEoTh7hEz+XxOGbMgsJ8qDWMjwBtB1SewQEwcVjyCwpVOvVioEfAGLm5eZqW6mYmGI3L6hmQOAQyFw1o/xFwlAxWGlIicNW1HyrbEFTA/MI8lBvXovIQ1ws1dCQUku6ebi2/CGXmYpZPqMZhJgvWjQBnfgQQ7cVoJApQ9zr7sIUatx+2GdW5TJRPO5CqmkoGpKN04WY+JRltTtp/Q1CL+1AvPpOoQjL/1ZCI723dKo899hiABS0HP5x4qBKyP5lfT3e3SkmCogggYR+qegs7rCC/QKUgHbc0GC8rO0vLjKEM9hdBPRIawaTTrflRKnLSYdxh+Bfk5UvQR5U1qf1PdTgXgC7UMaF5EEN7ByHxM9Rs4PhQRc3Pz5MdO7ar1KZtTu3jUsTy/5BB6onGo6giF2GS4o31Y6RaZGSoS3yZYIbsqQjIw2yagUYYVQo3AAzspLpaAPAXYwDUZUuR3kBEIvOLZNGf3y2e7CaoLq2S5KqoL6oSyAs7j3Dnm/MxgCmIvH2SLZGMIkkULZBAySLxZ1aJx88VPUhDgss5MOcowejUsQ5l57oByBDzrqHpfK6Kkll0X45VxB9emcaqU4bYCybfsTACzfgxDckOqGV+k59xtJ8YjRMFT3ogE5XsTrcZYp0AdFMeiWlNPZgfSfMzN/ps2sB2Gy+WzTiMP74NJkyrjLg2zECdYXE5dPCQXIBqe+edd6rUYnyN4VSH+brzZBm2XvS390zHCchNtC1NXugHtt3pT5K2GcG08xhOVZRgo/1pif1HHuHF6/ibcWMfGdOBq6ucfCjNOVlxErXtuxQxn1Sy7XGHWT9LE8WZKK+PQp5YLAwew0BKWJKD9TLUcUCG+lslmFsp2WULcZ2BwvIRk29MkMEw+6FTknXn5eAvfiGyc/d4AEICRuYVy6L/+oDEstslEm/HYECfh6Mi6eNXzxKaCwRrDsCXJxLJFCmaKZ7qZSI5UJ8EKjBjezDLcyOfFdXBxF9wl+mPD3aADjw6huGpTER/3aJA7rqH59g07vDUe5PGgNvNfJb4PC4f9CPrqW1z0plqk4EMYMhmuFE+03JckwnjmnbCm32t4Q57Ma2TTyq560yyz7yqgx8XMwiQOKQLmV+ZlyBx0tm47n4j0Y+k9TK/+uTUSomnj5i/jYsbBaAt26bjRKP9Ak+Wy0mKV0pPM2nY9PbCycA808scF6TpYuqtbWRE5u9qhyX3vSUbz9Jo+1z+qX5aTkq+7rCPQ5xXkQky8oIpvBGoDkMSD0clFo5IgAPEH0ogAIH7dIjFZKgFZSZnfdxChdT60Y7kl80SsB9zYStVLBZfxTLxla2QQAGMa888SUQB6KEqGGpTJFRbIJ3vD8rZVy/IiY1nJdrJFdBc5AHVF/nHeCANGat9ydVYLYcNHmt8agfEyGBQ8SDZJQL7KwSbKYaBI1DI/BobdVXBxNVa+rFdiMNJmupjEgxFhNDwNyOMRx18xEF9rGPZBJ99Zmf09fZJG+wiLrFrtZ0wptW6wpOnj0wb+MxeZLlMj7iIp35EKOpBW47+CgB7j4ve8wqnp4h4z0emRTmjdQIRdJ0dndBshnVllos5jMNFlLNnz6pdZdONa6NTR1Nvp1z1wyPKZz+xupxy2HaGOxyj7aHpwLLVIWIM40FKncxUW3DaqK+1jfZBXCcLjQsXi0Zh13brOV7mSdWfqjHHluo2VXHe2/prvR2y5dkJNZVsuL2SmJ4LS1Slmb/tG/rruOCXfrZMd99dLvn+8e/+9nFWk6wZAbP6/bCBcssh+aao80JKsYM9cZ9uRbCTVQr1dkrHrm0ijY2Sw/5CQAL4G4b6FymulKn3PSTBqgUSzK8G+GqQb5Wc3dcgp7Yclf4DHdKxt0E69zZKz5EGGTjfIT2N3fqZwqLqOeLJykHbaGcgQzCrbpO4OtOSu4NJHNgLFy7Ixo2b5NjR43IU7tiJ43Lo8GFpQD2rpk2XzExjw2lSTW5uVGXC7ag6SF+iVP3wB/e88qgW/dXh2ebD9DwJw83kHVCTiktKZMq0aZqXPcPJ+DpI+LFSU/PGr55GYjw+ar7oY83bSAitCwKZ2pRv8mR8kskVYfixko2O99z8/tUvf4kx8MnsOTzxYtRH9s2zzz6nNlx1dbXmOVYuf/EHxbC/qDWwLnjQq95qdTlOGlPrxfbZ+nEbYtPrm3QD//DhI3IY49HS0qS2Je1pLYEZwVmVk/1u+h4gxZX+pnyvHDt2XE/4ZMOuLSoplidXPqWrzlx0Wrt2rezatUtXjE3ehmw/WLJ9Y3jAXhnPlEM/batTNx5CWLlypa4kc6WY6q/mh1/2N0mfnavNw/pdilAqE7HxGRLMqJDc0hskr3KJZBXXSMKfBykEVRB2mx0VzZcro5SKlCC6oMBZBbMVHcL0dKcHqmWgAprkdDhIvLw5UjR1qfQ1eqT3cLvEzvZKVuOIFPclpSySlKLuPmne/Lb07dknAkOdNUrGufRDqWoGJ5XYWJJtMJ2erN++TZfg177yirz22mt6HIpHqEKY8bk4wYUR7lONhGCbIk0YEr+3b0CGICE4U2MElKG5vxaORHEdkd6ePqNqYVKgChSNxDDj9iDNCOph9hV37NihTMDldV2YcOrIBRUuWMRQJhmfDMr9s1A4BElt9uK4Wsq68UjacGhYuvp6lJnpuIjDME4CZEjaU3xmnpS0dnKw5zAH0Q6uuoahxZC4GJSTmyeBIDULgB/xRpCuubkFgJyjB8e5b8nu1HqhX2IwK7jvGEHfqN2mEEMEXCLIl/t3PMfK9lECaL+OhLQ/LfOxf9e++pqsfW2d7Ny1W7Zv2yZPr1olq1avlnaMk5cfaEbUoZEhXQ2l1qI2IdpDfy7YdPf2aJ+QGJ8HJ4IZQV1R5cGB8+fP60oyDwnYxSASOYP7mVxNjSM9gaftw1jSsW94Npjjhpw1DeOE4M9xZRz1Q39mZWVLJhz7l3mQT3gmln1v+t2AmmSvl0u+v/+Hf3o8AdWRCf0YBF3tFKiCPn4uwrxGxPcEeUQsmgAwuPfL1vUP6DZEorEJEpBqohmiCCRhtDRfpn3+bvGVlqNGtOXANHB5hSWSE01I7/EzkouGZseTEkDn+JIRCUIFDg+GZKBvUEpnVUNtLUQdMKMyX52RJqbUBnP2W3LTTTJ79mzdE5s7b5784Ac/kOXLl+tKH89Bnj13Vmfl3v5+DFqOvPTSGtm8ZQvAs1uZt2rGTN08X7nqaTl1+oy+pbBl8xYN4/I/B/WVV9bqcvj+/fsxI+cq873wwgt65Wb5/PnXgVEy5I0tm/UNDJ7B5EHqKVOnKBNtfW8rJom35BwY6Njx45DMWWDUtZCi5zBh/FbefucdlDekTPYKZvejR49JaXmZFBeXqIR9+eU1+gbBEUwslAgsk5vd2zEmDGN6Hp2bOnWaDhcPqHPZfubMGdLY1AKJ8aqeEOKRNIJvKqQ1mfH551/QEzYnTp7U86gtLS1SVVVlzsAiH/b3eWgZTz61UoE3Z84sgKBWz3T6Aj7dNyRDkgYgATdu2CRzaubKX/74J7Jixa0yODyob6nMnT9PpqFuO3ftlBdefFHb3AhemjZ9uvYPz5u+CP+tv31PD8+zfmwf/dm3BYWF8u7WrVJUXKRje772vK4EL1y8kEqTTsCvrFmD/tiu41U1o0on2jUYt337D8ihI0dkw4YNmAg6pQZSMxAMyMmTp1GXl/StjcOHDuuY8FQQ+z4HY3wDj9xBCv/mN89j/DCpHzqEtnqksrJynEbzYUDojXFG5QzKPsNMorUHCD38PiglmyeE2ahHPyMx2H1IkpF2CEDMdOgMtcucNyk8sNl8UFP5VoSCmPqoSk5z7+E7gHn5UnXvPVL+mc9ID8Ad8gFcfopszsoihdC3Rw4ck/p1m2AjtiJXzDBwKnFBtnHWuWcezsSUFkVFhTKvpgaMBtUXtg6X5q+bWyPV080A7ti5W17kAWJISUo3qt39gwP66lBHd5esfvYZOXr8GGzHCOJsl81vvSmd8D+LAX7l1bVSW1+nby7wgHVmbo7EMDlxlqYki9ImQo155ey/5tVXMaAvYxLB5BbMkpfXrJXVq56V4aGQnDl7Xl5bv0E2bHxdOjq7MRkMQHLvAmDflEFIoVNnzsrTq58B+Pdjtg/LW++8K2+9/S6keBTAxAyOemfn5Ml+MMpK5NkF24iHsbnpzQPn3H5Q+66zU7c5uHzPc6Z9/YPy7K+fky1oF99K4LnXp59ZLW++/ba+FbFn3155ffMbcgHtZH8Q/AdRBv+HltU4cqBCnjp1Wja/sVn6AOA9+/eiT3ZygFQCxWgfIp4ZG7Q9wHEogmZQCEmcD37CYGPSPwzG/o8nV2p7KqZM1ba/iMmjH8B9dd16DS/EpN3V3QtpE8U49Mh2TA71jc3gXE7sXLyBNgK+5VnUAwDECCb2bdu269svfow/j929jAlwy1tvySA0i/0HD8jGNzbpkblW2OovvPSipm3v7JJ/f/IJ2bt/n+6t0p5saGjQLZCDBw/q4XUu4g1BKg9Dc8nEhHTi1Cn5DSYe7ptaIg9+GPLS0NXPT6jqhQ6D1KHki0P1VEyGYYC2H5Wehm0Sad8n4Y7jkhzpQghVTiPZ+C5EAuI5DkDE8azjRMlnFxsAMM2fKKuskDlfelCyrp8v/RisMPPg5+ijXglC1cwHCJvee19a3noXUraP0NbFEQswN9HPMgWJgDQrnVyZg2GM+FzMiLnikCkoJR/97vflc5+7S485zYOUnANVjG9CUP3i6y8W2Dy58pOf/ETuve9ePf1Bg5wriJzxuCjAo27XIQ5PrHCzmXk/8sgjagNue3+bSmKmf+yxv5Zly5bJNgChtu6C5kHHc6bf+fa3df8shnG4eenN8pO/+iv59B13YHKIyoMPPih/8Rd/oadRuNnOWZ6HAWowybDOtH+4kc2D3FR/qeZ+97vflZ/+t5/K3/zN36jdwn5j37DOPBRAqc1tCL4t8uMf/1jzpprOPVLWifk/+uij8tWvflXTsFwdVPAHVfOpCP/sZ+/EpHQOQDwppwFGtnPBdQsQygmVZo12ny74nEX4//rZz+RnP/uf8tvf/lYPNMypma0SmP3Jg+qULtwW2Qttg2+esB4c26ysTD0dwzpasjanGXtjQvG4nhd8S9V5x45daLNgPBaj/QslIyMLbT4gI6pWeqQGdjC1oocfflgXWWi2EGB0X/rSl+Snf42+e+wxufvuu7UeJLaJ5gn3NMkvs9BeSvBW2KCsryXT9jF+uxTpB8nGXnZgBxNEXOE0b+z5AZ5kdEBGuhslMdwp4eFuAAmSkv7Ko+hwjY0W65YB4EjgMVBtNzrcU6JyqwKdFJw3V+Z99csSrSiTAei0cU8QYwumRgNzE1HJxuxTu+4NGdp3Ago37AIX7izo3I2093p1gMOLXVABwvWiEwok1WyoYrfcslyZg2okX7PhiQ1L5q0KY99w5i7Oz5PigiKkNwN/041L5IsPPqRHtl55+WXZgNk6joEPUIVHUTlQobhCGMVsTElE9S0bjMTB44Y4B51583nZsk9JRSkPWlNTSEoJ/AqRvggzNzfdyZRUtwhQgohvYPCIF0HkbjelO1c1yTC6IY/yypCWiwbMmxMSmSMCu4UTRyHsVObPTfE8qFdhqM4JtCEBNZSHBcpQD55UYR8xfy3KOtCtt96qBxV4pI2SgsfP8gvyNUz5AR1l3tyPI4+AlJeVSjuYlch44P4HpLSkDHajefO/HiompTVV3cUAZw4msQceeEBuginBA+18neoYtBLN2xlfbTvu+UzHidfUM6kTF/uYC3JcPCFgqLaatObAA1+xYt/qGVak4cRG4sGDDPjZQw1sry1jEHbvM6tWY2J9X8c34JxnnUjqaf0ug9BPUA+VNR1mBdNaRuPqo9ebJb5goeQWz5asgplQuyrEk5ELEAJQ7GRUjEXpKhyQEtdPSSA9PZElsUjpiBbgkUYsPDjwtyyVOQ99Qfqhkgz5AjKCmvClJS7q5GDQYhca5fTLGyRW14i8wDys2yVIO9iJiNoo2Mh4dhUShYPBoso4fkjjaDQsDRh8Amn2rNlg2BLEQRuc5XJKkyTyINGPwIyByRsbeMInITcvWaKgOAEbLgaVlfnTxQGGcszYPMZ28vgJWQO16pVXXpVdsN34LhzPkHIZnXEzgvzHNOgjMiuYn2n12bnXZXg4G7+XL/2izsVgFErB7KwsZTaex6Qk4RI9VwRfW7dBV+/OnzunfaB5glGmQxWfXV0t70Pi8SD6S1DBGtCem29aIrlQLbUeTptZNj/nwXbrKDvto10+a5Y56L4bdjMBftPNN0F5Qj9rFA6+DjnqMyLV1TPkhz/8gTzy5YfRlrgchd0aRT15zC47K1vrzmN6ebl58qmbl2LyyNJ6T5s6VebNnadHBZsamrQ+PGnELQAOs26D6P8rwT0nTDieZGK+3G7JgnbD0z6lABuP+bEsptfJFXkwv4TTr5yUK2FHv75xk6xD361avUq2w0zh1gknEZYRgjp65vQpyc6A1gSNh9qT8ojT3o9CRJt2FO0w42GWYbjZTm5OSJYE82ZJQfXtkjftFvFlz4R/DoRbUIbBfL3o/HZ0YDsM8E7Mvj0YhCEwN5qnYODKKD/epP8BRj/MBFlJQBaXSPndd0nhimXSnhWUVr9HujMC0h3wqmrKJtcdPS6HoLvHB/q1LqyobSyv9p4goNOZivFAHIhZs6oxAJXawSQO9JzZc2QaBpvNzQIQb71lGcBSIru275DWpmaZAyAWQ+plYgDnQ1WpKC/XtEXFhbrgkJuXo+dCz5w9LQcO7tdD1/fe93nJzMpQicPlfNqeeYjHM5YE3N7de/Rw9Zzq2fKNr/+xns8sKynVsjjbkrJh8M9FefQnlaJ/5uE5G5NVAP0xs2qGVJZX6FnTz3z6Dj3v+h7sQjL9fKjOPOq1AqraA/ffp2dG39yyRW0+SkUei6uBusrZnQsGX/v6V9H9RbJ16zty+NABWbFiuTzwhfthU2ZJ1YxpMr1qGlQjDyR3tr5AzHOqhkdM35LRyZTXX38dwBjXs6kEEIkx7ISXmRlEm2ZjwpkGcGfJHXfcLreuuFUa6uqlrblFlkFq/tFDD0kn2vL+1vekFbYU20oeHOjrl4NQGxsx2RCUi6CiFkAL4PnQQh7ZAw9VQ/2eCpOG8acCaDPRN0Hw4N2f+5zcA/Xx7Okzsh3Sqqu9Q4/Hsa9nYPKbCqD5UcdctI99Rw2gesZMjM3XlVc2b3kDkve48C0Xvu0yo2q6vmhcUJAn9917j07cW999RydlSld73E/5z+kje70UOf+gk2DhLIlEzqcluNTtgTRDbxttkhvxCX7BmgsrENswWvc//7wMnjwjWQkAAIPC/ykYwYB4p0yTpd/9gfirpuiRM+4RUqlFVkgLcPKKCvoiwzJ0YL+cWL9B4v09AkVUP+jEz1HwiHY/OmmovEBu+ebXpaRmvnkHDY6NI/hsg92NVaghjCoF94gyM7OlAtKIUSgpuEDBZewKMCJBy3j044Hi/PxCXQmkipIDhqFxTSYk09JW4blF2iJU67jZzjftGU7ViWdE29s79bzjVMzcLIOzbDckFutBKUT/4uIirScPQvNVJR7mJqMOD4ektaUVqk+Bgrqjo0s3mVk21crmlhbM6n6Nz01hrk6yHgWoK7cOKirKdXGEaaim8k0PqlmMTxCyLVR5iwB+god2HevFPFgvtpl9StCyP+lHacq8qI5R4qrkweTKtlBt375zh/bdj370I/n07Z/mCCsYDMH2RrkNkFyZkBiVUzERIl8uFnF7w9SlUFeNmQfta5bDQ+NUWblw1AZgsu5lZeVwpdom1oeqI5me2yh8Q55hfEeScVlvgoZnZ9kWjjnjsx+oXTE9TZMpUyq1/2m/sZ9YNuOyX7kAQ5WftjD7h31nbWPW0y66sM9YJvMmH5AsX14ueSCOoTESEfoIx0UUZWN0IUBJtMAmpECkXCNzM38PGDfU0S7JoREVbFQwefqB8RJgxkwYqB7YITQDeaDbntnjappKKcT1w96TwWGJdiKfEFc8ubJpjF6dZVFQCI9BdGCwsFhVW1P+WAMnA6C7I8g4GuLE5Q/3jmw4r+Pim0xcz+qhgKX6onm40lgbwPib9AzjVTelEab3msbpa0YkMWuNwPzHJLzNh7aNLY+Rxp5tnhpdyV23icjmzSvVRvtMsm1gG+nvzkPj0Tl5U+3aCNvv0MGD+grTXZA2XDmcNB0aqH8RxHDjTR/7zLJtm0x8sxnuJHeI/INYGme0LPMLYhlj4R/Il1FsGpB7zEhMY7Uo248kd5/ynnFIo+U75L7/MAQAxsDXTGwdMzcVNw01jEoZxsZRKUW1WDO96okMto5iUlc9QcxP7QGCCLdc/YQfZKmJyvxxw/1F9jPVQfzlnzHSOiBA0yFrXdAZGxhLrFtq4029NdOLkrsT7fVy0n0YcpdxOcSoF6uCrd9kebrDbZyJmI3kzsP6TTTJpBLjUNJTYtDO4n4n49k0lpiPO1/SRPnZtPY6GdmwifIgudPbe/vMq+0HN7nzsnEt2bBUf1JqGK8TxbsUeeLxqALQrBiaDMYqRUZ2Kg2AGQWDnUpQ2sbiSvAhjHhhFlxJ1Qc+UwIgnkaxhFmcZfBbM5RqlJzMWaO4GsY0+sg/TgZ2IEnMw9Tdnbnxd19tuI1v70mpaS9GNs2l6FJ5uvOZKK67bhOVmZpmsnpNlH6yurnj8mrjudOn+tmxcAPcnT/jpaZ3P18OuctMLf9ilFqPVErN62LxL1auDXOn/zA0IQDHk5nF3Ad+zQ23Ikx8qpVeqKk2vQEOPPmocZCeP056vSI8NoZZJQe2Jq7jqSYqfvXVFTh3J2i9nIiTdYA7zh8K2TZMVC93ff8Q605Krf/F2uMmxrNxL0XuifZSdDnlu6Uf433UfrVt+Dh5uElVUL25CACVEEuFIaMAQbpIQ29UQrcWnAqhamjsmH2FQF0Vs+AjWQDqhUltuU7DDNmriYO/eu+mT7Ij0nR55AbQR+l3y8CpZPIyNi5J90U/AlmecBPBR2dB/XF5ZqIyPipBsFxeZVSq8fsoarThl40hsABc3iuIEAl/VVrp7iKuE81kBnjMhHDlE5ENh2f9gZcdo8nAR/qkOiFNE9NkQPk4/c60zFb5RvPix4nj+gUC/gsEe6CcZHjB1IHXieozGbnjx2IxXR3ms62/DbPx3M5NEz1/nPanEswvKpB667hUsoY0Ku0UrO+umTvnCjJIMeQSd9bbLQEtceOe/qONZFyC+AMNHOswUmr4J9khvw+ybftDa8eVqJeVcJRIfF2Jy/p85YenVnikj9s5PPmTk505KgUZ1y0RWa8PUyduN3BrgdsIFAhMnyoYbJ62zaTUMhjmLvuT6JcPiqeLEMFigASQECh81nsnjELMCDJ1GtN1TzC63WgcNpxtYVxeVeKxoebZLvhYd63RH3K7Psl6mVFFntCiOgEIvnFx/MQJPZLG75Byz1T9jh+Xvv5+LduCxTI/naVUv4nu7bPNw5I7bDIi8G08e+/uDxtG56bU54vRZQFQC01xSXQinUotvUdFfMapmgrHdG5HRdU6/fFA3UjiiZvvUFrpjPJqnG4iWudQap50aboy9En3rc2NUpBqJ7cxyNg84ACuVSlFScfzstzsT2VwXlNB4Y5nw9xxSbzSudvDcD7btJZS/XhlGXQkG842uNPZNG6/y6HLUkENjYXbIiaKTWL4uLDJ6uSK5E7zgfRpuiaIzNnd2y8X6i4I318cgPq5f/8+GR4aUuARJDzhcuutt0nQZ16u5juMfMPEMrYFgAWTvbfPJIKFz1bN5Akanh7i91StKssTLPTnSRcS8+HB81BoRF/AtcT9Tp7U4XuOrEcMkwPV5ItRan0uRgCgo5QrTZTICVYd0aFL5P0BALlKGEeuSBNFuUQxabqKyAKlvqFJX05edONiPQK2c9cuZWge66Ik5BsHt992m3R3dcjxY8dGvwJOABEwPBJG8FB6EmBWuhFYBBDDeYSOYfq2A5553JBHCWkDkqsYxn8ow68k8DUqvsqVl5evAKutvSDVM6u0DP6bAf4rAb7IzU9d6OcRhwbloYceYoPAswA4mRTY4A/3zBV3cAaAl+ZgABA5pSlNV5Asi/HC/xB15uxZ/aYLX9598umV+s4l32p/a8sW6erskoe//GWAMqBnVfmGBz/xwU9P2PfuCCB7ZpXAs1KNACIYCTqCmu9n8owmgUtw81wt0/Lfn/3iF79QUPO1qt27zRsdjGfC+UmPblm0cLHUNzZp3tctmC9Hjx6RnOwsefzxf9SveMcT5l8q8KVzrn1AMYV9ixt9v49HKglLEB8nweKYcZWmNF1BIggpIfj1AH4jh68b8Y30+vo6/d+F/Kc5/HYNpRclFt/j4+olgcO0BCHf5uBheEpOfpTXvpRMxxVUHornYWxKOqqblIgE5Fj5ZiKw7/4xLwKUB7EJZqajdJs//wZZuGiJ4uaW5cuksqIcE0ef1MyZB6laifRxQg2CD6hKwAaNw/ZkhlwL4RXEu1HM2dXGCcj3OMi5T1OarhiRwWmbnTlzVv9pDCUNAUk7kOdJ7ZsddCVQHQk+AoWSiSoobTGCiXlQ0tkXha3047t5JCv9CCz7hgLVSTqmIzEOv4NDiUfAEtz80C9VVqq23AaZNq1K67R06c0mv6wcuf/e+/Ud0KKCXGAtKvxSLrfktC2j4MNfmmuOWspf+juy8AOUVkHTdMXJshgBdOrUGf3QFBc1+L0afqiK4KHjO5xkaKqK/GYr37Tn/4CgnXb69GlVSfkaFV8E5t4h9xAJVOZPR1DSUYrydaIVK1YoiAg0xme+nAjonnrqaTl58gTSh/TNe0pR/sNS5sn/XUHJSzAGoQrTLrzh+sXyjUe+pv9+QBJDEu5vkab6eoiwXKmcMUey8ov07R3Cjf/iga/UoSDVMVU1nUTZTKugabriRIa3V0ofrmwSgJRwdLpogjC+Z0dbj4CZNWu2vtxM0DId1U+qmLTrqDJScvHfz1EVpfQiiPj9G6uOErQkprcTAK+UVuadvkZ9YZv/dZdl8it5fAdRpVkiKb2wAflS8ukzZ2ArDkpBXgH8eiTS1y2dtaek8cQBab1wSvq6O/W9R9aRpUwkzbhcw5+JKC0B03TFybIYmbSnp08XUCihuALKF2T5n4v5FYJBqKbRaEQWLLhe5s+rUak1ffp0VRHdefCeVxIBRtCQ6E9nn0l8JsDtKihVVgKNH2DiAg8nAH7Xhv9dmCoqJwF+RaG1tUX/FTj/J2LdhQYpKymXjqYWGexuFX9yUJYvnS/XL14sgZwKkQCkYoD/WYziju8CUQrinnXEL78KoZ+emEANTQMwTVecLIsRNPy/83v27NKPJNH+O3nqpNp13P/j4goBxf9M3NPVLWchfW6//XaVapaYhwUf86VzP5PssyWqqQQzbUkC0IKW8ZjGSFnzbI7KmTxtNnzxIDwSleNHjklHW4tUz5gq8+bP0H9oKr4MYM4L9ZPf0OV3Hwg2Qs0BHH4vpoKmAZimK06WxfiXq5v8CFRFeYV+fqIJ0pALLPySGb/Uxk9y8JOOtedrdduB+29m/w72kkuykZhvKtgmIko5nrKxAHSTTT8GgzHgkcwHmcbKjXOXQU95UbXlJz2Zjh8oQxxNx9f0UC+e5DIeIMaZuJ5pAKbpitM4FoOEoUQhQ/Iz+0bqmNVN3luQ0c9KKyONJmHgSfxJFqBUQal26v86RJ7WP5VYTeOfAgk8JlSKIQy/Go8/ABp/9Gt/aBKT8ttJ3BQ0/1TWlsH87P14SgMwTVecLIsp4zvcxotdmCDoGGbjEQR049I5fgYgY2TDLkYEMVc0uQDEuLa8ickACxHgEI+gYlSeddb3XE0b+DKC7v4hL30ZnXFAVDf1QV+pQl7Gk7cTUhqAafqdkJvN7L29TgQghqX68/lSYJuImJe7fJLN52L5uevJeO48uOYJX1d6XAnOyZA2CaUBmKbfG10u630U0KXSRGVdKt/UNG4Q2rSpzx+W0gBMU5ouQh8XYJei8ctKaUpTmj5AVwp8pDQA05Smi9CVBB8pDcA0pen3SGkApilNvzcS+f/Cg+VaE/NODQ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5" name="Imagen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96538" y="1408211"/>
            <a:ext cx="4310247" cy="3901440"/>
          </a:xfrm>
          <a:prstGeom prst="rect">
            <a:avLst/>
          </a:prstGeom>
        </p:spPr>
      </p:pic>
      <p:sp>
        <p:nvSpPr>
          <p:cNvPr id="16" name="Rectángulo 15"/>
          <p:cNvSpPr/>
          <p:nvPr/>
        </p:nvSpPr>
        <p:spPr>
          <a:xfrm>
            <a:off x="5974813" y="3244334"/>
            <a:ext cx="242374" cy="369332"/>
          </a:xfrm>
          <a:prstGeom prst="rect">
            <a:avLst/>
          </a:prstGeom>
        </p:spPr>
        <p:txBody>
          <a:bodyPr wrap="none">
            <a:spAutoFit/>
          </a:bodyPr>
          <a:lstStyle/>
          <a:p>
            <a:r>
              <a:rPr lang="es-ES" smtClean="0">
                <a:solidFill>
                  <a:srgbClr val="000000"/>
                </a:solidFill>
                <a:latin typeface="Times New Roman" panose="02020603050405020304" pitchFamily="18" charset="0"/>
              </a:rPr>
              <a:t> </a:t>
            </a:r>
            <a:endParaRPr lang="es-ES" dirty="0"/>
          </a:p>
        </p:txBody>
      </p:sp>
      <p:sp>
        <p:nvSpPr>
          <p:cNvPr id="17" name="CuadroTexto 16"/>
          <p:cNvSpPr txBox="1"/>
          <p:nvPr/>
        </p:nvSpPr>
        <p:spPr>
          <a:xfrm>
            <a:off x="822960" y="1408211"/>
            <a:ext cx="6096000" cy="4801314"/>
          </a:xfrm>
          <a:prstGeom prst="rect">
            <a:avLst/>
          </a:prstGeom>
          <a:noFill/>
        </p:spPr>
        <p:txBody>
          <a:bodyPr wrap="square" rtlCol="0">
            <a:spAutoFit/>
          </a:bodyPr>
          <a:lstStyle/>
          <a:p>
            <a:r>
              <a:rPr lang="es-ES" b="1" dirty="0"/>
              <a:t>Componente 19: Plan Nacional de Competencias Digitales (digital </a:t>
            </a:r>
            <a:r>
              <a:rPr lang="es-ES" b="1" dirty="0" err="1"/>
              <a:t>skills</a:t>
            </a:r>
            <a:r>
              <a:rPr lang="es-ES" b="1" dirty="0" smtClean="0"/>
              <a:t>)</a:t>
            </a:r>
          </a:p>
          <a:p>
            <a:endParaRPr lang="es-ES" b="1" dirty="0"/>
          </a:p>
          <a:p>
            <a:pPr fontAlgn="base"/>
            <a:r>
              <a:rPr lang="es-ES" dirty="0"/>
              <a:t>​</a:t>
            </a:r>
          </a:p>
          <a:p>
            <a:pPr fontAlgn="base"/>
            <a:r>
              <a:rPr lang="es-ES" b="1" dirty="0"/>
              <a:t>Este componente tiene como objetivo garantizar la formación e inclusión digital de la ciudadanía y los trabajadores, no dejando a nadie atrás en el proceso de transformación digital de la sociedad y la economía.</a:t>
            </a:r>
            <a:r>
              <a:rPr lang="es-ES" dirty="0"/>
              <a:t> </a:t>
            </a:r>
            <a:endParaRPr lang="es-ES" dirty="0" smtClean="0"/>
          </a:p>
          <a:p>
            <a:pPr fontAlgn="base"/>
            <a:r>
              <a:rPr lang="es-ES" dirty="0" smtClean="0"/>
              <a:t>Para </a:t>
            </a:r>
            <a:r>
              <a:rPr lang="es-ES" dirty="0"/>
              <a:t>ello, el componente se articula a través del Plan Nacional de Competencias Digitales, que constituye a su vez uno de los principales planes de la agenda digital del Gobierno España (España Digital 2025).</a:t>
            </a:r>
            <a:r>
              <a:rPr lang="en-US" dirty="0"/>
              <a:t>​</a:t>
            </a:r>
          </a:p>
          <a:p>
            <a:pPr fontAlgn="base"/>
            <a:r>
              <a:rPr lang="es-ES" dirty="0"/>
              <a:t>​</a:t>
            </a:r>
          </a:p>
          <a:p>
            <a:pPr fontAlgn="base"/>
            <a:r>
              <a:rPr lang="es-ES" dirty="0" smtClean="0"/>
              <a:t>​</a:t>
            </a:r>
            <a:endParaRPr lang="es-ES" dirty="0"/>
          </a:p>
          <a:p>
            <a:pPr fontAlgn="base"/>
            <a:r>
              <a:rPr lang="es-ES" dirty="0"/>
              <a:t>​</a:t>
            </a:r>
          </a:p>
          <a:p>
            <a:pPr fontAlgn="base"/>
            <a:r>
              <a:rPr lang="es-ES" b="1" dirty="0"/>
              <a:t>Inversión: 3,593 millones de euros</a:t>
            </a:r>
            <a:endParaRPr lang="en-US" dirty="0"/>
          </a:p>
          <a:p>
            <a:r>
              <a:rPr lang="es-ES" dirty="0" smtClean="0"/>
              <a:t>​</a:t>
            </a:r>
            <a:endParaRPr lang="es-ES" dirty="0"/>
          </a:p>
        </p:txBody>
      </p:sp>
    </p:spTree>
    <p:extLst>
      <p:ext uri="{BB962C8B-B14F-4D97-AF65-F5344CB8AC3E}">
        <p14:creationId xmlns:p14="http://schemas.microsoft.com/office/powerpoint/2010/main" val="2118431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629921" y="365125"/>
            <a:ext cx="10976864" cy="1325563"/>
          </a:xfrm>
        </p:spPr>
        <p:txBody>
          <a:bodyPr>
            <a:normAutofit/>
          </a:bodyPr>
          <a:lstStyle/>
          <a:p>
            <a:r>
              <a:rPr lang="es-ES" sz="4000" b="1" dirty="0"/>
              <a:t>C19.I2 Transformación Digital de la Educación.</a:t>
            </a:r>
            <a:r>
              <a:rPr lang="es-ES" sz="4000" dirty="0"/>
              <a:t> </a:t>
            </a:r>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10" name="AutoShape 4" descr="data:image/png;base64,%20iVBORw0KGgoAAAANSUhEUgAAAOAAAABGCAYAAADVaJgSAAAAAXNSR0IArs4c6QAAAARnQU1BAACxjwv8YQUAAAAJcEhZcwAADsMAAA7DAcdvqGQAADqsSURBVHhe7X1nmF7Vde766vReVUYaSSMJgSQEsoQAY2wwzeAbG2M7dmwnxiW+eeLH8Q35k/skIflzc51r5/6599pJACEBNk0I1ECiCaPee9doeu/t699937XPnjnzMSOJIttSvjWz55yze1nvXmvtvc8ZSVOa0vT7I08ykUw693gSGXsYI3hfNjE9nUmTcBx9vHAe3DHEhNJnlCYsmGn1xnFpStO1RZ4kyLmfmGzoxWONp1GsMBEfcNX0SUl6TKAHVzx9EFZJx0cv7kI/EDNNabrqaXIApvoi2ig2nLDUZ1JSHyi5GOgbDxstCmGMgwDCjz/jaDTTFP80pekaJA80UMvyhiyYeHUFUFoZcBn8kCYDYBIgY1ASAKSiqXiDh8ZLxsyNpvUhjonpZOUQn8b7pClN1yIBgHEHR/g7HorjMEDhBXHpPNmA1GcSAOiFlEOQAaChUcxZclA5Pgc+0fFpXOw0pemaJGAq7mBgjOlHtVIHIFQovfAbg8vkZHJgCkpCs8yS9OCaQAh+Fci8JhDqdRRQk2isXBBtxDSl6VonTzIBJFhymJ4LowofACeeNPYclUWC6qJkMTMKYOc6mtQLaEIlteCCHzBoCFcDQONhojjplWzENKXp2qGxbQgCQG94dWwyBKmMAkat/XcpYqwkBR9umIeH9iAxrARPr08BToQB3sYPsay9aFJpMEhz45Pj0pSma4sMAB3eJqurvIOXl4CjRxw+bgBdjKxks1jR6E4+CmAuwAB0fi+84ohmM/Ybl/QDnD6VkDYrp0aOS1Oari0aB8C4QQrkELwSAEoEDmpof0ODhBobJZN+l0NQW5mL3uIugdukNy6ZFbmSVZot8UBUxAeQB3OQfRawl4mYWRC4AXVcHaV9mKY0XevkgY2X9KqkSqiaGQfzU1j54gAbzcNQRA4+u0pq12+S0jjhlJQEIqhAAxkfYIh/gBnKK+7+UYryhzZfzOeRIU9Eaj6/VGbfOUv6kk3i8UWBu0IJZJVKMLdUfLmV4glWIn4RQJjBHBz7EH+SKGMUj07BoLGFmtHANKXpqiIAMK7mnW4xEIAePwUYkAQowpjzjIzI8V/+X2l6/kWZColItZHbDF6Cgk+QkARHIA7IAMlx5MEwhSUATABG/H7p8YZk5hc+JTMemC7DntMIH0IhfiilGZII5AGAFZJZvFAyCq6HN4DozUF9qJbCNlT0EXgocRwQrao6ZjumKU1XE3m9CUorMjDXOb344YJLAgDwSBySiyqoD0DJBL/nAC55iYTkwy7M12tc8uLwi8UlF4DNjSXwHIcyGUH8iOQmEQ5g5wDRmQCmLxkGOEckIMMSlD7JTnZKnrRKdqJWpHu/jFzYIsP1b0pi+CSA1QNpHFXsEWqGXHe45aopr2lK09VKwBtVTzAzsQYG9yRj4vfAwWbz8tRKPCz+RAT3iKfwZCyzYulDoiAAEIDzAQlUQ+mnOXnMJrwHQPUAlEleqVN6AXSA2oOrLrZARgYSYcn1DElOpFESnXtloOl9iQ2dV6B6tWzNahJKS780Xb0EkQdwUOKpUQcHqeVJxHhEBsChLpqUCIAz6PNJP1TJ3oBfuuH6/B4JAWNMl/DEJY58It6YRPEcS/hk0BOQHsTvD3ikP+iVwQBUUR/UWw9UzkSmxBMZiO+TKFAbA+C9qEPAMyIZyTaJ9h2Wobb9kgzBVgQAPaiTsS7HaMz+M5IwTWm6GolWGy5cLqE9Z+y6OFRSSrkkbbBgUGLl5ZKYVyPh+XNlZME8CS2YK7HZ1TKSlythr7EBmZYQieEhEsgVqZotkZp5MnzddRKaf53E58FVVkkys0xi/lIoqXkS8QCIALfXR+AjNaWud1gyPJ0S6TkmoZ7TyHEY/pC+qm5aoBkp64Ek1ScXGEluQLrT2Xt3uKXJ/D8qXSqv1HD7nHq92mmydrmvbmf9/rMQNMRIkuqinlAh/JKwuxgCKWb2A8My1FgvsdYeyYx7JAZ1EpgTf1un1L6wRmLHT8LOg9SktAQgRpBXdMo0qfnOt8Q7oxJ2pE9iSBCGdMwpzZKMorDEI7USG26U6FC9JEIXYC8OiI/zAHCURLykNyiDsQLxFi+XguqHMAnMgcQMKOAM1gz47EClSkM+u8MuNqCp4P04lFomnZedlUL0n6hen2Rd/hAotT8sudtJf9sf9pn311pfTEYwz5yuYXtx45UowMhVToAqNizxWA8kFMDoLQIosxmThp4kztbJsZ//H4nv3ifF8Si8EB/g6wPDDc6ZKTf949+Lf/5sxGXGxh5McPMdEs6T7MdDnyR6zki4bbvI0GnYkSOoAxkWAxBPSjSZLYMZsyR/zn8Rf9FyqK15rkHiII4xtvFnKziYJk7qgKYOtKXU549DCdq5yM+WR7qc/CeLO1F9f1f0SZTN/uAENFle1t+2302/r3b/ronvLSiptIMaqNsR3JKPj8hIT4O01R2Rvo7z0BABEIIJ9h8lHcUgtyMSBKyXLg41NAYXlZgPUjSDcaHg+qA+ErAsSRdg8nFfKQn/LEi4JZJRvlASwXzYgSiXYpD2HgYuiLx8UYA01AO/COpkVRQOzMSDZvzGD/ZE96nXT5rcdZusntZ/ItBamijth6EPm97Wy6b7uOVb6c+2xbkQ58qXjv5svyV3X/xnIa+PCyCwyHhMzFhxIEiyGPogkgCYYhFIQXQcAecHkxAoAJJAKuoCJFzcA9kGycW33T2QQLp/CJURKDRX8QOzXPlEehbhCSBuBrTcUvHmzRJPsBiwQX4K4Ih4/FyZhSoK9TcRC2FkjJ1qiINjBih1QI2D1Tg8LENDQzI4OKguGkGeiMcB7uzokNraWgmHw+PTIYzhdOP84fDnA37W2TTWNTU1qYvF2J+mbql5WkpywkOkUCik9RwYGNAr6880JHfeow7M7H52553qJgtPTX+xeBP5s+50NhytcfIzdbPxCDw+E1RdXV1y9uwZGRkZ0TYwjCDtwJhs27ZN28807LvUclOf6a4F8v3D3//3x6n6ATroJEo2DLpyDoVdUPILiiSTJ1UyiiDxACbaYQBZsrtH2nftkURjo2RhILwAHa3IMNLGSoul8s57xFtWguhcKkV+BC65TVVSSjn68bTLgET6z0tipEUCsP+4iY+CdGko7AmK5FRLRmENnrJ1ELVioA/OkvTnTJuQt99+R9avWy979uyRvfv2Sl1dveTlFUhhYaGseeUVWfvqK7JkyRIpKChgEnVMjWHVG1519rZl6MVKqPHl0otxeXRuYHBAVq9eLadOnZKFCxdJMDND8zO2K9KxnFHm4QMmuWhUtrz5pmzYuEn27N0ru/bsk4OHD0okEpWK8goJBDBZmaLExzqB+EzmZxbM1+ZPZ/O3z6TRMPyM+sN5nSvJHpAn0V9VR9zTmXxMOnuvL9HwnnHhjOpPoJj4Y87UjfXdsuVNWYdxqa6eJWXl5Y6/yPoNG+Xd97bKjYtvxBhhTEAs352PJdN3Y+QOuxrJmwDakkk/ug4dDpAkIQ39yZD40bBAZon4c6rEn1WJMEo0qqnoAO0D06lkCd2q1zwAPqiRY1sa+OXha6ihDr/B8a9J4+XhbKiw9CWooZsCl0E8BVAOw+GnPMcJwjgMMfKkwz3zhDODYAabr08dPnJU3nt/m3Rhkuju7pN16zfKUytXSndPr/rV1ddLGFKRNens6pYLdXVS39Agw5iZwU0SBxc1NjdJZ2eXtHV0yblzddLb16fMQmJ5o/dglKaWVjl7rlY6e3qkAdKvtbVNGZS16h8YlDPnzkttfYOWqWn4g4qTyWKxhBw6fFR27NolHd29MjA0LIfx/P9+9W+y7+AhLYvg6OjsQD5npaWtFc+0rcxbJVFIi4bGBjlz5gzKbVWpQgnTiIlxiJKUabs6Ua9Gjct2sG29/X1y/kIt2l0voUgYSg8BB4mFvBl+GpKqq6tXa8v1te6ePmlpbZee3n5pbWuXGDwHB4cxuTXI+do66UHfEoSsF8dhYGAImkad9ksf+oATd1lFpcyeO09y8mjPYxqGrd/Q2CSDqOdn77pbyiphmqBfI5GYNDe3avnNzW2az9AQxkbHmL1q6GoHH8n3d//wT4+r6gigeJPD0AK7YHL1Qw0koIIAE9RHrpIyjvNDrk/29kr7jh2SaIAEBMMSLgRFmAxcWCpTPnu3eEvzdVXTSD8DI3I9N9bZdx4ZlMTQeYl0HJZgvAu8D1vSZI9oXgkn8ySraLH4cmvgRwmIMnhqR+uLSKyN1ote5p7g2bljJwYxIj/96U/lC194QHrBHDt27lCpR/Wwrr5O7r//fjBqWJ74jydkA2bgHdt2qKSsqZmr0udf//V/y969+2TP7t2yfv06aW9vlzk1NZKdzUPjBADLSqrq9O//9m/y7rvvyukzp6WjvVOKCovl05++HQzbJitXrZJ1G9bL+++/LwN9AzJvbo0EIdW0+siDZW3fuRMMHZO/Qn0ffPABmTZtmmzcuFEl9i3LPiU7d+6WJ59cKe+89bYc2H9QcnJzZPq06RKF9Fy3bp2sQhlbUf6RI0ekHJKlubVF/v2J/9B75vXss8/KG2+8ITfeeKPW97nnnpOTJ0/K66+/Lu+9956qfHNRL0qXzYj39NNPw3+rHD9+QvMoKSmRNWteRj+sx+RwWI4ePQoJf4O89NJL6ti2Y8eOSWlZmVRWlktTc4usfuYZefnllzX/ugsXZN68+ar679u/TxYtXIg+KpI333pLfv3rX8u58+d0EqSaOQvSsRFj9Mtf/Uq1F/brpk2bVC1nHTMyMEGjnmb8zbhfzaRaCKVUUkISgRrY23pYOpv3y0hfHWaoIcgbSLRxR1GMGqRYctrOi5FQJMT3hWH2UZoA0MgX8zTlFsJgC0DCciUUOqwkw7US6jwsyWg7AAx/SDbxRgHaiNqgHm+++IJluMkkInWGJWGeHb3XKVMJ8zeAoaoRJEsEDN030C/dmCiGwiPiC/iRV0DrwaQoSYJZmTJl+jT51PJlUjFtKtSg92TX3t0yAolQB8lwCoAqx6ycm5sr77zzjpw+fQZ1QmI4DjwlzlNPPqW2yz333CNFRSXSBknlgX08ODgka9e+BlAclTvv/KwsWLBAfvPiC7ITajulJnhIifkRzNzeaWlpVsnV2tKCIryqIl/ABPebF54H2ONy1733wC6Py3O/eV5aaTdholn97K+lYso0+RwkCMvnKaM+AL2+rlGlECeJ9vYuuQAJHInFIVV65PixEzIE6fWZO+6U7KxcWfPyWjl54rQcPXJcnl65SsrLKuSB+x+U5qZmBVgPJDvttwMHDsipk6cUlBkZGXolqBfccIMcO3FCNm1+Q6X4mjVrMGnslFtuuUVuu+028WMyJ3V1dkKbOAebNyz7MZH8GhOBD331efRdZlaWrATwd+3ZrROCSmf0xaw5s7U/3wJYm9E/pKsddG7yeiByuEnggzoYCfVKf2+TDPS2AIx9YHTM9BhQqoZke7Qc7GuullT+6LMixGEs/gEAo73iifdBA+0Tf6JHfPFO8caboGOcheSDndP2vkR6jkJ9hXpHcKIsHl0jqBLJoPig+vqgBgMqWi6xxTiaPQvSsnjLcpmDwkvrQ4Z54skn5Wf/8jPZt2+f3LJihcycOVMZnUSGpqqWlZ2t8cnsBEML1EnND3EWXH+9/PCHP5R7770XIPECVNAMNLWhurpaqJ9NkFoPyde/9oh885vflOnTqzR9R0ennABT5uTkKAPm5ORpnochpZSgFXDGN9X1QHJ2yKqnV8k//49/VjtyyU1LIEXvkNoLdZDYDVJUXAJm9auN1I649fDbuXOXZGZmyve/9z359rf+RP7yxz+WxYsW65iZrSNckTfr7vdT6nKhyyP5kKxfevhh+eOvf00e/spXJBQOy8lTACCkWF//gBQWF0sU/VRQXKiqeRukvx+TVwbK+vaffke+8c1vQFVFxTkRQXXNzsmW7NxsqPNQdaEOHzlGCblQvvOdb8v3vveo/OhHfy5lZaXabD8mwmgsKoePHtFy/+RPvil//MhX5Pvff1Qnxr0YK6rRtH2Xr1gujz76PVlx6woJRyPGRACxv+yYX+3EbTfwAkHmk2BGvhSWzZKiCqhauWB+P9Q+gi+OgWQclX7uRjOxc+sQH70JqJ1D7RLvOCrhlh1wv5Vo27sA3NsSbn1ThpvfkL7GTRJu2y0Z0Q4JeGLoVEiFhB9pYWsmsoH5UvHlzRTJLNJZ3eRsnBro+oMnDIabGMaBCQaDCrhFixbJt771LR3oXKhuDGOaGKTB5s2bZd1rr+lsXgyms2kVGCAyN+NmBDOcwR4/4GSmANzw8JCEkd/g0CDimUmAYAmA6Qnyvr5+BcI9d39ebly8GHGQGM9ad9qyKC8XQL0Nk8SUigoJjYRk+bJlMnPGdMQx4Ont7VNXATvqrrvuwtUs0JBo6w0Oh1QSU/Um0fbrx3MXNIAB1Itk6mbCBgYHZSQak6ERaCkAkWoIcIzRAzuRzD579hz5zGfvBGAL1H4sLC5SiZSBeAcOHtQJjvGoevqdxSK2KYC+jyA+tQDWaQA2YBRlWWI8n5/TvmhYKBpHH0JLQf+zTTq+yIdj6EPddBzgR6JWQ1WWKinjXO0g5OYBeoRSIQCVDOpW+ULJr7xRPFlT0Lgg/MHwnDipKpHpyTTahc5fqo3oBPYDwygj/bAlZfCcjLS8L6GWNyTcvF5GmtZKpHG9RJvflkTbTgkMnJDMRLdkeMLiA2NoZgB6MpkFNQugy5ojmSULJBkogF2IzmfeCkQtzhkk82yJNSN46PLz8+UrmN3/7M/+TO09MraJQePfLI1zEHlPFZMDSdWHxHYwXJfJ9Y0QlumacR21t2r6dJk/f76qR1RFqXq1tbUp2EpKimTxjUYasXEeAI17rAuuu45NMSDHDfuf0pj1vfe+++Q7f/qnMn3qVHkPtk9d7QXYpHNg+8xVe48MSYBR9ZsyZYqqeFThaLM9BzvviSeeUFuMk0kwEJQ333xT7cM62FeWGJ9bNLSrViEdbUjamtdD2i/G5ECbcQT9wkkpDFWcz2UAGPuCadnvJG6XsC5ZUB1p07J+dCx76dKlUDXPyjOwA5+GVGf9qJGQhxLxBAAclJuX3KRaB1VcSvxnn3lWcrJztE3usWDfs6+SMbOVQZv85z//uS46GV68usn3d4//7eNmVREo82ZA8mSC6bJwn4mOIOOTURzGY2+g0TyonezrlbYdOwQWs7MNwTCRsA/2ZGlAKpZOF6+/CapnIxTILgkkeySYHIGLAqAxwB3M7YkiieNoB0kGFFcALhcSeMoK8RfegHrlIdzYEIaR3aAbmwF1MAgS3He0tUteXp7cfNNNkg+pR08dK9S7E3ZIEDM4pU15WbkM9PdLG2w5MgUXBq6HrVYNydkBIM2uniU3gDH7ESccCam9Q8a3A0/gUhL19vUgj3bcl8kMqKBVU6fpgk919UxVtzhjd3f3yNQpUyGRr1emTXLSAzMTfLSNiiBlKB2rwPA5UOdo75SVl8n11y2QqbBDO9vbpKG+TmKQJHNranSxYjrKyUc7mzEGbBdBTNVvxowZkKpJ6QbTlxQVy4yqKqlEvVmnk7DhGqDWLph/na7yst1f/OIXdQugAmpiWWmZNDc3SxNUz4DfC2AukCmVFQBQp+TAZl6CSSU3Jxf9mwsAhrVe4XBISktLpapqutwE1Xk22s2xqKu/AOnfi/pUab2GIW0phRlnHiaWkqIiVVubmxtVjf3SH/2RrFi+XCLIrweSez4mnlnV1dKNevohMT8FYHPPkAtKN998s8yaNWt0LK5W8kQSYXAtJRfPfnKWGcYsFQE4ggBFptlSABDVUkRb2WCe+0xgVj2EmSgJO6QEKoSfL+QivNsfkei8Qln0o7skmV2PtLD5PCGAmm9YIB9KVZTHZZ+kH8DF7OaFfwgwDftKkWa25FYslUDhYmjF0zFgXIXVKiIty/DBzwU6kEoTh7hEz+XxOGbMgsJ8qDWMjwBtB1SewQEwcVjyCwpVOvVioEfAGLm5eZqW6mYmGI3L6hmQOAQyFw1o/xFwlAxWGlIicNW1HyrbEFTA/MI8lBvXovIQ1ws1dCQUku6ebi2/CGXmYpZPqMZhJgvWjQBnfgQQ7cVoJApQ9zr7sIUatx+2GdW5TJRPO5CqmkoGpKN04WY+JRltTtp/Q1CL+1AvPpOoQjL/1ZCI723dKo899hiABS0HP5x4qBKyP5lfT3e3SkmCogggYR+qegs7rCC/QKUgHbc0GC8rO0vLjKEM9hdBPRIawaTTrflRKnLSYdxh+Bfk5UvQR5U1qf1PdTgXgC7UMaF5EEN7ByHxM9Rs4PhQRc3Pz5MdO7ar1KZtTu3jUsTy/5BB6onGo6giF2GS4o31Y6RaZGSoS3yZYIbsqQjIw2yagUYYVQo3AAzspLpaAPAXYwDUZUuR3kBEIvOLZNGf3y2e7CaoLq2S5KqoL6oSyAs7j3Dnm/MxgCmIvH2SLZGMIkkULZBAySLxZ1aJx88VPUhDgss5MOcowejUsQ5l57oByBDzrqHpfK6Kkll0X45VxB9emcaqU4bYCybfsTACzfgxDckOqGV+k59xtJ8YjRMFT3ogE5XsTrcZYp0AdFMeiWlNPZgfSfMzN/ps2sB2Gy+WzTiMP74NJkyrjLg2zECdYXE5dPCQXIBqe+edd6rUYnyN4VSH+brzZBm2XvS390zHCchNtC1NXugHtt3pT5K2GcG08xhOVZRgo/1pif1HHuHF6/ibcWMfGdOBq6ucfCjNOVlxErXtuxQxn1Sy7XGHWT9LE8WZKK+PQp5YLAwew0BKWJKD9TLUcUCG+lslmFsp2WULcZ2BwvIRk29MkMEw+6FTknXn5eAvfiGyc/d4AEICRuYVy6L/+oDEstslEm/HYECfh6Mi6eNXzxKaCwRrDsCXJxLJFCmaKZ7qZSI5UJ8EKjBjezDLcyOfFdXBxF9wl+mPD3aADjw6huGpTER/3aJA7rqH59g07vDUe5PGgNvNfJb4PC4f9CPrqW1z0plqk4EMYMhmuFE+03JckwnjmnbCm32t4Q57Ma2TTyq560yyz7yqgx8XMwiQOKQLmV+ZlyBx0tm47n4j0Y+k9TK/+uTUSomnj5i/jYsbBaAt26bjRKP9Ak+Wy0mKV0pPM2nY9PbCycA808scF6TpYuqtbWRE5u9qhyX3vSUbz9Jo+1z+qX5aTkq+7rCPQ5xXkQky8oIpvBGoDkMSD0clFo5IgAPEH0ogAIH7dIjFZKgFZSZnfdxChdT60Y7kl80SsB9zYStVLBZfxTLxla2QQAGMa888SUQB6KEqGGpTJFRbIJ3vD8rZVy/IiY1nJdrJFdBc5AHVF/nHeCANGat9ydVYLYcNHmt8agfEyGBQ8SDZJQL7KwSbKYaBI1DI/BobdVXBxNVa+rFdiMNJmupjEgxFhNDwNyOMRx18xEF9rGPZBJ99Zmf09fZJG+wiLrFrtZ0wptW6wpOnj0wb+MxeZLlMj7iIp35EKOpBW47+CgB7j4ve8wqnp4h4z0emRTmjdQIRdJ0dndBshnVllos5jMNFlLNnz6pdZdONa6NTR1Nvp1z1wyPKZz+xupxy2HaGOxyj7aHpwLLVIWIM40FKncxUW3DaqK+1jfZBXCcLjQsXi0Zh13brOV7mSdWfqjHHluo2VXHe2/prvR2y5dkJNZVsuL2SmJ4LS1Slmb/tG/rruOCXfrZMd99dLvn+8e/+9nFWk6wZAbP6/bCBcssh+aao80JKsYM9cZ9uRbCTVQr1dkrHrm0ijY2Sw/5CQAL4G4b6FymulKn3PSTBqgUSzK8G+GqQb5Wc3dcgp7Yclf4DHdKxt0E69zZKz5EGGTjfIT2N3fqZwqLqOeLJykHbaGcgQzCrbpO4OtOSu4NJHNgLFy7Ixo2b5NjR43IU7tiJ43Lo8GFpQD2rpk2XzExjw2lSTW5uVGXC7ag6SF+iVP3wB/e88qgW/dXh2ebD9DwJw83kHVCTiktKZMq0aZqXPcPJ+DpI+LFSU/PGr55GYjw+ar7oY83bSAitCwKZ2pRv8mR8kskVYfixko2O99z8/tUvf4kx8MnsOTzxYtRH9s2zzz6nNlx1dbXmOVYuf/EHxbC/qDWwLnjQq95qdTlOGlPrxfbZ+nEbYtPrm3QD//DhI3IY49HS0qS2Je1pLYEZwVmVk/1u+h4gxZX+pnyvHDt2XE/4ZMOuLSoplidXPqWrzlx0Wrt2rezatUtXjE3ehmw/WLJ9Y3jAXhnPlEM/batTNx5CWLlypa4kc6WY6q/mh1/2N0mfnavNw/pdilAqE7HxGRLMqJDc0hskr3KJZBXXSMKfBykEVRB2mx0VzZcro5SKlCC6oMBZBbMVHcL0dKcHqmWgAprkdDhIvLw5UjR1qfQ1eqT3cLvEzvZKVuOIFPclpSySlKLuPmne/Lb07dknAkOdNUrGufRDqWoGJ5XYWJJtMJ2erN++TZfg177yirz22mt6HIpHqEKY8bk4wYUR7lONhGCbIk0YEr+3b0CGICE4U2MElKG5vxaORHEdkd6ePqNqYVKgChSNxDDj9iDNCOph9hV37NihTMDldV2YcOrIBRUuWMRQJhmfDMr9s1A4BElt9uK4Wsq68UjacGhYuvp6lJnpuIjDME4CZEjaU3xmnpS0dnKw5zAH0Q6uuoahxZC4GJSTmyeBIDULgB/xRpCuubkFgJyjB8e5b8nu1HqhX2IwK7jvGEHfqN2mEEMEXCLIl/t3PMfK9lECaL+OhLQ/LfOxf9e++pqsfW2d7Ny1W7Zv2yZPr1olq1avlnaMk5cfaEbUoZEhXQ2l1qI2IdpDfy7YdPf2aJ+QGJ8HJ4IZQV1R5cGB8+fP60oyDwnYxSASOYP7mVxNjSM9gaftw1jSsW94Npjjhpw1DeOE4M9xZRz1Q39mZWVLJhz7l3mQT3gmln1v+t2AmmSvl0u+v/+Hf3o8AdWRCf0YBF3tFKiCPn4uwrxGxPcEeUQsmgAwuPfL1vUP6DZEorEJEpBqohmiCCRhtDRfpn3+bvGVlqNGtOXANHB5hSWSE01I7/EzkouGZseTEkDn+JIRCUIFDg+GZKBvUEpnVUNtLUQdMKMyX52RJqbUBnP2W3LTTTJ79mzdE5s7b5784Ac/kOXLl+tKH89Bnj13Vmfl3v5+DFqOvPTSGtm8ZQvAs1uZt2rGTN08X7nqaTl1+oy+pbBl8xYN4/I/B/WVV9bqcvj+/fsxI+cq873wwgt65Wb5/PnXgVEy5I0tm/UNDJ7B5EHqKVOnKBNtfW8rJom35BwY6Njx45DMWWDUtZCi5zBh/FbefucdlDekTPYKZvejR49JaXmZFBeXqIR9+eU1+gbBEUwslAgsk5vd2zEmDGN6Hp2bOnWaDhcPqHPZfubMGdLY1AKJ8aqeEOKRNIJvKqQ1mfH551/QEzYnTp7U86gtLS1SVVVlzsAiH/b3eWgZTz61UoE3Z84sgKBWz3T6Aj7dNyRDkgYgATdu2CRzaubKX/74J7Jixa0yODyob6nMnT9PpqFuO3ftlBdefFHb3AhemjZ9uvYPz5u+CP+tv31PD8+zfmwf/dm3BYWF8u7WrVJUXKRje772vK4EL1y8kEqTTsCvrFmD/tiu41U1o0on2jUYt337D8ihI0dkw4YNmAg6pQZSMxAMyMmTp1GXl/StjcOHDuuY8FQQ+z4HY3wDj9xBCv/mN89j/DCpHzqEtnqksrJynEbzYUDojXFG5QzKPsNMorUHCD38PiglmyeE2ahHPyMx2H1IkpF2CEDMdOgMtcucNyk8sNl8UFP5VoSCmPqoSk5z7+E7gHn5UnXvPVL+mc9ID8Ad8gFcfopszsoihdC3Rw4ck/p1m2AjtiJXzDBwKnFBtnHWuWcezsSUFkVFhTKvpgaMBtUXtg6X5q+bWyPV080A7ti5W17kAWJISUo3qt39gwP66lBHd5esfvYZOXr8GGzHCOJsl81vvSmd8D+LAX7l1bVSW1+nby7wgHVmbo7EMDlxlqYki9ImQo155ey/5tVXMaAvYxLB5BbMkpfXrJXVq56V4aGQnDl7Xl5bv0E2bHxdOjq7MRkMQHLvAmDflEFIoVNnzsrTq58B+Pdjtg/LW++8K2+9/S6keBTAxAyOemfn5Ml+MMpK5NkF24iHsbnpzQPn3H5Q+66zU7c5uHzPc6Z9/YPy7K+fky1oF99K4LnXp59ZLW++/ba+FbFn3155ffMbcgHtZH8Q/AdRBv+HltU4cqBCnjp1Wja/sVn6AOA9+/eiT3ZygFQCxWgfIp4ZG7Q9wHEogmZQCEmcD37CYGPSPwzG/o8nV2p7KqZM1ba/iMmjH8B9dd16DS/EpN3V3QtpE8U49Mh2TA71jc3gXE7sXLyBNgK+5VnUAwDECCb2bdu269svfow/j929jAlwy1tvySA0i/0HD8jGNzbpkblW2OovvPSipm3v7JJ/f/IJ2bt/n+6t0p5saGjQLZCDBw/q4XUu4g1BKg9Dc8nEhHTi1Cn5DSYe7ptaIg9+GPLS0NXPT6jqhQ6D1KHki0P1VEyGYYC2H5Wehm0Sad8n4Y7jkhzpQghVTiPZ+C5EAuI5DkDE8azjRMlnFxsAMM2fKKuskDlfelCyrp8v/RisMPPg5+ijXglC1cwHCJvee19a3noXUraP0NbFEQswN9HPMgWJgDQrnVyZg2GM+FzMiLnikCkoJR/97vflc5+7S485zYOUnANVjG9CUP3i6y8W2Dy58pOf/ETuve9ePf1Bg5wriJzxuCjAo27XIQ5PrHCzmXk/8sgjagNue3+bSmKmf+yxv5Zly5bJNgChtu6C5kHHc6bf+fa3df8shnG4eenN8pO/+iv59B13YHKIyoMPPih/8Rd/oadRuNnOWZ6HAWowybDOtH+4kc2D3FR/qeZ+97vflZ/+t5/K3/zN36jdwn5j37DOPBRAqc1tCL4t8uMf/1jzpprOPVLWifk/+uij8tWvflXTsFwdVPAHVfOpCP/sZ+/EpHQOQDwppwFGtnPBdQsQygmVZo12ny74nEX4//rZz+RnP/uf8tvf/lYPNMypma0SmP3Jg+qULtwW2Qttg2+esB4c26ysTD0dwzpasjanGXtjQvG4nhd8S9V5x45daLNgPBaj/QslIyMLbT4gI6pWeqQGdjC1oocfflgXWWi2EGB0X/rSl+Snf42+e+wxufvuu7UeJLaJ5gn3NMkvs9BeSvBW2KCsryXT9jF+uxTpB8nGXnZgBxNEXOE0b+z5AZ5kdEBGuhslMdwp4eFuAAmSkv7Ko+hwjY0W65YB4EjgMVBtNzrcU6JyqwKdFJw3V+Z99csSrSiTAei0cU8QYwumRgNzE1HJxuxTu+4NGdp3Ago37AIX7izo3I2093p1gMOLXVABwvWiEwok1WyoYrfcslyZg2okX7PhiQ1L5q0KY99w5i7Oz5PigiKkNwN/041L5IsPPqRHtl55+WXZgNk6joEPUIVHUTlQobhCGMVsTElE9S0bjMTB44Y4B51583nZsk9JRSkPWlNTSEoJ/AqRvggzNzfdyZRUtwhQgohvYPCIF0HkbjelO1c1yTC6IY/yypCWiwbMmxMSmSMCu4UTRyHsVObPTfE8qFdhqM4JtCEBNZSHBcpQD55UYR8xfy3KOtCtt96qBxV4pI2SgsfP8gvyNUz5AR1l3tyPI4+AlJeVSjuYlch44P4HpLSkDHajefO/HiompTVV3cUAZw4msQceeEBuginBA+18neoYtBLN2xlfbTvu+UzHidfUM6kTF/uYC3JcPCFgqLaatObAA1+xYt/qGVak4cRG4sGDDPjZQw1sry1jEHbvM6tWY2J9X8c34JxnnUjqaf0ug9BPUA+VNR1mBdNaRuPqo9ebJb5goeQWz5asgplQuyrEk5ELEAJQ7GRUjEXpKhyQEtdPSSA9PZElsUjpiBbgkUYsPDjwtyyVOQ99Qfqhkgz5AjKCmvClJS7q5GDQYhca5fTLGyRW14i8wDys2yVIO9iJiNoo2Mh4dhUShYPBoso4fkjjaDQsDRh8Amn2rNlg2BLEQRuc5XJKkyTyINGPwIyByRsbeMInITcvWaKgOAEbLgaVlfnTxQGGcszYPMZ28vgJWQO16pVXXpVdsN34LhzPkHIZnXEzgvzHNOgjMiuYn2n12bnXZXg4G7+XL/2izsVgFErB7KwsZTaex6Qk4RI9VwRfW7dBV+/OnzunfaB5glGmQxWfXV0t70Pi8SD6S1DBGtCem29aIrlQLbUeTptZNj/nwXbrKDvto10+a5Y56L4bdjMBftPNN0F5Qj9rFA6+DjnqMyLV1TPkhz/8gTzy5YfRlrgchd0aRT15zC47K1vrzmN6ebl58qmbl2LyyNJ6T5s6VebNnadHBZsamrQ+PGnELQAOs26D6P8rwT0nTDieZGK+3G7JgnbD0z6lABuP+bEsptfJFXkwv4TTr5yUK2FHv75xk6xD361avUq2w0zh1gknEZYRgjp65vQpyc6A1gSNh9qT8ojT3o9CRJt2FO0w42GWYbjZTm5OSJYE82ZJQfXtkjftFvFlz4R/DoRbUIbBfL3o/HZ0YDsM8E7Mvj0YhCEwN5qnYODKKD/epP8BRj/MBFlJQBaXSPndd0nhimXSnhWUVr9HujMC0h3wqmrKJtcdPS6HoLvHB/q1LqyobSyv9p4goNOZivFAHIhZs6oxAJXawSQO9JzZc2QaBpvNzQIQb71lGcBSIru275DWpmaZAyAWQ+plYgDnQ1WpKC/XtEXFhbrgkJuXo+dCz5w9LQcO7tdD1/fe93nJzMpQicPlfNqeeYjHM5YE3N7de/Rw9Zzq2fKNr/+xns8sKynVsjjbkrJh8M9FefQnlaJ/5uE5G5NVAP0xs2qGVJZX6FnTz3z6Dj3v+h7sQjL9fKjOPOq1AqraA/ffp2dG39yyRW0+SkUei6uBusrZnQsGX/v6V9H9RbJ16zty+NABWbFiuTzwhfthU2ZJ1YxpMr1qGlQjDyR3tr5AzHOqhkdM35LRyZTXX38dwBjXs6kEEIkx7ISXmRlEm2ZjwpkGcGfJHXfcLreuuFUa6uqlrblFlkFq/tFDD0kn2vL+1vekFbYU20oeHOjrl4NQGxsx2RCUi6CiFkAL4PnQQh7ZAw9VQ/2eCpOG8acCaDPRN0Hw4N2f+5zcA/Xx7Okzsh3Sqqu9Q4/Hsa9nYPKbCqD5UcdctI99Rw2gesZMjM3XlVc2b3kDkve48C0Xvu0yo2q6vmhcUJAn9917j07cW999RydlSld73E/5z+kje70UOf+gk2DhLIlEzqcluNTtgTRDbxttkhvxCX7BmgsrENswWvc//7wMnjwjWQkAAIPC/ykYwYB4p0yTpd/9gfirpuiRM+4RUqlFVkgLcPKKCvoiwzJ0YL+cWL9B4v09AkVUP+jEz1HwiHY/OmmovEBu+ebXpaRmvnkHDY6NI/hsg92NVaghjCoF94gyM7OlAtKIUSgpuEDBZewKMCJBy3j044Hi/PxCXQmkipIDhqFxTSYk09JW4blF2iJU67jZzjftGU7ViWdE29s79bzjVMzcLIOzbDckFutBKUT/4uIirScPQvNVJR7mJqMOD4ektaUVqk+Bgrqjo0s3mVk21crmlhbM6n6Nz01hrk6yHgWoK7cOKirKdXGEaaim8k0PqlmMTxCyLVR5iwB+god2HevFPFgvtpl9StCyP+lHacq8qI5R4qrkweTKtlBt375zh/bdj370I/n07Z/mCCsYDMH2RrkNkFyZkBiVUzERIl8uFnF7w9SlUFeNmQfta5bDQ+NUWblw1AZgsu5lZeVwpdom1oeqI5me2yh8Q55hfEeScVlvgoZnZ9kWjjnjsx+oXTE9TZMpUyq1/2m/sZ9YNuOyX7kAQ5WftjD7h31nbWPW0y66sM9YJvMmH5AsX14ueSCOoTESEfoIx0UUZWN0IUBJtMAmpECkXCNzM38PGDfU0S7JoREVbFQwefqB8RJgxkwYqB7YITQDeaDbntnjappKKcT1w96TwWGJdiKfEFc8ubJpjF6dZVFQCI9BdGCwsFhVW1P+WAMnA6C7I8g4GuLE5Q/3jmw4r+Pim0xcz+qhgKX6onm40lgbwPib9AzjVTelEab3msbpa0YkMWuNwPzHJLzNh7aNLY+Rxp5tnhpdyV23icjmzSvVRvtMsm1gG+nvzkPj0Tl5U+3aCNvv0MGD+grTXZA2XDmcNB0aqH8RxHDjTR/7zLJtm0x8sxnuJHeI/INYGme0LPMLYhlj4R/Il1FsGpB7zEhMY7Uo248kd5/ynnFIo+U75L7/MAQAxsDXTGwdMzcVNw01jEoZxsZRKUW1WDO96okMto5iUlc9QcxP7QGCCLdc/YQfZKmJyvxxw/1F9jPVQfzlnzHSOiBA0yFrXdAZGxhLrFtq4029NdOLkrsT7fVy0n0YcpdxOcSoF6uCrd9kebrDbZyJmI3kzsP6TTTJpBLjUNJTYtDO4n4n49k0lpiPO1/SRPnZtPY6GdmwifIgudPbe/vMq+0HN7nzsnEt2bBUf1JqGK8TxbsUeeLxqALQrBiaDMYqRUZ2Kg2AGQWDnUpQ2sbiSvAhjHhhFlxJ1Qc+UwIgnkaxhFmcZfBbM5RqlJzMWaO4GsY0+sg/TgZ2IEnMw9Tdnbnxd19tuI1v70mpaS9GNs2l6FJ5uvOZKK67bhOVmZpmsnpNlH6yurnj8mrjudOn+tmxcAPcnT/jpaZ3P18OuctMLf9ilFqPVErN62LxL1auDXOn/zA0IQDHk5nF3Ad+zQ23Ikx8qpVeqKk2vQEOPPmocZCeP056vSI8NoZZJQe2Jq7jqSYqfvXVFTh3J2i9nIiTdYA7zh8K2TZMVC93ff8Q605Krf/F2uMmxrNxL0XuifZSdDnlu6Uf433UfrVt+Dh5uElVUL25CACVEEuFIaMAQbpIQ29UQrcWnAqhamjsmH2FQF0Vs+AjWQDqhUltuU7DDNmriYO/eu+mT7Ij0nR55AbQR+l3y8CpZPIyNi5J90U/AlmecBPBR2dB/XF5ZqIyPipBsFxeZVSq8fsoarThl40hsABc3iuIEAl/VVrp7iKuE81kBnjMhHDlE5ENh2f9gZcdo8nAR/qkOiFNE9NkQPk4/c60zFb5RvPix4nj+gUC/gsEe6CcZHjB1IHXieozGbnjx2IxXR3ms62/DbPx3M5NEz1/nPanEswvKpB667hUsoY0Ku0UrO+umTvnCjJIMeQSd9bbLQEtceOe/qONZFyC+AMNHOswUmr4J9khvw+ybftDa8eVqJeVcJRIfF2Jy/p85YenVnikj9s5PPmTk505KgUZ1y0RWa8PUyduN3BrgdsIFAhMnyoYbJ62zaTUMhjmLvuT6JcPiqeLEMFigASQECh81nsnjELMCDJ1GtN1TzC63WgcNpxtYVxeVeKxoebZLvhYd63RH3K7Psl6mVFFntCiOgEIvnFx/MQJPZLG75Byz1T9jh+Xvv5+LduCxTI/naVUv4nu7bPNw5I7bDIi8G08e+/uDxtG56bU54vRZQFQC01xSXQinUotvUdFfMapmgrHdG5HRdU6/fFA3UjiiZvvUFrpjPJqnG4iWudQap50aboy9En3rc2NUpBqJ7cxyNg84ACuVSlFScfzstzsT2VwXlNB4Y5nw9xxSbzSudvDcD7btJZS/XhlGXQkG842uNPZNG6/y6HLUkENjYXbIiaKTWL4uLDJ6uSK5E7zgfRpuiaIzNnd2y8X6i4I318cgPq5f/8+GR4aUuARJDzhcuutt0nQZ16u5juMfMPEMrYFgAWTvbfPJIKFz1bN5Akanh7i91StKssTLPTnSRcS8+HB81BoRF/AtcT9Tp7U4XuOrEcMkwPV5ItRan0uRgCgo5QrTZTICVYd0aFL5P0BALlKGEeuSBNFuUQxabqKyAKlvqFJX05edONiPQK2c9cuZWge66Ik5BsHt992m3R3dcjxY8dGvwJOABEwPBJG8FB6EmBWuhFYBBDDeYSOYfq2A5553JBHCWkDkqsYxn8ow68k8DUqvsqVl5evAKutvSDVM6u0DP6bAf4rAb7IzU9d6OcRhwbloYceYoPAswA4mRTY4A/3zBV3cAaAl+ZgABA5pSlNV5Asi/HC/xB15uxZ/aYLX9598umV+s4l32p/a8sW6erskoe//GWAMqBnVfmGBz/xwU9P2PfuCCB7ZpXAs1KNACIYCTqCmu9n8owmgUtw81wt0/Lfn/3iF79QUPO1qt27zRsdjGfC+UmPblm0cLHUNzZp3tctmC9Hjx6RnOwsefzxf9SveMcT5l8q8KVzrn1AMYV9ixt9v49HKglLEB8nweKYcZWmNF1BIggpIfj1AH4jh68b8Y30+vo6/d+F/Kc5/HYNpRclFt/j4+olgcO0BCHf5uBheEpOfpTXvpRMxxVUHornYWxKOqqblIgE5Fj5ZiKw7/4xLwKUB7EJZqajdJs//wZZuGiJ4uaW5cuksqIcE0ef1MyZB6laifRxQg2CD6hKwAaNw/ZkhlwL4RXEu1HM2dXGCcj3OMi5T1OarhiRwWmbnTlzVv9pDCUNAUk7kOdJ7ZsddCVQHQk+AoWSiSoobTGCiXlQ0tkXha3047t5JCv9CCz7hgLVSTqmIzEOv4NDiUfAEtz80C9VVqq23AaZNq1K67R06c0mv6wcuf/e+/Ud0KKCXGAtKvxSLrfktC2j4MNfmmuOWspf+juy8AOUVkHTdMXJshgBdOrUGf3QFBc1+L0afqiK4KHjO5xkaKqK/GYr37Tn/4CgnXb69GlVSfkaFV8E5t4h9xAJVOZPR1DSUYrydaIVK1YoiAg0xme+nAjonnrqaTl58gTSh/TNe0pR/sNS5sn/XUHJSzAGoQrTLrzh+sXyjUe+pv9+QBJDEu5vkab6eoiwXKmcMUey8ov07R3Cjf/iga/UoSDVMVU1nUTZTKugabriRIa3V0ofrmwSgJRwdLpogjC+Z0dbj4CZNWu2vtxM0DId1U+qmLTrqDJScvHfz1EVpfQiiPj9G6uOErQkprcTAK+UVuadvkZ9YZv/dZdl8it5fAdRpVkiKb2wAflS8ukzZ2ArDkpBXgH8eiTS1y2dtaek8cQBab1wSvq6O/W9R9aRpUwkzbhcw5+JKC0B03TFybIYmbSnp08XUCihuALKF2T5n4v5FYJBqKbRaEQWLLhe5s+rUak1ffp0VRHdefCeVxIBRtCQ6E9nn0l8JsDtKihVVgKNH2DiAg8nAH7Xhv9dmCoqJwF+RaG1tUX/FTj/J2LdhQYpKymXjqYWGexuFX9yUJYvnS/XL14sgZwKkQCkYoD/WYziju8CUQrinnXEL78KoZ+emEANTQMwTVecLIsRNPy/83v27NKPJNH+O3nqpNp13P/j4goBxf9M3NPVLWchfW6//XaVapaYhwUf86VzP5PssyWqqQQzbUkC0IKW8ZjGSFnzbI7KmTxtNnzxIDwSleNHjklHW4tUz5gq8+bP0H9oKr4MYM4L9ZPf0OV3Hwg2Qs0BHH4vpoKmAZimK06WxfiXq5v8CFRFeYV+fqIJ0pALLPySGb/Uxk9y8JOOtedrdduB+29m/w72kkuykZhvKtgmIko5nrKxAHSTTT8GgzHgkcwHmcbKjXOXQU95UbXlJz2Zjh8oQxxNx9f0UC+e5DIeIMaZuJ5pAKbpitM4FoOEoUQhQ/Iz+0bqmNVN3luQ0c9KKyONJmHgSfxJFqBUQal26v86RJ7WP5VYTeOfAgk8JlSKIQy/Go8/ABp/9Gt/aBKT8ttJ3BQ0/1TWlsH87P14SgMwTVecLIsp4zvcxotdmCDoGGbjEQR049I5fgYgY2TDLkYEMVc0uQDEuLa8ickACxHgEI+gYlSeddb3XE0b+DKC7v4hL30ZnXFAVDf1QV+pQl7Gk7cTUhqAafqdkJvN7L29TgQghqX68/lSYJuImJe7fJLN52L5uevJeO48uOYJX1d6XAnOyZA2CaUBmKbfG10u630U0KXSRGVdKt/UNG4Q2rSpzx+W0gBMU5ouQh8XYJei8ctKaUpTmj5AVwp8pDQA05Smi9CVBB8pDcA0pen3SGkApilNvzcS+f/Cg+VaE/NODQ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6" name="Rectángulo 15"/>
          <p:cNvSpPr/>
          <p:nvPr/>
        </p:nvSpPr>
        <p:spPr>
          <a:xfrm>
            <a:off x="5974813" y="3244334"/>
            <a:ext cx="242374" cy="369332"/>
          </a:xfrm>
          <a:prstGeom prst="rect">
            <a:avLst/>
          </a:prstGeom>
        </p:spPr>
        <p:txBody>
          <a:bodyPr wrap="none">
            <a:spAutoFit/>
          </a:bodyPr>
          <a:lstStyle/>
          <a:p>
            <a:r>
              <a:rPr lang="es-ES" smtClean="0">
                <a:solidFill>
                  <a:srgbClr val="000000"/>
                </a:solidFill>
                <a:latin typeface="Times New Roman" panose="02020603050405020304" pitchFamily="18" charset="0"/>
              </a:rPr>
              <a:t> </a:t>
            </a:r>
            <a:endParaRPr lang="es-ES" dirty="0"/>
          </a:p>
        </p:txBody>
      </p:sp>
      <p:sp>
        <p:nvSpPr>
          <p:cNvPr id="17" name="CuadroTexto 16"/>
          <p:cNvSpPr txBox="1"/>
          <p:nvPr/>
        </p:nvSpPr>
        <p:spPr>
          <a:xfrm>
            <a:off x="822960" y="1408211"/>
            <a:ext cx="10617200" cy="3139321"/>
          </a:xfrm>
          <a:prstGeom prst="rect">
            <a:avLst/>
          </a:prstGeom>
          <a:noFill/>
        </p:spPr>
        <p:txBody>
          <a:bodyPr wrap="square" rtlCol="0">
            <a:spAutoFit/>
          </a:bodyPr>
          <a:lstStyle/>
          <a:p>
            <a:pPr fontAlgn="base"/>
            <a:endParaRPr lang="es-ES" dirty="0"/>
          </a:p>
          <a:p>
            <a:pPr marL="400050" indent="-400050" fontAlgn="base">
              <a:buAutoNum type="romanLcParenBoth"/>
            </a:pPr>
            <a:r>
              <a:rPr lang="es-ES" dirty="0"/>
              <a:t>E</a:t>
            </a:r>
            <a:r>
              <a:rPr lang="es-ES" dirty="0" smtClean="0"/>
              <a:t>l </a:t>
            </a:r>
            <a:r>
              <a:rPr lang="es-ES" dirty="0"/>
              <a:t>Plan de Digitalización y Competencias Digitales del Sistema Educativo, que tiene como actuaciones clave la dotación de dispositivos portátiles para la reducción de la brecha digital de acceso por parte del alumnado de colectivos vulnerables, y la instalación y mantenimiento de sistemas digitales interactivos en centros </a:t>
            </a:r>
            <a:r>
              <a:rPr lang="es-ES" dirty="0" smtClean="0"/>
              <a:t>educativos.</a:t>
            </a:r>
          </a:p>
          <a:p>
            <a:pPr marL="400050" indent="-400050" fontAlgn="base">
              <a:buAutoNum type="romanLcParenBoth"/>
            </a:pPr>
            <a:endParaRPr lang="es-ES" dirty="0"/>
          </a:p>
          <a:p>
            <a:pPr marL="400050" indent="-400050" fontAlgn="base">
              <a:buAutoNum type="romanLcParenBoth"/>
            </a:pPr>
            <a:r>
              <a:rPr lang="es-ES" dirty="0" smtClean="0"/>
              <a:t>El </a:t>
            </a:r>
            <a:r>
              <a:rPr lang="es-ES" dirty="0"/>
              <a:t>Plan de Formación Profesional Digital, con foco en el desarrollo de espacios formativos en competencias digitales demandadas por los sectores productivos, y en la acreditación de competencias digitales adquiridas a través de la experiencia laboral.</a:t>
            </a:r>
            <a:r>
              <a:rPr lang="en-US" dirty="0" smtClean="0"/>
              <a:t>​</a:t>
            </a:r>
          </a:p>
          <a:p>
            <a:pPr marL="400050" indent="-400050" fontAlgn="base">
              <a:buAutoNum type="romanLcParenBoth"/>
            </a:pPr>
            <a:endParaRPr lang="en-US" dirty="0"/>
          </a:p>
          <a:p>
            <a:pPr fontAlgn="base"/>
            <a:r>
              <a:rPr lang="es-ES" dirty="0" smtClean="0"/>
              <a:t>​</a:t>
            </a:r>
            <a:endParaRPr lang="es-ES" dirty="0"/>
          </a:p>
        </p:txBody>
      </p:sp>
    </p:spTree>
    <p:extLst>
      <p:ext uri="{BB962C8B-B14F-4D97-AF65-F5344CB8AC3E}">
        <p14:creationId xmlns:p14="http://schemas.microsoft.com/office/powerpoint/2010/main" val="1238629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629921" y="365125"/>
            <a:ext cx="10976864" cy="1325563"/>
          </a:xfrm>
        </p:spPr>
        <p:txBody>
          <a:bodyPr>
            <a:normAutofit/>
          </a:bodyPr>
          <a:lstStyle/>
          <a:p>
            <a:r>
              <a:rPr lang="es-ES" sz="4000" b="1" dirty="0" smtClean="0"/>
              <a:t>Programa para la mejora de la competencia digital educativa</a:t>
            </a:r>
            <a:endParaRPr lang="es-ES" sz="4000" dirty="0"/>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10" name="AutoShape 4" descr="data:image/png;base64,%20iVBORw0KGgoAAAANSUhEUgAAAOAAAABGCAYAAADVaJgSAAAAAXNSR0IArs4c6QAAAARnQU1BAACxjwv8YQUAAAAJcEhZcwAADsMAAA7DAcdvqGQAADqsSURBVHhe7X1nmF7Vde766vReVUYaSSMJgSQEsoQAY2wwzeAbG2M7dmwnxiW+eeLH8Q35k/skIflzc51r5/6599pJACEBNk0I1ECiCaPee9doeu/t699937XPnjnzMSOJIttSvjWz55yze1nvXmvtvc8ZSVOa0vT7I08ykUw693gSGXsYI3hfNjE9nUmTcBx9vHAe3DHEhNJnlCYsmGn1xnFpStO1RZ4kyLmfmGzoxWONp1GsMBEfcNX0SUl6TKAHVzx9EFZJx0cv7kI/EDNNabrqaXIApvoi2ig2nLDUZ1JSHyi5GOgbDxstCmGMgwDCjz/jaDTTFP80pekaJA80UMvyhiyYeHUFUFoZcBn8kCYDYBIgY1ASAKSiqXiDh8ZLxsyNpvUhjonpZOUQn8b7pClN1yIBgHEHR/g7HorjMEDhBXHpPNmA1GcSAOiFlEOQAaChUcxZclA5Pgc+0fFpXOw0pemaJGAq7mBgjOlHtVIHIFQovfAbg8vkZHJgCkpCs8yS9OCaQAh+Fci8JhDqdRRQk2isXBBtxDSl6VonTzIBJFhymJ4LowofACeeNPYclUWC6qJkMTMKYOc6mtQLaEIlteCCHzBoCFcDQONhojjplWzENKXp2qGxbQgCQG94dWwyBKmMAkat/XcpYqwkBR9umIeH9iAxrARPr08BToQB3sYPsay9aFJpMEhz45Pj0pSma4sMAB3eJqurvIOXl4CjRxw+bgBdjKxks1jR6E4+CmAuwAB0fi+84ohmM/Ybl/QDnD6VkDYrp0aOS1Oari0aB8C4QQrkELwSAEoEDmpof0ODhBobJZN+l0NQW5mL3uIugdukNy6ZFbmSVZot8UBUxAeQB3OQfRawl4mYWRC4AXVcHaV9mKY0XevkgY2X9KqkSqiaGQfzU1j54gAbzcNQRA4+u0pq12+S0jjhlJQEIqhAAxkfYIh/gBnKK+7+UYryhzZfzOeRIU9Eaj6/VGbfOUv6kk3i8UWBu0IJZJVKMLdUfLmV4glWIn4RQJjBHBz7EH+SKGMUj07BoLGFmtHANKXpqiIAMK7mnW4xEIAePwUYkAQowpjzjIzI8V/+X2l6/kWZColItZHbDF6Cgk+QkARHIA7IAMlx5MEwhSUATABG/H7p8YZk5hc+JTMemC7DntMIH0IhfiilGZII5AGAFZJZvFAyCq6HN4DozUF9qJbCNlT0EXgocRwQrao6ZjumKU1XE3m9CUorMjDXOb344YJLAgDwSBySiyqoD0DJBL/nAC55iYTkwy7M12tc8uLwi8UlF4DNjSXwHIcyGUH8iOQmEQ5g5wDRmQCmLxkGOEckIMMSlD7JTnZKnrRKdqJWpHu/jFzYIsP1b0pi+CSA1QNpHFXsEWqGXHe45aopr2lK09VKwBtVTzAzsQYG9yRj4vfAwWbz8tRKPCz+RAT3iKfwZCyzYulDoiAAEIDzAQlUQ+mnOXnMJrwHQPUAlEleqVN6AXSA2oOrLrZARgYSYcn1DElOpFESnXtloOl9iQ2dV6B6tWzNahJKS780Xb0EkQdwUOKpUQcHqeVJxHhEBsChLpqUCIAz6PNJP1TJ3oBfuuH6/B4JAWNMl/DEJY58It6YRPEcS/hk0BOQHsTvD3ikP+iVwQBUUR/UWw9UzkSmxBMZiO+TKFAbA+C9qEPAMyIZyTaJ9h2Wobb9kgzBVgQAPaiTsS7HaMz+M5IwTWm6GolWGy5cLqE9Z+y6OFRSSrkkbbBgUGLl5ZKYVyPh+XNlZME8CS2YK7HZ1TKSlythr7EBmZYQieEhEsgVqZotkZp5MnzddRKaf53E58FVVkkys0xi/lIoqXkS8QCIALfXR+AjNaWud1gyPJ0S6TkmoZ7TyHEY/pC+qm5aoBkp64Ek1ScXGEluQLrT2Xt3uKXJ/D8qXSqv1HD7nHq92mmydrmvbmf9/rMQNMRIkuqinlAh/JKwuxgCKWb2A8My1FgvsdYeyYx7JAZ1EpgTf1un1L6wRmLHT8LOg9SktAQgRpBXdMo0qfnOt8Q7oxJ2pE9iSBCGdMwpzZKMorDEI7USG26U6FC9JEIXYC8OiI/zAHCURLykNyiDsQLxFi+XguqHMAnMgcQMKOAM1gz47EClSkM+u8MuNqCp4P04lFomnZedlUL0n6hen2Rd/hAotT8sudtJf9sf9pn311pfTEYwz5yuYXtx45UowMhVToAqNizxWA8kFMDoLQIosxmThp4kztbJsZ//H4nv3ifF8Si8EB/g6wPDDc6ZKTf949+Lf/5sxGXGxh5McPMdEs6T7MdDnyR6zki4bbvI0GnYkSOoAxkWAxBPSjSZLYMZsyR/zn8Rf9FyqK15rkHiII4xtvFnKziYJk7qgKYOtKXU549DCdq5yM+WR7qc/CeLO1F9f1f0SZTN/uAENFle1t+2302/r3b/ronvLSiptIMaqNsR3JKPj8hIT4O01R2Rvo7z0BABEIIJ9h8lHcUgtyMSBKyXLg41NAYXlZgPUjSDcaHg+qA+ErAsSRdg8nFfKQn/LEi4JZJRvlASwXzYgSiXYpD2HgYuiLx8UYA01AO/COpkVRQOzMSDZvzGD/ZE96nXT5rcdZusntZ/ItBamijth6EPm97Wy6b7uOVb6c+2xbkQ58qXjv5svyV3X/xnIa+PCyCwyHhMzFhxIEiyGPogkgCYYhFIQXQcAecHkxAoAJJAKuoCJFzcA9kGycW33T2QQLp/CJURKDRX8QOzXPlEehbhCSBuBrTcUvHmzRJPsBiwQX4K4Ih4/FyZhSoK9TcRC2FkjJ1qiINjBih1QI2D1Tg8LENDQzI4OKguGkGeiMcB7uzokNraWgmHw+PTIYzhdOP84fDnA37W2TTWNTU1qYvF2J+mbql5WkpywkOkUCik9RwYGNAr6880JHfeow7M7H52553qJgtPTX+xeBP5s+50NhytcfIzdbPxCDw+E1RdXV1y9uwZGRkZ0TYwjCDtwJhs27ZN28807LvUclOf6a4F8v3D3//3x6n6ATroJEo2DLpyDoVdUPILiiSTJ1UyiiDxACbaYQBZsrtH2nftkURjo2RhILwAHa3IMNLGSoul8s57xFtWguhcKkV+BC65TVVSSjn68bTLgET6z0tipEUCsP+4iY+CdGko7AmK5FRLRmENnrJ1ELVioA/OkvTnTJuQt99+R9avWy979uyRvfv2Sl1dveTlFUhhYaGseeUVWfvqK7JkyRIpKChgEnVMjWHVG1519rZl6MVKqPHl0otxeXRuYHBAVq9eLadOnZKFCxdJMDND8zO2K9KxnFHm4QMmuWhUtrz5pmzYuEn27N0ru/bsk4OHD0okEpWK8goJBDBZmaLExzqB+EzmZxbM1+ZPZ/O3z6TRMPyM+sN5nSvJHpAn0V9VR9zTmXxMOnuvL9HwnnHhjOpPoJj4Y87UjfXdsuVNWYdxqa6eJWXl5Y6/yPoNG+Xd97bKjYtvxBhhTEAs352PJdN3Y+QOuxrJmwDakkk/ug4dDpAkIQ39yZD40bBAZon4c6rEn1WJMEo0qqnoAO0D06lkCd2q1zwAPqiRY1sa+OXha6ihDr/B8a9J4+XhbKiw9CWooZsCl0E8BVAOw+GnPMcJwjgMMfKkwz3zhDODYAabr08dPnJU3nt/m3Rhkuju7pN16zfKUytXSndPr/rV1ddLGFKRNens6pYLdXVS39Agw5iZwU0SBxc1NjdJZ2eXtHV0yblzddLb16fMQmJ5o/dglKaWVjl7rlY6e3qkAdKvtbVNGZS16h8YlDPnzkttfYOWqWn4g4qTyWKxhBw6fFR27NolHd29MjA0LIfx/P9+9W+y7+AhLYvg6OjsQD5npaWtFc+0rcxbJVFIi4bGBjlz5gzKbVWpQgnTiIlxiJKUabs6Ua9Gjct2sG29/X1y/kIt2l0voUgYSg8BB4mFvBl+GpKqq6tXa8v1te6ePmlpbZee3n5pbWuXGDwHB4cxuTXI+do66UHfEoSsF8dhYGAImkad9ksf+oATd1lFpcyeO09y8mjPYxqGrd/Q2CSDqOdn77pbyiphmqBfI5GYNDe3avnNzW2az9AQxkbHmL1q6GoHH8n3d//wT4+r6gigeJPD0AK7YHL1Qw0koIIAE9RHrpIyjvNDrk/29kr7jh2SaIAEBMMSLgRFmAxcWCpTPnu3eEvzdVXTSD8DI3I9N9bZdx4ZlMTQeYl0HJZgvAu8D1vSZI9oXgkn8ySraLH4cmvgRwmIMnhqR+uLSKyN1ote5p7g2bljJwYxIj/96U/lC194QHrBHDt27lCpR/Wwrr5O7r//fjBqWJ74jydkA2bgHdt2qKSsqZmr0udf//V/y969+2TP7t2yfv06aW9vlzk1NZKdzUPjBADLSqrq9O//9m/y7rvvyukzp6WjvVOKCovl05++HQzbJitXrZJ1G9bL+++/LwN9AzJvbo0EIdW0+siDZW3fuRMMHZO/Qn0ffPABmTZtmmzcuFEl9i3LPiU7d+6WJ59cKe+89bYc2H9QcnJzZPq06RKF9Fy3bp2sQhlbUf6RI0ekHJKlubVF/v2J/9B75vXss8/KG2+8ITfeeKPW97nnnpOTJ0/K66+/Lu+9956qfHNRL0qXzYj39NNPw3+rHD9+QvMoKSmRNWteRj+sx+RwWI4ePQoJf4O89NJL6ti2Y8eOSWlZmVRWlktTc4usfuYZefnllzX/ugsXZN68+ar679u/TxYtXIg+KpI333pLfv3rX8u58+d0EqSaOQvSsRFj9Mtf/Uq1F/brpk2bVC1nHTMyMEGjnmb8zbhfzaRaCKVUUkISgRrY23pYOpv3y0hfHWaoIcgbSLRxR1GMGqRYctrOi5FQJMT3hWH2UZoA0MgX8zTlFsJgC0DCciUUOqwkw7US6jwsyWg7AAx/SDbxRgHaiNqgHm+++IJluMkkInWGJWGeHb3XKVMJ8zeAoaoRJEsEDN030C/dmCiGwiPiC/iRV0DrwaQoSYJZmTJl+jT51PJlUjFtKtSg92TX3t0yAolQB8lwCoAqx6ycm5sr77zzjpw+fQZ1QmI4DjwlzlNPPqW2yz333CNFRSXSBknlgX08ODgka9e+BlAclTvv/KwsWLBAfvPiC7ITajulJnhIifkRzNzeaWlpVsnV2tKCIryqIl/ABPebF54H2ONy1733wC6Py3O/eV5aaTdholn97K+lYso0+RwkCMvnKaM+AL2+rlGlECeJ9vYuuQAJHInFIVV65PixEzIE6fWZO+6U7KxcWfPyWjl54rQcPXJcnl65SsrLKuSB+x+U5qZmBVgPJDvttwMHDsipk6cUlBkZGXolqBfccIMcO3FCNm1+Q6X4mjVrMGnslFtuuUVuu+028WMyJ3V1dkKbOAebNyz7MZH8GhOBD331efRdZlaWrATwd+3ZrROCSmf0xaw5s7U/3wJYm9E/pKsddG7yeiByuEnggzoYCfVKf2+TDPS2AIx9YHTM9BhQqoZke7Qc7GuullT+6LMixGEs/gEAo73iifdBA+0Tf6JHfPFO8caboGOcheSDndP2vkR6jkJ9hXpHcKIsHl0jqBLJoPig+vqgBgMqWi6xxTiaPQvSsnjLcpmDwkvrQ4Z54skn5Wf/8jPZt2+f3LJihcycOVMZnUSGpqqWlZ2t8cnsBEML1EnND3EWXH+9/PCHP5R7770XIPECVNAMNLWhurpaqJ9NkFoPyde/9oh885vflOnTqzR9R0ennABT5uTkKAPm5ORpnochpZSgFXDGN9X1QHJ2yKqnV8k//49/VjtyyU1LIEXvkNoLdZDYDVJUXAJm9auN1I649fDbuXOXZGZmyve/9z359rf+RP7yxz+WxYsW65iZrSNckTfr7vdT6nKhyyP5kKxfevhh+eOvf00e/spXJBQOy8lTACCkWF//gBQWF0sU/VRQXKiqeRukvx+TVwbK+vaffke+8c1vQFVFxTkRQXXNzsmW7NxsqPNQdaEOHzlGCblQvvOdb8v3vveo/OhHfy5lZaXabD8mwmgsKoePHtFy/+RPvil//MhX5Pvff1Qnxr0YK6rRtH2Xr1gujz76PVlx6woJRyPGRACxv+yYX+3EbTfwAkHmk2BGvhSWzZKiCqhauWB+P9Q+gi+OgWQclX7uRjOxc+sQH70JqJ1D7RLvOCrhlh1wv5Vo27sA3NsSbn1ThpvfkL7GTRJu2y0Z0Q4JeGLoVEiFhB9pYWsmsoH5UvHlzRTJLNJZ3eRsnBro+oMnDIabGMaBCQaDCrhFixbJt771LR3oXKhuDGOaGKTB5s2bZd1rr+lsXgyms2kVGCAyN+NmBDOcwR4/4GSmANzw8JCEkd/g0CDimUmAYAmA6Qnyvr5+BcI9d39ebly8GHGQGM9ad9qyKC8XQL0Nk8SUigoJjYRk+bJlMnPGdMQx4Ont7VNXATvqrrvuwtUs0JBo6w0Oh1QSU/Um0fbrx3MXNIAB1Itk6mbCBgYHZSQak6ERaCkAkWoIcIzRAzuRzD579hz5zGfvBGAL1H4sLC5SiZSBeAcOHtQJjvGoevqdxSK2KYC+jyA+tQDWaQA2YBRlWWI8n5/TvmhYKBpHH0JLQf+zTTq+yIdj6EPddBzgR6JWQ1WWKinjXO0g5OYBeoRSIQCVDOpW+ULJr7xRPFlT0Lgg/MHwnDipKpHpyTTahc5fqo3oBPYDwygj/bAlZfCcjLS8L6GWNyTcvF5GmtZKpHG9RJvflkTbTgkMnJDMRLdkeMLiA2NoZgB6MpkFNQugy5ojmSULJBkogF2IzmfeCkQtzhkk82yJNSN46PLz8+UrmN3/7M/+TO09MraJQePfLI1zEHlPFZMDSdWHxHYwXJfJ9Y0QlumacR21t2r6dJk/f76qR1RFqXq1tbUp2EpKimTxjUYasXEeAI17rAuuu45NMSDHDfuf0pj1vfe+++Q7f/qnMn3qVHkPtk9d7QXYpHNg+8xVe48MSYBR9ZsyZYqqeFThaLM9BzvviSeeUFuMk0kwEJQ333xT7cM62FeWGJ9bNLSrViEdbUjamtdD2i/G5ECbcQT9wkkpDFWcz2UAGPuCadnvJG6XsC5ZUB1p07J+dCx76dKlUDXPyjOwA5+GVGf9qJGQhxLxBAAclJuX3KRaB1VcSvxnn3lWcrJztE3usWDfs6+SMbOVQZv85z//uS46GV68usn3d4//7eNmVREo82ZA8mSC6bJwn4mOIOOTURzGY2+g0TyonezrlbYdOwQWs7MNwTCRsA/2ZGlAKpZOF6+/CapnIxTILgkkeySYHIGLAqAxwB3M7YkiieNoB0kGFFcALhcSeMoK8RfegHrlIdzYEIaR3aAbmwF1MAgS3He0tUteXp7cfNNNkg+pR08dK9S7E3ZIEDM4pU15WbkM9PdLG2w5MgUXBq6HrVYNydkBIM2uniU3gDH7ESccCam9Q8a3A0/gUhL19vUgj3bcl8kMqKBVU6fpgk919UxVtzhjd3f3yNQpUyGRr1emTXLSAzMTfLSNiiBlKB2rwPA5UOdo75SVl8n11y2QqbBDO9vbpKG+TmKQJHNranSxYjrKyUc7mzEGbBdBTNVvxowZkKpJ6QbTlxQVy4yqKqlEvVmnk7DhGqDWLph/na7yst1f/OIXdQugAmpiWWmZNDc3SxNUz4DfC2AukCmVFQBQp+TAZl6CSSU3Jxf9mwsAhrVe4XBISktLpapqutwE1Xk22s2xqKu/AOnfi/pUab2GIW0phRlnHiaWkqIiVVubmxtVjf3SH/2RrFi+XCLIrweSez4mnlnV1dKNevohMT8FYHPPkAtKN998s8yaNWt0LK5W8kQSYXAtJRfPfnKWGcYsFQE4ggBFptlSABDVUkRb2WCe+0xgVj2EmSgJO6QEKoSfL+QivNsfkei8Qln0o7skmV2PtLD5PCGAmm9YIB9KVZTHZZ+kH8DF7OaFfwgwDftKkWa25FYslUDhYmjF0zFgXIXVKiIty/DBzwU6kEoTh7hEz+XxOGbMgsJ8qDWMjwBtB1SewQEwcVjyCwpVOvVioEfAGLm5eZqW6mYmGI3L6hmQOAQyFw1o/xFwlAxWGlIicNW1HyrbEFTA/MI8lBvXovIQ1ws1dCQUku6ebi2/CGXmYpZPqMZhJgvWjQBnfgQQ7cVoJApQ9zr7sIUatx+2GdW5TJRPO5CqmkoGpKN04WY+JRltTtp/Q1CL+1AvPpOoQjL/1ZCI723dKo899hiABS0HP5x4qBKyP5lfT3e3SkmCogggYR+qegs7rCC/QKUgHbc0GC8rO0vLjKEM9hdBPRIawaTTrflRKnLSYdxh+Bfk5UvQR5U1qf1PdTgXgC7UMaF5EEN7ByHxM9Rs4PhQRc3Pz5MdO7ar1KZtTu3jUsTy/5BB6onGo6giF2GS4o31Y6RaZGSoS3yZYIbsqQjIw2yagUYYVQo3AAzspLpaAPAXYwDUZUuR3kBEIvOLZNGf3y2e7CaoLq2S5KqoL6oSyAs7j3Dnm/MxgCmIvH2SLZGMIkkULZBAySLxZ1aJx88VPUhDgss5MOcowejUsQ5l57oByBDzrqHpfK6Kkll0X45VxB9emcaqU4bYCybfsTACzfgxDckOqGV+k59xtJ8YjRMFT3ogE5XsTrcZYp0AdFMeiWlNPZgfSfMzN/ps2sB2Gy+WzTiMP74NJkyrjLg2zECdYXE5dPCQXIBqe+edd6rUYnyN4VSH+brzZBm2XvS390zHCchNtC1NXugHtt3pT5K2GcG08xhOVZRgo/1pif1HHuHF6/ibcWMfGdOBq6ucfCjNOVlxErXtuxQxn1Sy7XGHWT9LE8WZKK+PQp5YLAwew0BKWJKD9TLUcUCG+lslmFsp2WULcZ2BwvIRk29MkMEw+6FTknXn5eAvfiGyc/d4AEICRuYVy6L/+oDEstslEm/HYECfh6Mi6eNXzxKaCwRrDsCXJxLJFCmaKZ7qZSI5UJ8EKjBjezDLcyOfFdXBxF9wl+mPD3aADjw6huGpTER/3aJA7rqH59g07vDUe5PGgNvNfJb4PC4f9CPrqW1z0plqk4EMYMhmuFE+03JckwnjmnbCm32t4Q57Ma2TTyq560yyz7yqgx8XMwiQOKQLmV+ZlyBx0tm47n4j0Y+k9TK/+uTUSomnj5i/jYsbBaAt26bjRKP9Ak+Wy0mKV0pPM2nY9PbCycA808scF6TpYuqtbWRE5u9qhyX3vSUbz9Jo+1z+qX5aTkq+7rCPQ5xXkQky8oIpvBGoDkMSD0clFo5IgAPEH0ogAIH7dIjFZKgFZSZnfdxChdT60Y7kl80SsB9zYStVLBZfxTLxla2QQAGMa888SUQB6KEqGGpTJFRbIJ3vD8rZVy/IiY1nJdrJFdBc5AHVF/nHeCANGat9ydVYLYcNHmt8agfEyGBQ8SDZJQL7KwSbKYaBI1DI/BobdVXBxNVa+rFdiMNJmupjEgxFhNDwNyOMRx18xEF9rGPZBJ99Zmf09fZJG+wiLrFrtZ0wptW6wpOnj0wb+MxeZLlMj7iIp35EKOpBW47+CgB7j4ve8wqnp4h4z0emRTmjdQIRdJ0dndBshnVllos5jMNFlLNnz6pdZdONa6NTR1Nvp1z1wyPKZz+xupxy2HaGOxyj7aHpwLLVIWIM40FKncxUW3DaqK+1jfZBXCcLjQsXi0Zh13brOV7mSdWfqjHHluo2VXHe2/prvR2y5dkJNZVsuL2SmJ4LS1Slmb/tG/rruOCXfrZMd99dLvn+8e/+9nFWk6wZAbP6/bCBcssh+aao80JKsYM9cZ9uRbCTVQr1dkrHrm0ijY2Sw/5CQAL4G4b6FymulKn3PSTBqgUSzK8G+GqQb5Wc3dcgp7Yclf4DHdKxt0E69zZKz5EGGTjfIT2N3fqZwqLqOeLJykHbaGcgQzCrbpO4OtOSu4NJHNgLFy7Ixo2b5NjR43IU7tiJ43Lo8GFpQD2rpk2XzExjw2lSTW5uVGXC7ag6SF+iVP3wB/e88qgW/dXh2ebD9DwJw83kHVCTiktKZMq0aZqXPcPJ+DpI+LFSU/PGr55GYjw+ar7oY83bSAitCwKZ2pRv8mR8kskVYfixko2O99z8/tUvf4kx8MnsOTzxYtRH9s2zzz6nNlx1dbXmOVYuf/EHxbC/qDWwLnjQq95qdTlOGlPrxfbZ+nEbYtPrm3QD//DhI3IY49HS0qS2Je1pLYEZwVmVk/1u+h4gxZX+pnyvHDt2XE/4ZMOuLSoplidXPqWrzlx0Wrt2rezatUtXjE3ehmw/WLJ9Y3jAXhnPlEM/batTNx5CWLlypa4kc6WY6q/mh1/2N0mfnavNw/pdilAqE7HxGRLMqJDc0hskr3KJZBXXSMKfBykEVRB2mx0VzZcro5SKlCC6oMBZBbMVHcL0dKcHqmWgAprkdDhIvLw5UjR1qfQ1eqT3cLvEzvZKVuOIFPclpSySlKLuPmne/Lb07dknAkOdNUrGufRDqWoGJ5XYWJJtMJ2erN++TZfg177yirz22mt6HIpHqEKY8bk4wYUR7lONhGCbIk0YEr+3b0CGICE4U2MElKG5vxaORHEdkd6ePqNqYVKgChSNxDDj9iDNCOph9hV37NihTMDldV2YcOrIBRUuWMRQJhmfDMr9s1A4BElt9uK4Wsq68UjacGhYuvp6lJnpuIjDME4CZEjaU3xmnpS0dnKw5zAH0Q6uuoahxZC4GJSTmyeBIDULgB/xRpCuubkFgJyjB8e5b8nu1HqhX2IwK7jvGEHfqN2mEEMEXCLIl/t3PMfK9lECaL+OhLQ/LfOxf9e++pqsfW2d7Ny1W7Zv2yZPr1olq1avlnaMk5cfaEbUoZEhXQ2l1qI2IdpDfy7YdPf2aJ+QGJ8HJ4IZQV1R5cGB8+fP60oyDwnYxSASOYP7mVxNjSM9gaftw1jSsW94Npjjhpw1DeOE4M9xZRz1Q39mZWVLJhz7l3mQT3gmln1v+t2AmmSvl0u+v/+Hf3o8AdWRCf0YBF3tFKiCPn4uwrxGxPcEeUQsmgAwuPfL1vUP6DZEorEJEpBqohmiCCRhtDRfpn3+bvGVlqNGtOXANHB5hSWSE01I7/EzkouGZseTEkDn+JIRCUIFDg+GZKBvUEpnVUNtLUQdMKMyX52RJqbUBnP2W3LTTTJ79mzdE5s7b5784Ac/kOXLl+tKH89Bnj13Vmfl3v5+DFqOvPTSGtm8ZQvAs1uZt2rGTN08X7nqaTl1+oy+pbBl8xYN4/I/B/WVV9bqcvj+/fsxI+cq873wwgt65Wb5/PnXgVEy5I0tm/UNDJ7B5EHqKVOnKBNtfW8rJom35BwY6Njx45DMWWDUtZCi5zBh/FbefucdlDekTPYKZvejR49JaXmZFBeXqIR9+eU1+gbBEUwslAgsk5vd2zEmDGN6Hp2bOnWaDhcPqHPZfubMGdLY1AKJ8aqeEOKRNIJvKqQ1mfH551/QEzYnTp7U86gtLS1SVVVlzsAiH/b3eWgZTz61UoE3Z84sgKBWz3T6Aj7dNyRDkgYgATdu2CRzaubKX/74J7Jixa0yODyob6nMnT9PpqFuO3ftlBdefFHb3AhemjZ9uvYPz5u+CP+tv31PD8+zfmwf/dm3BYWF8u7WrVJUXKRje772vK4EL1y8kEqTTsCvrFmD/tiu41U1o0on2jUYt337D8ihI0dkw4YNmAg6pQZSMxAMyMmTp1GXl/StjcOHDuuY8FQQ+z4HY3wDj9xBCv/mN89j/DCpHzqEtnqksrJynEbzYUDojXFG5QzKPsNMorUHCD38PiglmyeE2ahHPyMx2H1IkpF2CEDMdOgMtcucNyk8sNl8UFP5VoSCmPqoSk5z7+E7gHn5UnXvPVL+mc9ID8Ad8gFcfopszsoihdC3Rw4ck/p1m2AjtiJXzDBwKnFBtnHWuWcezsSUFkVFhTKvpgaMBtUXtg6X5q+bWyPV080A7ti5W17kAWJISUo3qt39gwP66lBHd5esfvYZOXr8GGzHCOJsl81vvSmd8D+LAX7l1bVSW1+nby7wgHVmbo7EMDlxlqYki9ImQo155ey/5tVXMaAvYxLB5BbMkpfXrJXVq56V4aGQnDl7Xl5bv0E2bHxdOjq7MRkMQHLvAmDflEFIoVNnzsrTq58B+Pdjtg/LW++8K2+9/S6keBTAxAyOemfn5Ml+MMpK5NkF24iHsbnpzQPn3H5Q+66zU7c5uHzPc6Z9/YPy7K+fky1oF99K4LnXp59ZLW++/ba+FbFn3155ffMbcgHtZH8Q/AdRBv+HltU4cqBCnjp1Wja/sVn6AOA9+/eiT3ZygFQCxWgfIp4ZG7Q9wHEogmZQCEmcD37CYGPSPwzG/o8nV2p7KqZM1ba/iMmjH8B9dd16DS/EpN3V3QtpE8U49Mh2TA71jc3gXE7sXLyBNgK+5VnUAwDECCb2bdu269svfow/j929jAlwy1tvySA0i/0HD8jGNzbpkblW2OovvPSipm3v7JJ/f/IJ2bt/n+6t0p5saGjQLZCDBw/q4XUu4g1BKg9Dc8nEhHTi1Cn5DSYe7ptaIg9+GPLS0NXPT6jqhQ6D1KHki0P1VEyGYYC2H5Wehm0Sad8n4Y7jkhzpQghVTiPZ+C5EAuI5DkDE8azjRMlnFxsAMM2fKKuskDlfelCyrp8v/RisMPPg5+ijXglC1cwHCJvee19a3noXUraP0NbFEQswN9HPMgWJgDQrnVyZg2GM+FzMiLnikCkoJR/97vflc5+7S485zYOUnANVjG9CUP3i6y8W2Dy58pOf/ETuve9ePf1Bg5wriJzxuCjAo27XIQ5PrHCzmXk/8sgjagNue3+bSmKmf+yxv5Zly5bJNgChtu6C5kHHc6bf+fa3df8shnG4eenN8pO/+iv59B13YHKIyoMPPih/8Rd/oadRuNnOWZ6HAWowybDOtH+4kc2D3FR/qeZ+97vflZ/+t5/K3/zN36jdwn5j37DOPBRAqc1tCL4t8uMf/1jzpprOPVLWifk/+uij8tWvflXTsFwdVPAHVfOpCP/sZ+/EpHQOQDwppwFGtnPBdQsQygmVZo12ny74nEX4//rZz+RnP/uf8tvf/lYPNMypma0SmP3Jg+qULtwW2Qttg2+esB4c26ysTD0dwzpasjanGXtjQvG4nhd8S9V5x45daLNgPBaj/QslIyMLbT4gI6pWeqQGdjC1oocfflgXWWi2EGB0X/rSl+Snf42+e+wxufvuu7UeJLaJ5gn3NMkvs9BeSvBW2KCsryXT9jF+uxTpB8nGXnZgBxNEXOE0b+z5AZ5kdEBGuhslMdwp4eFuAAmSkv7Ko+hwjY0W65YB4EjgMVBtNzrcU6JyqwKdFJw3V+Z99csSrSiTAei0cU8QYwumRgNzE1HJxuxTu+4NGdp3Ago37AIX7izo3I2093p1gMOLXVABwvWiEwok1WyoYrfcslyZg2okX7PhiQ1L5q0KY99w5i7Oz5PigiKkNwN/041L5IsPPqRHtl55+WXZgNk6joEPUIVHUTlQobhCGMVsTElE9S0bjMTB44Y4B51583nZsk9JRSkPWlNTSEoJ/AqRvggzNzfdyZRUtwhQgohvYPCIF0HkbjelO1c1yTC6IY/yypCWiwbMmxMSmSMCu4UTRyHsVObPTfE8qFdhqM4JtCEBNZSHBcpQD55UYR8xfy3KOtCtt96qBxV4pI2SgsfP8gvyNUz5AR1l3tyPI4+AlJeVSjuYlch44P4HpLSkDHajefO/HiompTVV3cUAZw4msQceeEBuginBA+18neoYtBLN2xlfbTvu+UzHidfUM6kTF/uYC3JcPCFgqLaatObAA1+xYt/qGVak4cRG4sGDDPjZQw1sry1jEHbvM6tWY2J9X8c34JxnnUjqaf0ug9BPUA+VNR1mBdNaRuPqo9ebJb5goeQWz5asgplQuyrEk5ELEAJQ7GRUjEXpKhyQEtdPSSA9PZElsUjpiBbgkUYsPDjwtyyVOQ99Qfqhkgz5AjKCmvClJS7q5GDQYhca5fTLGyRW14i8wDys2yVIO9iJiNoo2Mh4dhUShYPBoso4fkjjaDQsDRh8Amn2rNlg2BLEQRuc5XJKkyTyINGPwIyByRsbeMInITcvWaKgOAEbLgaVlfnTxQGGcszYPMZ28vgJWQO16pVXXpVdsN34LhzPkHIZnXEzgvzHNOgjMiuYn2n12bnXZXg4G7+XL/2izsVgFErB7KwsZTaex6Qk4RI9VwRfW7dBV+/OnzunfaB5glGmQxWfXV0t70Pi8SD6S1DBGtCem29aIrlQLbUeTptZNj/nwXbrKDvto10+a5Y56L4bdjMBftPNN0F5Qj9rFA6+DjnqMyLV1TPkhz/8gTzy5YfRlrgchd0aRT15zC47K1vrzmN6ebl58qmbl2LyyNJ6T5s6VebNnadHBZsamrQ+PGnELQAOs26D6P8rwT0nTDieZGK+3G7JgnbD0z6lABuP+bEsptfJFXkwv4TTr5yUK2FHv75xk6xD361avUq2w0zh1gknEZYRgjp65vQpyc6A1gSNh9qT8ojT3o9CRJt2FO0w42GWYbjZTm5OSJYE82ZJQfXtkjftFvFlz4R/DoRbUIbBfL3o/HZ0YDsM8E7Mvj0YhCEwN5qnYODKKD/epP8BRj/MBFlJQBaXSPndd0nhimXSnhWUVr9HujMC0h3wqmrKJtcdPS6HoLvHB/q1LqyobSyv9p4goNOZivFAHIhZs6oxAJXawSQO9JzZc2QaBpvNzQIQb71lGcBSIru275DWpmaZAyAWQ+plYgDnQ1WpKC/XtEXFhbrgkJuXo+dCz5w9LQcO7tdD1/fe93nJzMpQicPlfNqeeYjHM5YE3N7de/Rw9Zzq2fKNr/+xns8sKynVsjjbkrJh8M9FefQnlaJ/5uE5G5NVAP0xs2qGVJZX6FnTz3z6Dj3v+h7sQjL9fKjOPOq1AqraA/ffp2dG39yyRW0+SkUei6uBusrZnQsGX/v6V9H9RbJ16zty+NABWbFiuTzwhfthU2ZJ1YxpMr1qGlQjDyR3tr5AzHOqhkdM35LRyZTXX38dwBjXs6kEEIkx7ISXmRlEm2ZjwpkGcGfJHXfcLreuuFUa6uqlrblFlkFq/tFDD0kn2vL+1vekFbYU20oeHOjrl4NQGxsx2RCUi6CiFkAL4PnQQh7ZAw9VQ/2eCpOG8acCaDPRN0Hw4N2f+5zcA/Xx7Okzsh3Sqqu9Q4/Hsa9nYPKbCqD5UcdctI99Rw2gesZMjM3XlVc2b3kDkve48C0Xvu0yo2q6vmhcUJAn9917j07cW999RydlSld73E/5z+kje70UOf+gk2DhLIlEzqcluNTtgTRDbxttkhvxCX7BmgsrENswWvc//7wMnjwjWQkAAIPC/ykYwYB4p0yTpd/9gfirpuiRM+4RUqlFVkgLcPKKCvoiwzJ0YL+cWL9B4v09AkVUP+jEz1HwiHY/OmmovEBu+ebXpaRmvnkHDY6NI/hsg92NVaghjCoF94gyM7OlAtKIUSgpuEDBZewKMCJBy3j044Hi/PxCXQmkipIDhqFxTSYk09JW4blF2iJU67jZzjftGU7ViWdE29s79bzjVMzcLIOzbDckFutBKUT/4uIirScPQvNVJR7mJqMOD4ektaUVqk+Bgrqjo0s3mVk21crmlhbM6n6Nz01hrk6yHgWoK7cOKirKdXGEaaim8k0PqlmMTxCyLVR5iwB+god2HevFPFgvtpl9StCyP+lHacq8qI5R4qrkweTKtlBt375zh/bdj370I/n07Z/mCCsYDMH2RrkNkFyZkBiVUzERIl8uFnF7w9SlUFeNmQfta5bDQ+NUWblw1AZgsu5lZeVwpdom1oeqI5me2yh8Q55hfEeScVlvgoZnZ9kWjjnjsx+oXTE9TZMpUyq1/2m/sZ9YNuOyX7kAQ5WftjD7h31nbWPW0y66sM9YJvMmH5AsX14ueSCOoTESEfoIx0UUZWN0IUBJtMAmpECkXCNzM38PGDfU0S7JoREVbFQwefqB8RJgxkwYqB7YITQDeaDbntnjappKKcT1w96TwWGJdiKfEFc8ubJpjF6dZVFQCI9BdGCwsFhVW1P+WAMnA6C7I8g4GuLE5Q/3jmw4r+Pim0xcz+qhgKX6onm40lgbwPib9AzjVTelEab3msbpa0YkMWuNwPzHJLzNh7aNLY+Rxp5tnhpdyV23icjmzSvVRvtMsm1gG+nvzkPj0Tl5U+3aCNvv0MGD+grTXZA2XDmcNB0aqH8RxHDjTR/7zLJtm0x8sxnuJHeI/INYGme0LPMLYhlj4R/Il1FsGpB7zEhMY7Uo248kd5/ynnFIo+U75L7/MAQAxsDXTGwdMzcVNw01jEoZxsZRKUW1WDO96okMto5iUlc9QcxP7QGCCLdc/YQfZKmJyvxxw/1F9jPVQfzlnzHSOiBA0yFrXdAZGxhLrFtq4029NdOLkrsT7fVy0n0YcpdxOcSoF6uCrd9kebrDbZyJmI3kzsP6TTTJpBLjUNJTYtDO4n4n49k0lpiPO1/SRPnZtPY6GdmwifIgudPbe/vMq+0HN7nzsnEt2bBUf1JqGK8TxbsUeeLxqALQrBiaDMYqRUZ2Kg2AGQWDnUpQ2sbiSvAhjHhhFlxJ1Qc+UwIgnkaxhFmcZfBbM5RqlJzMWaO4GsY0+sg/TgZ2IEnMw9Tdnbnxd19tuI1v70mpaS9GNs2l6FJ5uvOZKK67bhOVmZpmsnpNlH6yurnj8mrjudOn+tmxcAPcnT/jpaZ3P18OuctMLf9ilFqPVErN62LxL1auDXOn/zA0IQDHk5nF3Ad+zQ23Ikx8qpVeqKk2vQEOPPmocZCeP056vSI8NoZZJQe2Jq7jqSYqfvXVFTh3J2i9nIiTdYA7zh8K2TZMVC93ff8Q605Krf/F2uMmxrNxL0XuifZSdDnlu6Uf433UfrVt+Dh5uElVUL25CACVEEuFIaMAQbpIQ29UQrcWnAqhamjsmH2FQF0Vs+AjWQDqhUltuU7DDNmriYO/eu+mT7Ij0nR55AbQR+l3y8CpZPIyNi5J90U/AlmecBPBR2dB/XF5ZqIyPipBsFxeZVSq8fsoarThl40hsABc3iuIEAl/VVrp7iKuE81kBnjMhHDlE5ENh2f9gZcdo8nAR/qkOiFNE9NkQPk4/c60zFb5RvPix4nj+gUC/gsEe6CcZHjB1IHXieozGbnjx2IxXR3ms62/DbPx3M5NEz1/nPanEswvKpB667hUsoY0Ku0UrO+umTvnCjJIMeQSd9bbLQEtceOe/qONZFyC+AMNHOswUmr4J9khvw+ybftDa8eVqJeVcJRIfF2Jy/p85YenVnikj9s5PPmTk505KgUZ1y0RWa8PUyduN3BrgdsIFAhMnyoYbJ62zaTUMhjmLvuT6JcPiqeLEMFigASQECh81nsnjELMCDJ1GtN1TzC63WgcNpxtYVxeVeKxoebZLvhYd63RH3K7Psl6mVFFntCiOgEIvnFx/MQJPZLG75Byz1T9jh+Xvv5+LduCxTI/naVUv4nu7bPNw5I7bDIi8G08e+/uDxtG56bU54vRZQFQC01xSXQinUotvUdFfMapmgrHdG5HRdU6/fFA3UjiiZvvUFrpjPJqnG4iWudQap50aboy9En3rc2NUpBqJ7cxyNg84ACuVSlFScfzstzsT2VwXlNB4Y5nw9xxSbzSudvDcD7btJZS/XhlGXQkG842uNPZNG6/y6HLUkENjYXbIiaKTWL4uLDJ6uSK5E7zgfRpuiaIzNnd2y8X6i4I318cgPq5f/8+GR4aUuARJDzhcuutt0nQZ16u5juMfMPEMrYFgAWTvbfPJIKFz1bN5Akanh7i91StKssTLPTnSRcS8+HB81BoRF/AtcT9Tp7U4XuOrEcMkwPV5ItRan0uRgCgo5QrTZTICVYd0aFL5P0BALlKGEeuSBNFuUQxabqKyAKlvqFJX05edONiPQK2c9cuZWge66Ik5BsHt992m3R3dcjxY8dGvwJOABEwPBJG8FB6EmBWuhFYBBDDeYSOYfq2A5553JBHCWkDkqsYxn8ow68k8DUqvsqVl5evAKutvSDVM6u0DP6bAf4rAb7IzU9d6OcRhwbloYceYoPAswA4mRTY4A/3zBV3cAaAl+ZgABA5pSlNV5Asi/HC/xB15uxZ/aYLX9598umV+s4l32p/a8sW6erskoe//GWAMqBnVfmGBz/xwU9P2PfuCCB7ZpXAs1KNACIYCTqCmu9n8owmgUtw81wt0/Lfn/3iF79QUPO1qt27zRsdjGfC+UmPblm0cLHUNzZp3tctmC9Hjx6RnOwsefzxf9SveMcT5l8q8KVzrn1AMYV9ixt9v49HKglLEB8nweKYcZWmNF1BIggpIfj1AH4jh68b8Y30+vo6/d+F/Kc5/HYNpRclFt/j4+olgcO0BCHf5uBheEpOfpTXvpRMxxVUHornYWxKOqqblIgE5Fj5ZiKw7/4xLwKUB7EJZqajdJs//wZZuGiJ4uaW5cuksqIcE0ef1MyZB6laifRxQg2CD6hKwAaNw/ZkhlwL4RXEu1HM2dXGCcj3OMi5T1OarhiRwWmbnTlzVv9pDCUNAUk7kOdJ7ZsddCVQHQk+AoWSiSoobTGCiXlQ0tkXha3047t5JCv9CCz7hgLVSTqmIzEOv4NDiUfAEtz80C9VVqq23AaZNq1K67R06c0mv6wcuf/e+/Ud0KKCXGAtKvxSLrfktC2j4MNfmmuOWspf+juy8AOUVkHTdMXJshgBdOrUGf3QFBc1+L0afqiK4KHjO5xkaKqK/GYr37Tn/4CgnXb69GlVSfkaFV8E5t4h9xAJVOZPR1DSUYrydaIVK1YoiAg0xme+nAjonnrqaTl58gTSh/TNe0pR/sNS5sn/XUHJSzAGoQrTLrzh+sXyjUe+pv9+QBJDEu5vkab6eoiwXKmcMUey8ov07R3Cjf/iga/UoSDVMVU1nUTZTKugabriRIa3V0ofrmwSgJRwdLpogjC+Z0dbj4CZNWu2vtxM0DId1U+qmLTrqDJScvHfz1EVpfQiiPj9G6uOErQkprcTAK+UVuadvkZ9YZv/dZdl8it5fAdRpVkiKb2wAflS8ukzZ2ArDkpBXgH8eiTS1y2dtaek8cQBab1wSvq6O/W9R9aRpUwkzbhcw5+JKC0B03TFybIYmbSnp08XUCihuALKF2T5n4v5FYJBqKbRaEQWLLhe5s+rUak1ffp0VRHdefCeVxIBRtCQ6E9nn0l8JsDtKihVVgKNH2DiAg8nAH7Xhv9dmCoqJwF+RaG1tUX/FTj/J2LdhQYpKymXjqYWGexuFX9yUJYvnS/XL14sgZwKkQCkYoD/WYziju8CUQrinnXEL78KoZ+emEANTQMwTVecLIsRNPy/83v27NKPJNH+O3nqpNp13P/j4goBxf9M3NPVLWchfW6//XaVapaYhwUf86VzP5PssyWqqQQzbUkC0IKW8ZjGSFnzbI7KmTxtNnzxIDwSleNHjklHW4tUz5gq8+bP0H9oKr4MYM4L9ZPf0OV3Hwg2Qs0BHH4vpoKmAZimK06WxfiXq5v8CFRFeYV+fqIJ0pALLPySGb/Uxk9y8JOOtedrdduB+29m/w72kkuykZhvKtgmIko5nrKxAHSTTT8GgzHgkcwHmcbKjXOXQU95UbXlJz2Zjh8oQxxNx9f0UC+e5DIeIMaZuJ5pAKbpitM4FoOEoUQhQ/Iz+0bqmNVN3luQ0c9KKyONJmHgSfxJFqBUQal26v86RJ7WP5VYTeOfAgk8JlSKIQy/Go8/ABp/9Gt/aBKT8ttJ3BQ0/1TWlsH87P14SgMwTVecLIsp4zvcxotdmCDoGGbjEQR049I5fgYgY2TDLkYEMVc0uQDEuLa8ickACxHgEI+gYlSeddb3XE0b+DKC7v4hL30ZnXFAVDf1QV+pQl7Gk7cTUhqAafqdkJvN7L29TgQghqX68/lSYJuImJe7fJLN52L5uevJeO48uOYJX1d6XAnOyZA2CaUBmKbfG10u630U0KXSRGVdKt/UNG4Q2rSpzx+W0gBMU5ouQh8XYJei8ctKaUpTmj5AVwp8pDQA05Smi9CVBB8pDcA0pen3SGkApilNvzcS+f/Cg+VaE/NODQ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6" name="Rectángulo 15"/>
          <p:cNvSpPr/>
          <p:nvPr/>
        </p:nvSpPr>
        <p:spPr>
          <a:xfrm>
            <a:off x="5974813" y="3244334"/>
            <a:ext cx="242374" cy="369332"/>
          </a:xfrm>
          <a:prstGeom prst="rect">
            <a:avLst/>
          </a:prstGeom>
        </p:spPr>
        <p:txBody>
          <a:bodyPr wrap="none">
            <a:spAutoFit/>
          </a:bodyPr>
          <a:lstStyle/>
          <a:p>
            <a:r>
              <a:rPr lang="es-ES" smtClean="0">
                <a:solidFill>
                  <a:srgbClr val="000000"/>
                </a:solidFill>
                <a:latin typeface="Times New Roman" panose="02020603050405020304" pitchFamily="18" charset="0"/>
              </a:rPr>
              <a:t> </a:t>
            </a:r>
            <a:endParaRPr lang="es-ES" dirty="0"/>
          </a:p>
        </p:txBody>
      </p:sp>
      <p:sp>
        <p:nvSpPr>
          <p:cNvPr id="17" name="CuadroTexto 16"/>
          <p:cNvSpPr txBox="1"/>
          <p:nvPr/>
        </p:nvSpPr>
        <p:spPr>
          <a:xfrm>
            <a:off x="822960" y="1408211"/>
            <a:ext cx="10617200" cy="2585323"/>
          </a:xfrm>
          <a:prstGeom prst="rect">
            <a:avLst/>
          </a:prstGeom>
          <a:noFill/>
        </p:spPr>
        <p:txBody>
          <a:bodyPr wrap="square" rtlCol="0">
            <a:spAutoFit/>
          </a:bodyPr>
          <a:lstStyle/>
          <a:p>
            <a:pPr fontAlgn="base"/>
            <a:endParaRPr lang="en-US" dirty="0" smtClean="0"/>
          </a:p>
          <a:p>
            <a:pPr fontAlgn="base"/>
            <a:r>
              <a:rPr lang="es-ES" b="1" dirty="0" smtClean="0"/>
              <a:t>HITO Q3 2024</a:t>
            </a:r>
          </a:p>
          <a:p>
            <a:pPr fontAlgn="base"/>
            <a:endParaRPr lang="es-ES" b="1" dirty="0" smtClean="0"/>
          </a:p>
          <a:p>
            <a:pPr fontAlgn="base"/>
            <a:r>
              <a:rPr lang="es-ES" b="1" dirty="0" smtClean="0"/>
              <a:t>Finalización de las acciones destinadas a la transformación digital de la educación, incluida la certificación en competencias digitales de al menos el 80 % de los 700 000 profesores formados en competencias digitales; y apoyo a 22 000 centros, como mínimo, en la preparación y revisión de sus estrategias digitales</a:t>
            </a:r>
            <a:r>
              <a:rPr lang="es-ES" dirty="0" smtClean="0"/>
              <a:t>.</a:t>
            </a:r>
            <a:endParaRPr lang="en-US" dirty="0" smtClean="0"/>
          </a:p>
          <a:p>
            <a:pPr fontAlgn="base"/>
            <a:r>
              <a:rPr lang="es-ES" dirty="0" smtClean="0"/>
              <a:t>​</a:t>
            </a:r>
          </a:p>
          <a:p>
            <a:pPr fontAlgn="base"/>
            <a:r>
              <a:rPr lang="es-ES" dirty="0" smtClean="0"/>
              <a:t>​</a:t>
            </a:r>
          </a:p>
          <a:p>
            <a:pPr fontAlgn="base"/>
            <a:r>
              <a:rPr lang="es-ES" dirty="0" smtClean="0"/>
              <a:t>​</a:t>
            </a:r>
            <a:endParaRPr lang="es-ES" dirty="0"/>
          </a:p>
        </p:txBody>
      </p:sp>
      <p:pic>
        <p:nvPicPr>
          <p:cNvPr id="2" name="Imagen 1"/>
          <p:cNvPicPr>
            <a:picLocks noChangeAspect="1"/>
          </p:cNvPicPr>
          <p:nvPr/>
        </p:nvPicPr>
        <p:blipFill>
          <a:blip r:embed="rId5"/>
          <a:stretch>
            <a:fillRect/>
          </a:stretch>
        </p:blipFill>
        <p:spPr>
          <a:xfrm>
            <a:off x="1545688" y="3598121"/>
            <a:ext cx="8858250" cy="1905000"/>
          </a:xfrm>
          <a:prstGeom prst="rect">
            <a:avLst/>
          </a:prstGeom>
        </p:spPr>
      </p:pic>
    </p:spTree>
    <p:extLst>
      <p:ext uri="{BB962C8B-B14F-4D97-AF65-F5344CB8AC3E}">
        <p14:creationId xmlns:p14="http://schemas.microsoft.com/office/powerpoint/2010/main" val="242844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629921" y="365125"/>
            <a:ext cx="10976864" cy="1325563"/>
          </a:xfrm>
        </p:spPr>
        <p:txBody>
          <a:bodyPr>
            <a:normAutofit/>
          </a:bodyPr>
          <a:lstStyle/>
          <a:p>
            <a:r>
              <a:rPr lang="es-ES" sz="4000" b="1" dirty="0" smtClean="0"/>
              <a:t>Programa para la mejora de la competencia digital educativa</a:t>
            </a:r>
            <a:endParaRPr lang="es-ES" sz="4000" dirty="0"/>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10" name="AutoShape 4" descr="data:image/png;base64,%20iVBORw0KGgoAAAANSUhEUgAAAOAAAABGCAYAAADVaJgSAAAAAXNSR0IArs4c6QAAAARnQU1BAACxjwv8YQUAAAAJcEhZcwAADsMAAA7DAcdvqGQAADqsSURBVHhe7X1nmF7Vde766vReVUYaSSMJgSQEsoQAY2wwzeAbG2M7dmwnxiW+eeLH8Q35k/skIflzc51r5/6599pJACEBNk0I1ECiCaPee9doeu/t699937XPnjnzMSOJIttSvjWz55yze1nvXmvtvc8ZSVOa0vT7I08ykUw693gSGXsYI3hfNjE9nUmTcBx9vHAe3DHEhNJnlCYsmGn1xnFpStO1RZ4kyLmfmGzoxWONp1GsMBEfcNX0SUl6TKAHVzx9EFZJx0cv7kI/EDNNabrqaXIApvoi2ig2nLDUZ1JSHyi5GOgbDxstCmGMgwDCjz/jaDTTFP80pekaJA80UMvyhiyYeHUFUFoZcBn8kCYDYBIgY1ASAKSiqXiDh8ZLxsyNpvUhjonpZOUQn8b7pClN1yIBgHEHR/g7HorjMEDhBXHpPNmA1GcSAOiFlEOQAaChUcxZclA5Pgc+0fFpXOw0pemaJGAq7mBgjOlHtVIHIFQovfAbg8vkZHJgCkpCs8yS9OCaQAh+Fci8JhDqdRRQk2isXBBtxDSl6VonTzIBJFhymJ4LowofACeeNPYclUWC6qJkMTMKYOc6mtQLaEIlteCCHzBoCFcDQONhojjplWzENKXp2qGxbQgCQG94dWwyBKmMAkat/XcpYqwkBR9umIeH9iAxrARPr08BToQB3sYPsay9aFJpMEhz45Pj0pSma4sMAB3eJqurvIOXl4CjRxw+bgBdjKxks1jR6E4+CmAuwAB0fi+84ohmM/Ybl/QDnD6VkDYrp0aOS1Oari0aB8C4QQrkELwSAEoEDmpof0ODhBobJZN+l0NQW5mL3uIugdukNy6ZFbmSVZot8UBUxAeQB3OQfRawl4mYWRC4AXVcHaV9mKY0XevkgY2X9KqkSqiaGQfzU1j54gAbzcNQRA4+u0pq12+S0jjhlJQEIqhAAxkfYIh/gBnKK+7+UYryhzZfzOeRIU9Eaj6/VGbfOUv6kk3i8UWBu0IJZJVKMLdUfLmV4glWIn4RQJjBHBz7EH+SKGMUj07BoLGFmtHANKXpqiIAMK7mnW4xEIAePwUYkAQowpjzjIzI8V/+X2l6/kWZColItZHbDF6Cgk+QkARHIA7IAMlx5MEwhSUATABG/H7p8YZk5hc+JTMemC7DntMIH0IhfiilGZII5AGAFZJZvFAyCq6HN4DozUF9qJbCNlT0EXgocRwQrao6ZjumKU1XE3m9CUorMjDXOb344YJLAgDwSBySiyqoD0DJBL/nAC55iYTkwy7M12tc8uLwi8UlF4DNjSXwHIcyGUH8iOQmEQ5g5wDRmQCmLxkGOEckIMMSlD7JTnZKnrRKdqJWpHu/jFzYIsP1b0pi+CSA1QNpHFXsEWqGXHe45aopr2lK09VKwBtVTzAzsQYG9yRj4vfAwWbz8tRKPCz+RAT3iKfwZCyzYulDoiAAEIDzAQlUQ+mnOXnMJrwHQPUAlEleqVN6AXSA2oOrLrZARgYSYcn1DElOpFESnXtloOl9iQ2dV6B6tWzNahJKS780Xb0EkQdwUOKpUQcHqeVJxHhEBsChLpqUCIAz6PNJP1TJ3oBfuuH6/B4JAWNMl/DEJY58It6YRPEcS/hk0BOQHsTvD3ikP+iVwQBUUR/UWw9UzkSmxBMZiO+TKFAbA+C9qEPAMyIZyTaJ9h2Wobb9kgzBVgQAPaiTsS7HaMz+M5IwTWm6GolWGy5cLqE9Z+y6OFRSSrkkbbBgUGLl5ZKYVyPh+XNlZME8CS2YK7HZ1TKSlythr7EBmZYQieEhEsgVqZotkZp5MnzddRKaf53E58FVVkkys0xi/lIoqXkS8QCIALfXR+AjNaWud1gyPJ0S6TkmoZ7TyHEY/pC+qm5aoBkp64Ek1ScXGEluQLrT2Xt3uKXJ/D8qXSqv1HD7nHq92mmydrmvbmf9/rMQNMRIkuqinlAh/JKwuxgCKWb2A8My1FgvsdYeyYx7JAZ1EpgTf1un1L6wRmLHT8LOg9SktAQgRpBXdMo0qfnOt8Q7oxJ2pE9iSBCGdMwpzZKMorDEI7USG26U6FC9JEIXYC8OiI/zAHCURLykNyiDsQLxFi+XguqHMAnMgcQMKOAM1gz47EClSkM+u8MuNqCp4P04lFomnZedlUL0n6hen2Rd/hAotT8sudtJf9sf9pn311pfTEYwz5yuYXtx45UowMhVToAqNizxWA8kFMDoLQIosxmThp4kztbJsZ//H4nv3ifF8Si8EB/g6wPDDc6ZKTf949+Lf/5sxGXGxh5McPMdEs6T7MdDnyR6zki4bbvI0GnYkSOoAxkWAxBPSjSZLYMZsyR/zn8Rf9FyqK15rkHiII4xtvFnKziYJk7qgKYOtKXU549DCdq5yM+WR7qc/CeLO1F9f1f0SZTN/uAENFle1t+2302/r3b/ronvLSiptIMaqNsR3JKPj8hIT4O01R2Rvo7z0BABEIIJ9h8lHcUgtyMSBKyXLg41NAYXlZgPUjSDcaHg+qA+ErAsSRdg8nFfKQn/LEi4JZJRvlASwXzYgSiXYpD2HgYuiLx8UYA01AO/COpkVRQOzMSDZvzGD/ZE96nXT5rcdZusntZ/ItBamijth6EPm97Wy6b7uOVb6c+2xbkQ58qXjv5svyV3X/xnIa+PCyCwyHhMzFhxIEiyGPogkgCYYhFIQXQcAecHkxAoAJJAKuoCJFzcA9kGycW33T2QQLp/CJURKDRX8QOzXPlEehbhCSBuBrTcUvHmzRJPsBiwQX4K4Ih4/FyZhSoK9TcRC2FkjJ1qiINjBih1QI2D1Tg8LENDQzI4OKguGkGeiMcB7uzokNraWgmHw+PTIYzhdOP84fDnA37W2TTWNTU1qYvF2J+mbql5WkpywkOkUCik9RwYGNAr6880JHfeow7M7H52553qJgtPTX+xeBP5s+50NhytcfIzdbPxCDw+E1RdXV1y9uwZGRkZ0TYwjCDtwJhs27ZN28807LvUclOf6a4F8v3D3//3x6n6ATroJEo2DLpyDoVdUPILiiSTJ1UyiiDxACbaYQBZsrtH2nftkURjo2RhILwAHa3IMNLGSoul8s57xFtWguhcKkV+BC65TVVSSjn68bTLgET6z0tipEUCsP+4iY+CdGko7AmK5FRLRmENnrJ1ELVioA/OkvTnTJuQt99+R9avWy979uyRvfv2Sl1dveTlFUhhYaGseeUVWfvqK7JkyRIpKChgEnVMjWHVG1519rZl6MVKqPHl0otxeXRuYHBAVq9eLadOnZKFCxdJMDND8zO2K9KxnFHm4QMmuWhUtrz5pmzYuEn27N0ru/bsk4OHD0okEpWK8goJBDBZmaLExzqB+EzmZxbM1+ZPZ/O3z6TRMPyM+sN5nSvJHpAn0V9VR9zTmXxMOnuvL9HwnnHhjOpPoJj4Y87UjfXdsuVNWYdxqa6eJWXl5Y6/yPoNG+Xd97bKjYtvxBhhTEAs352PJdN3Y+QOuxrJmwDakkk/ug4dDpAkIQ39yZD40bBAZon4c6rEn1WJMEo0qqnoAO0D06lkCd2q1zwAPqiRY1sa+OXha6ihDr/B8a9J4+XhbKiw9CWooZsCl0E8BVAOw+GnPMcJwjgMMfKkwz3zhDODYAabr08dPnJU3nt/m3Rhkuju7pN16zfKUytXSndPr/rV1ddLGFKRNens6pYLdXVS39Agw5iZwU0SBxc1NjdJZ2eXtHV0yblzddLb16fMQmJ5o/dglKaWVjl7rlY6e3qkAdKvtbVNGZS16h8YlDPnzkttfYOWqWn4g4qTyWKxhBw6fFR27NolHd29MjA0LIfx/P9+9W+y7+AhLYvg6OjsQD5npaWtFc+0rcxbJVFIi4bGBjlz5gzKbVWpQgnTiIlxiJKUabs6Ua9Gjct2sG29/X1y/kIt2l0voUgYSg8BB4mFvBl+GpKqq6tXa8v1te6ePmlpbZee3n5pbWuXGDwHB4cxuTXI+do66UHfEoSsF8dhYGAImkad9ksf+oATd1lFpcyeO09y8mjPYxqGrd/Q2CSDqOdn77pbyiphmqBfI5GYNDe3avnNzW2az9AQxkbHmL1q6GoHH8n3d//wT4+r6gigeJPD0AK7YHL1Qw0koIIAE9RHrpIyjvNDrk/29kr7jh2SaIAEBMMSLgRFmAxcWCpTPnu3eEvzdVXTSD8DI3I9N9bZdx4ZlMTQeYl0HJZgvAu8D1vSZI9oXgkn8ySraLH4cmvgRwmIMnhqR+uLSKyN1ote5p7g2bljJwYxIj/96U/lC194QHrBHDt27lCpR/Wwrr5O7r//fjBqWJ74jydkA2bgHdt2qKSsqZmr0udf//V/y969+2TP7t2yfv06aW9vlzk1NZKdzUPjBADLSqrq9O//9m/y7rvvyukzp6WjvVOKCovl05++HQzbJitXrZJ1G9bL+++/LwN9AzJvbo0EIdW0+siDZW3fuRMMHZO/Qn0ffPABmTZtmmzcuFEl9i3LPiU7d+6WJ59cKe+89bYc2H9QcnJzZPq06RKF9Fy3bp2sQhlbUf6RI0ekHJKlubVF/v2J/9B75vXss8/KG2+8ITfeeKPW97nnnpOTJ0/K66+/Lu+9956qfHNRL0qXzYj39NNPw3+rHD9+QvMoKSmRNWteRj+sx+RwWI4ePQoJf4O89NJL6ti2Y8eOSWlZmVRWlktTc4usfuYZefnllzX/ugsXZN68+ar679u/TxYtXIg+KpI333pLfv3rX8u58+d0EqSaOQvSsRFj9Mtf/Uq1F/brpk2bVC1nHTMyMEGjnmb8zbhfzaRaCKVUUkISgRrY23pYOpv3y0hfHWaoIcgbSLRxR1GMGqRYctrOi5FQJMT3hWH2UZoA0MgX8zTlFsJgC0DCciUUOqwkw7US6jwsyWg7AAx/SDbxRgHaiNqgHm+++IJluMkkInWGJWGeHb3XKVMJ8zeAoaoRJEsEDN030C/dmCiGwiPiC/iRV0DrwaQoSYJZmTJl+jT51PJlUjFtKtSg92TX3t0yAolQB8lwCoAqx6ycm5sr77zzjpw+fQZ1QmI4DjwlzlNPPqW2yz333CNFRSXSBknlgX08ODgka9e+BlAclTvv/KwsWLBAfvPiC7ITajulJnhIifkRzNzeaWlpVsnV2tKCIryqIl/ABPebF54H2ONy1733wC6Py3O/eV5aaTdholn97K+lYso0+RwkCMvnKaM+AL2+rlGlECeJ9vYuuQAJHInFIVV65PixEzIE6fWZO+6U7KxcWfPyWjl54rQcPXJcnl65SsrLKuSB+x+U5qZmBVgPJDvttwMHDsipk6cUlBkZGXolqBfccIMcO3FCNm1+Q6X4mjVrMGnslFtuuUVuu+028WMyJ3V1dkKbOAebNyz7MZH8GhOBD331efRdZlaWrATwd+3ZrROCSmf0xaw5s7U/3wJYm9E/pKsddG7yeiByuEnggzoYCfVKf2+TDPS2AIx9YHTM9BhQqoZke7Qc7GuullT+6LMixGEs/gEAo73iifdBA+0Tf6JHfPFO8caboGOcheSDndP2vkR6jkJ9hXpHcKIsHl0jqBLJoPig+vqgBgMqWi6xxTiaPQvSsnjLcpmDwkvrQ4Z54skn5Wf/8jPZt2+f3LJihcycOVMZnUSGpqqWlZ2t8cnsBEML1EnND3EWXH+9/PCHP5R7770XIPECVNAMNLWhurpaqJ9NkFoPyde/9oh885vflOnTqzR9R0ennABT5uTkKAPm5ORpnochpZSgFXDGN9X1QHJ2yKqnV8k//49/VjtyyU1LIEXvkNoLdZDYDVJUXAJm9auN1I649fDbuXOXZGZmyve/9z359rf+RP7yxz+WxYsW65iZrSNckTfr7vdT6nKhyyP5kKxfevhh+eOvf00e/spXJBQOy8lTACCkWF//gBQWF0sU/VRQXKiqeRukvx+TVwbK+vaffke+8c1vQFVFxTkRQXXNzsmW7NxsqPNQdaEOHzlGCblQvvOdb8v3vveo/OhHfy5lZaXabD8mwmgsKoePHtFy/+RPvil//MhX5Pvff1Qnxr0YK6rRtH2Xr1gujz76PVlx6woJRyPGRACxv+yYX+3EbTfwAkHmk2BGvhSWzZKiCqhauWB+P9Q+gi+OgWQclX7uRjOxc+sQH70JqJ1D7RLvOCrhlh1wv5Vo27sA3NsSbn1ThpvfkL7GTRJu2y0Z0Q4JeGLoVEiFhB9pYWsmsoH5UvHlzRTJLNJZ3eRsnBro+oMnDIabGMaBCQaDCrhFixbJt771LR3oXKhuDGOaGKTB5s2bZd1rr+lsXgyms2kVGCAyN+NmBDOcwR4/4GSmANzw8JCEkd/g0CDimUmAYAmA6Qnyvr5+BcI9d39ebly8GHGQGM9ad9qyKC8XQL0Nk8SUigoJjYRk+bJlMnPGdMQx4Ont7VNXATvqrrvuwtUs0JBo6w0Oh1QSU/Um0fbrx3MXNIAB1Itk6mbCBgYHZSQak6ERaCkAkWoIcIzRAzuRzD579hz5zGfvBGAL1H4sLC5SiZSBeAcOHtQJjvGoevqdxSK2KYC+jyA+tQDWaQA2YBRlWWI8n5/TvmhYKBpHH0JLQf+zTTq+yIdj6EPddBzgR6JWQ1WWKinjXO0g5OYBeoRSIQCVDOpW+ULJr7xRPFlT0Lgg/MHwnDipKpHpyTTahc5fqo3oBPYDwygj/bAlZfCcjLS8L6GWNyTcvF5GmtZKpHG9RJvflkTbTgkMnJDMRLdkeMLiA2NoZgB6MpkFNQugy5ojmSULJBkogF2IzmfeCkQtzhkk82yJNSN46PLz8+UrmN3/7M/+TO09MraJQePfLI1zEHlPFZMDSdWHxHYwXJfJ9Y0QlumacR21t2r6dJk/f76qR1RFqXq1tbUp2EpKimTxjUYasXEeAI17rAuuu45NMSDHDfuf0pj1vfe+++Q7f/qnMn3qVHkPtk9d7QXYpHNg+8xVe48MSYBR9ZsyZYqqeFThaLM9BzvviSeeUFuMk0kwEJQ333xT7cM62FeWGJ9bNLSrViEdbUjamtdD2i/G5ECbcQT9wkkpDFWcz2UAGPuCadnvJG6XsC5ZUB1p07J+dCx76dKlUDXPyjOwA5+GVGf9qJGQhxLxBAAclJuX3KRaB1VcSvxnn3lWcrJztE3usWDfs6+SMbOVQZv85z//uS46GV68usn3d4//7eNmVREo82ZA8mSC6bJwn4mOIOOTURzGY2+g0TyonezrlbYdOwQWs7MNwTCRsA/2ZGlAKpZOF6+/CapnIxTILgkkeySYHIGLAqAxwB3M7YkiieNoB0kGFFcALhcSeMoK8RfegHrlIdzYEIaR3aAbmwF1MAgS3He0tUteXp7cfNNNkg+pR08dK9S7E3ZIEDM4pU15WbkM9PdLG2w5MgUXBq6HrVYNydkBIM2uniU3gDH7ESccCam9Q8a3A0/gUhL19vUgj3bcl8kMqKBVU6fpgk919UxVtzhjd3f3yNQpUyGRr1emTXLSAzMTfLSNiiBlKB2rwPA5UOdo75SVl8n11y2QqbBDO9vbpKG+TmKQJHNranSxYjrKyUc7mzEGbBdBTNVvxowZkKpJ6QbTlxQVy4yqKqlEvVmnk7DhGqDWLph/na7yst1f/OIXdQugAmpiWWmZNDc3SxNUz4DfC2AukCmVFQBQp+TAZl6CSSU3Jxf9mwsAhrVe4XBISktLpapqutwE1Xk22s2xqKu/AOnfi/pUab2GIW0phRlnHiaWkqIiVVubmxtVjf3SH/2RrFi+XCLIrweSez4mnlnV1dKNevohMT8FYHPPkAtKN998s8yaNWt0LK5W8kQSYXAtJRfPfnKWGcYsFQE4ggBFptlSABDVUkRb2WCe+0xgVj2EmSgJO6QEKoSfL+QivNsfkei8Qln0o7skmV2PtLD5PCGAmm9YIB9KVZTHZZ+kH8DF7OaFfwgwDftKkWa25FYslUDhYmjF0zFgXIXVKiIty/DBzwU6kEoTh7hEz+XxOGbMgsJ8qDWMjwBtB1SewQEwcVjyCwpVOvVioEfAGLm5eZqW6mYmGI3L6hmQOAQyFw1o/xFwlAxWGlIicNW1HyrbEFTA/MI8lBvXovIQ1ws1dCQUku6ebi2/CGXmYpZPqMZhJgvWjQBnfgQQ7cVoJApQ9zr7sIUatx+2GdW5TJRPO5CqmkoGpKN04WY+JRltTtp/Q1CL+1AvPpOoQjL/1ZCI723dKo899hiABS0HP5x4qBKyP5lfT3e3SkmCogggYR+qegs7rCC/QKUgHbc0GC8rO0vLjKEM9hdBPRIawaTTrflRKnLSYdxh+Bfk5UvQR5U1qf1PdTgXgC7UMaF5EEN7ByHxM9Rs4PhQRc3Pz5MdO7ar1KZtTu3jUsTy/5BB6onGo6giF2GS4o31Y6RaZGSoS3yZYIbsqQjIw2yagUYYVQo3AAzspLpaAPAXYwDUZUuR3kBEIvOLZNGf3y2e7CaoLq2S5KqoL6oSyAs7j3Dnm/MxgCmIvH2SLZGMIkkULZBAySLxZ1aJx88VPUhDgss5MOcowejUsQ5l57oByBDzrqHpfK6Kkll0X45VxB9emcaqU4bYCybfsTACzfgxDckOqGV+k59xtJ8YjRMFT3ogE5XsTrcZYp0AdFMeiWlNPZgfSfMzN/ps2sB2Gy+WzTiMP74NJkyrjLg2zECdYXE5dPCQXIBqe+edd6rUYnyN4VSH+brzZBm2XvS390zHCchNtC1NXugHtt3pT5K2GcG08xhOVZRgo/1pif1HHuHF6/ibcWMfGdOBq6ucfCjNOVlxErXtuxQxn1Sy7XGHWT9LE8WZKK+PQp5YLAwew0BKWJKD9TLUcUCG+lslmFsp2WULcZ2BwvIRk29MkMEw+6FTknXn5eAvfiGyc/d4AEICRuYVy6L/+oDEstslEm/HYECfh6Mi6eNXzxKaCwRrDsCXJxLJFCmaKZ7qZSI5UJ8EKjBjezDLcyOfFdXBxF9wl+mPD3aADjw6huGpTER/3aJA7rqH59g07vDUe5PGgNvNfJb4PC4f9CPrqW1z0plqk4EMYMhmuFE+03JckwnjmnbCm32t4Q57Ma2TTyq560yyz7yqgx8XMwiQOKQLmV+ZlyBx0tm47n4j0Y+k9TK/+uTUSomnj5i/jYsbBaAt26bjRKP9Ak+Wy0mKV0pPM2nY9PbCycA808scF6TpYuqtbWRE5u9qhyX3vSUbz9Jo+1z+qX5aTkq+7rCPQ5xXkQky8oIpvBGoDkMSD0clFo5IgAPEH0ogAIH7dIjFZKgFZSZnfdxChdT60Y7kl80SsB9zYStVLBZfxTLxla2QQAGMa888SUQB6KEqGGpTJFRbIJ3vD8rZVy/IiY1nJdrJFdBc5AHVF/nHeCANGat9ydVYLYcNHmt8agfEyGBQ8SDZJQL7KwSbKYaBI1DI/BobdVXBxNVa+rFdiMNJmupjEgxFhNDwNyOMRx18xEF9rGPZBJ99Zmf09fZJG+wiLrFrtZ0wptW6wpOnj0wb+MxeZLlMj7iIp35EKOpBW47+CgB7j4ve8wqnp4h4z0emRTmjdQIRdJ0dndBshnVllos5jMNFlLNnz6pdZdONa6NTR1Nvp1z1wyPKZz+xupxy2HaGOxyj7aHpwLLVIWIM40FKncxUW3DaqK+1jfZBXCcLjQsXi0Zh13brOV7mSdWfqjHHluo2VXHe2/prvR2y5dkJNZVsuL2SmJ4LS1Slmb/tG/rruOCXfrZMd99dLvn+8e/+9nFWk6wZAbP6/bCBcssh+aao80JKsYM9cZ9uRbCTVQr1dkrHrm0ijY2Sw/5CQAL4G4b6FymulKn3PSTBqgUSzK8G+GqQb5Wc3dcgp7Yclf4DHdKxt0E69zZKz5EGGTjfIT2N3fqZwqLqOeLJykHbaGcgQzCrbpO4OtOSu4NJHNgLFy7Ixo2b5NjR43IU7tiJ43Lo8GFpQD2rpk2XzExjw2lSTW5uVGXC7ag6SF+iVP3wB/e88qgW/dXh2ebD9DwJw83kHVCTiktKZMq0aZqXPcPJ+DpI+LFSU/PGr55GYjw+ar7oY83bSAitCwKZ2pRv8mR8kskVYfixko2O99z8/tUvf4kx8MnsOTzxYtRH9s2zzz6nNlx1dbXmOVYuf/EHxbC/qDWwLnjQq95qdTlOGlPrxfbZ+nEbYtPrm3QD//DhI3IY49HS0qS2Je1pLYEZwVmVk/1u+h4gxZX+pnyvHDt2XE/4ZMOuLSoplidXPqWrzlx0Wrt2rezatUtXjE3ehmw/WLJ9Y3jAXhnPlEM/batTNx5CWLlypa4kc6WY6q/mh1/2N0mfnavNw/pdilAqE7HxGRLMqJDc0hskr3KJZBXXSMKfBykEVRB2mx0VzZcro5SKlCC6oMBZBbMVHcL0dKcHqmWgAprkdDhIvLw5UjR1qfQ1eqT3cLvEzvZKVuOIFPclpSySlKLuPmne/Lb07dknAkOdNUrGufRDqWoGJ5XYWJJtMJ2erN++TZfg177yirz22mt6HIpHqEKY8bk4wYUR7lONhGCbIk0YEr+3b0CGICE4U2MElKG5vxaORHEdkd6ePqNqYVKgChSNxDDj9iDNCOph9hV37NihTMDldV2YcOrIBRUuWMRQJhmfDMr9s1A4BElt9uK4Wsq68UjacGhYuvp6lJnpuIjDME4CZEjaU3xmnpS0dnKw5zAH0Q6uuoahxZC4GJSTmyeBIDULgB/xRpCuubkFgJyjB8e5b8nu1HqhX2IwK7jvGEHfqN2mEEMEXCLIl/t3PMfK9lECaL+OhLQ/LfOxf9e++pqsfW2d7Ny1W7Zv2yZPr1olq1avlnaMk5cfaEbUoZEhXQ2l1qI2IdpDfy7YdPf2aJ+QGJ8HJ4IZQV1R5cGB8+fP60oyDwnYxSASOYP7mVxNjSM9gaftw1jSsW94Npjjhpw1DeOE4M9xZRz1Q39mZWVLJhz7l3mQT3gmln1v+t2AmmSvl0u+v/+Hf3o8AdWRCf0YBF3tFKiCPn4uwrxGxPcEeUQsmgAwuPfL1vUP6DZEorEJEpBqohmiCCRhtDRfpn3+bvGVlqNGtOXANHB5hSWSE01I7/EzkouGZseTEkDn+JIRCUIFDg+GZKBvUEpnVUNtLUQdMKMyX52RJqbUBnP2W3LTTTJ79mzdE5s7b5784Ac/kOXLl+tKH89Bnj13Vmfl3v5+DFqOvPTSGtm8ZQvAs1uZt2rGTN08X7nqaTl1+oy+pbBl8xYN4/I/B/WVV9bqcvj+/fsxI+cq873wwgt65Wb5/PnXgVEy5I0tm/UNDJ7B5EHqKVOnKBNtfW8rJom35BwY6Njx45DMWWDUtZCi5zBh/FbefucdlDekTPYKZvejR49JaXmZFBeXqIR9+eU1+gbBEUwslAgsk5vd2zEmDGN6Hp2bOnWaDhcPqHPZfubMGdLY1AKJ8aqeEOKRNIJvKqQ1mfH551/QEzYnTp7U86gtLS1SVVVlzsAiH/b3eWgZTz61UoE3Z84sgKBWz3T6Aj7dNyRDkgYgATdu2CRzaubKX/74J7Jixa0yODyob6nMnT9PpqFuO3ftlBdefFHb3AhemjZ9uvYPz5u+CP+tv31PD8+zfmwf/dm3BYWF8u7WrVJUXKRje772vK4EL1y8kEqTTsCvrFmD/tiu41U1o0on2jUYt337D8ihI0dkw4YNmAg6pQZSMxAMyMmTp1GXl/StjcOHDuuY8FQQ+z4HY3wDj9xBCv/mN89j/DCpHzqEtnqksrJynEbzYUDojXFG5QzKPsNMorUHCD38PiglmyeE2ahHPyMx2H1IkpF2CEDMdOgMtcucNyk8sNl8UFP5VoSCmPqoSk5z7+E7gHn5UnXvPVL+mc9ID8Ad8gFcfopszsoihdC3Rw4ck/p1m2AjtiJXzDBwKnFBtnHWuWcezsSUFkVFhTKvpgaMBtUXtg6X5q+bWyPV080A7ti5W17kAWJISUo3qt39gwP66lBHd5esfvYZOXr8GGzHCOJsl81vvSmd8D+LAX7l1bVSW1+nby7wgHVmbo7EMDlxlqYki9ImQo155ey/5tVXMaAvYxLB5BbMkpfXrJXVq56V4aGQnDl7Xl5bv0E2bHxdOjq7MRkMQHLvAmDflEFIoVNnzsrTq58B+Pdjtg/LW++8K2+9/S6keBTAxAyOemfn5Ml+MMpK5NkF24iHsbnpzQPn3H5Q+66zU7c5uHzPc6Z9/YPy7K+fky1oF99K4LnXp59ZLW++/ba+FbFn3155ffMbcgHtZH8Q/AdRBv+HltU4cqBCnjp1Wja/sVn6AOA9+/eiT3ZygFQCxWgfIp4ZG7Q9wHEogmZQCEmcD37CYGPSPwzG/o8nV2p7KqZM1ba/iMmjH8B9dd16DS/EpN3V3QtpE8U49Mh2TA71jc3gXE7sXLyBNgK+5VnUAwDECCb2bdu269svfow/j929jAlwy1tvySA0i/0HD8jGNzbpkblW2OovvPSipm3v7JJ/f/IJ2bt/n+6t0p5saGjQLZCDBw/q4XUu4g1BKg9Dc8nEhHTi1Cn5DSYe7ptaIg9+GPLS0NXPT6jqhQ6D1KHki0P1VEyGYYC2H5Wehm0Sad8n4Y7jkhzpQghVTiPZ+C5EAuI5DkDE8azjRMlnFxsAMM2fKKuskDlfelCyrp8v/RisMPPg5+ijXglC1cwHCJvee19a3noXUraP0NbFEQswN9HPMgWJgDQrnVyZg2GM+FzMiLnikCkoJR/97vflc5+7S485zYOUnANVjG9CUP3i6y8W2Dy58pOf/ETuve9ePf1Bg5wriJzxuCjAo27XIQ5PrHCzmXk/8sgjagNue3+bSmKmf+yxv5Zly5bJNgChtu6C5kHHc6bf+fa3df8shnG4eenN8pO/+iv59B13YHKIyoMPPih/8Rd/oadRuNnOWZ6HAWowybDOtH+4kc2D3FR/qeZ+97vflZ/+t5/K3/zN36jdwn5j37DOPBRAqc1tCL4t8uMf/1jzpprOPVLWifk/+uij8tWvflXTsFwdVPAHVfOpCP/sZ+/EpHQOQDwppwFGtnPBdQsQygmVZo12ny74nEX4//rZz+RnP/uf8tvf/lYPNMypma0SmP3Jg+qULtwW2Qttg2+esB4c26ysTD0dwzpasjanGXtjQvG4nhd8S9V5x45daLNgPBaj/QslIyMLbT4gI6pWeqQGdjC1oocfflgXWWi2EGB0X/rSl+Snf42+e+wxufvuu7UeJLaJ5gn3NMkvs9BeSvBW2KCsryXT9jF+uxTpB8nGXnZgBxNEXOE0b+z5AZ5kdEBGuhslMdwp4eFuAAmSkv7Ko+hwjY0W65YB4EjgMVBtNzrcU6JyqwKdFJw3V+Z99csSrSiTAei0cU8QYwumRgNzE1HJxuxTu+4NGdp3Ago37AIX7izo3I2093p1gMOLXVABwvWiEwok1WyoYrfcslyZg2okX7PhiQ1L5q0KY99w5i7Oz5PigiKkNwN/041L5IsPPqRHtl55+WXZgNk6joEPUIVHUTlQobhCGMVsTElE9S0bjMTB44Y4B51583nZsk9JRSkPWlNTSEoJ/AqRvggzNzfdyZRUtwhQgohvYPCIF0HkbjelO1c1yTC6IY/yypCWiwbMmxMSmSMCu4UTRyHsVObPTfE8qFdhqM4JtCEBNZSHBcpQD55UYR8xfy3KOtCtt96qBxV4pI2SgsfP8gvyNUz5AR1l3tyPI4+AlJeVSjuYlch44P4HpLSkDHajefO/HiompTVV3cUAZw4msQceeEBuginBA+18neoYtBLN2xlfbTvu+UzHidfUM6kTF/uYC3JcPCFgqLaatObAA1+xYt/qGVak4cRG4sGDDPjZQw1sry1jEHbvM6tWY2J9X8c34JxnnUjqaf0ug9BPUA+VNR1mBdNaRuPqo9ebJb5goeQWz5asgplQuyrEk5ELEAJQ7GRUjEXpKhyQEtdPSSA9PZElsUjpiBbgkUYsPDjwtyyVOQ99Qfqhkgz5AjKCmvClJS7q5GDQYhca5fTLGyRW14i8wDys2yVIO9iJiNoo2Mh4dhUShYPBoso4fkjjaDQsDRh8Amn2rNlg2BLEQRuc5XJKkyTyINGPwIyByRsbeMInITcvWaKgOAEbLgaVlfnTxQGGcszYPMZ28vgJWQO16pVXXpVdsN34LhzPkHIZnXEzgvzHNOgjMiuYn2n12bnXZXg4G7+XL/2izsVgFErB7KwsZTaex6Qk4RI9VwRfW7dBV+/OnzunfaB5glGmQxWfXV0t70Pi8SD6S1DBGtCem29aIrlQLbUeTptZNj/nwXbrKDvto10+a5Y56L4bdjMBftPNN0F5Qj9rFA6+DjnqMyLV1TPkhz/8gTzy5YfRlrgchd0aRT15zC47K1vrzmN6ebl58qmbl2LyyNJ6T5s6VebNnadHBZsamrQ+PGnELQAOs26D6P8rwT0nTDieZGK+3G7JgnbD0z6lABuP+bEsptfJFXkwv4TTr5yUK2FHv75xk6xD361avUq2w0zh1gknEZYRgjp65vQpyc6A1gSNh9qT8ojT3o9CRJt2FO0w42GWYbjZTm5OSJYE82ZJQfXtkjftFvFlz4R/DoRbUIbBfL3o/HZ0YDsM8E7Mvj0YhCEwN5qnYODKKD/epP8BRj/MBFlJQBaXSPndd0nhimXSnhWUVr9HujMC0h3wqmrKJtcdPS6HoLvHB/q1LqyobSyv9p4goNOZivFAHIhZs6oxAJXawSQO9JzZc2QaBpvNzQIQb71lGcBSIru275DWpmaZAyAWQ+plYgDnQ1WpKC/XtEXFhbrgkJuXo+dCz5w9LQcO7tdD1/fe93nJzMpQicPlfNqeeYjHM5YE3N7de/Rw9Zzq2fKNr/+xns8sKynVsjjbkrJh8M9FefQnlaJ/5uE5G5NVAP0xs2qGVJZX6FnTz3z6Dj3v+h7sQjL9fKjOPOq1AqraA/ffp2dG39yyRW0+SkUei6uBusrZnQsGX/v6V9H9RbJ16zty+NABWbFiuTzwhfthU2ZJ1YxpMr1qGlQjDyR3tr5AzHOqhkdM35LRyZTXX38dwBjXs6kEEIkx7ISXmRlEm2ZjwpkGcGfJHXfcLreuuFUa6uqlrblFlkFq/tFDD0kn2vL+1vekFbYU20oeHOjrl4NQGxsx2RCUi6CiFkAL4PnQQh7ZAw9VQ/2eCpOG8acCaDPRN0Hw4N2f+5zcA/Xx7Okzsh3Sqqu9Q4/Hsa9nYPKbCqD5UcdctI99Rw2gesZMjM3XlVc2b3kDkve48C0Xvu0yo2q6vmhcUJAn9917j07cW999RydlSld73E/5z+kje70UOf+gk2DhLIlEzqcluNTtgTRDbxttkhvxCX7BmgsrENswWvc//7wMnjwjWQkAAIPC/ykYwYB4p0yTpd/9gfirpuiRM+4RUqlFVkgLcPKKCvoiwzJ0YL+cWL9B4v09AkVUP+jEz1HwiHY/OmmovEBu+ebXpaRmvnkHDY6NI/hsg92NVaghjCoF94gyM7OlAtKIUSgpuEDBZewKMCJBy3j044Hi/PxCXQmkipIDhqFxTSYk09JW4blF2iJU67jZzjftGU7ViWdE29s79bzjVMzcLIOzbDckFutBKUT/4uIirScPQvNVJR7mJqMOD4ektaUVqk+Bgrqjo0s3mVk21crmlhbM6n6Nz01hrk6yHgWoK7cOKirKdXGEaaim8k0PqlmMTxCyLVR5iwB+god2HevFPFgvtpl9StCyP+lHacq8qI5R4qrkweTKtlBt375zh/bdj370I/n07Z/mCCsYDMH2RrkNkFyZkBiVUzERIl8uFnF7w9SlUFeNmQfta5bDQ+NUWblw1AZgsu5lZeVwpdom1oeqI5me2yh8Q55hfEeScVlvgoZnZ9kWjjnjsx+oXTE9TZMpUyq1/2m/sZ9YNuOyX7kAQ5WftjD7h31nbWPW0y66sM9YJvMmH5AsX14ueSCOoTESEfoIx0UUZWN0IUBJtMAmpECkXCNzM38PGDfU0S7JoREVbFQwefqB8RJgxkwYqB7YITQDeaDbntnjappKKcT1w96TwWGJdiKfEFc8ubJpjF6dZVFQCI9BdGCwsFhVW1P+WAMnA6C7I8g4GuLE5Q/3jmw4r+Pim0xcz+qhgKX6onm40lgbwPib9AzjVTelEab3msbpa0YkMWuNwPzHJLzNh7aNLY+Rxp5tnhpdyV23icjmzSvVRvtMsm1gG+nvzkPj0Tl5U+3aCNvv0MGD+grTXZA2XDmcNB0aqH8RxHDjTR/7zLJtm0x8sxnuJHeI/INYGme0LPMLYhlj4R/Il1FsGpB7zEhMY7Uo248kd5/ynnFIo+U75L7/MAQAxsDXTGwdMzcVNw01jEoZxsZRKUW1WDO96okMto5iUlc9QcxP7QGCCLdc/YQfZKmJyvxxw/1F9jPVQfzlnzHSOiBA0yFrXdAZGxhLrFtq4029NdOLkrsT7fVy0n0YcpdxOcSoF6uCrd9kebrDbZyJmI3kzsP6TTTJpBLjUNJTYtDO4n4n49k0lpiPO1/SRPnZtPY6GdmwifIgudPbe/vMq+0HN7nzsnEt2bBUf1JqGK8TxbsUeeLxqALQrBiaDMYqRUZ2Kg2AGQWDnUpQ2sbiSvAhjHhhFlxJ1Qc+UwIgnkaxhFmcZfBbM5RqlJzMWaO4GsY0+sg/TgZ2IEnMw9Tdnbnxd19tuI1v70mpaS9GNs2l6FJ5uvOZKK67bhOVmZpmsnpNlH6yurnj8mrjudOn+tmxcAPcnT/jpaZ3P18OuctMLf9ilFqPVErN62LxL1auDXOn/zA0IQDHk5nF3Ad+zQ23Ikx8qpVeqKk2vQEOPPmocZCeP056vSI8NoZZJQe2Jq7jqSYqfvXVFTh3J2i9nIiTdYA7zh8K2TZMVC93ff8Q605Krf/F2uMmxrNxL0XuifZSdDnlu6Uf433UfrVt+Dh5uElVUL25CACVEEuFIaMAQbpIQ29UQrcWnAqhamjsmH2FQF0Vs+AjWQDqhUltuU7DDNmriYO/eu+mT7Ij0nR55AbQR+l3y8CpZPIyNi5J90U/AlmecBPBR2dB/XF5ZqIyPipBsFxeZVSq8fsoarThl40hsABc3iuIEAl/VVrp7iKuE81kBnjMhHDlE5ENh2f9gZcdo8nAR/qkOiFNE9NkQPk4/c60zFb5RvPix4nj+gUC/gsEe6CcZHjB1IHXieozGbnjx2IxXR3ms62/DbPx3M5NEz1/nPanEswvKpB667hUsoY0Ku0UrO+umTvnCjJIMeQSd9bbLQEtceOe/qONZFyC+AMNHOswUmr4J9khvw+ybftDa8eVqJeVcJRIfF2Jy/p85YenVnikj9s5PPmTk505KgUZ1y0RWa8PUyduN3BrgdsIFAhMnyoYbJ62zaTUMhjmLvuT6JcPiqeLEMFigASQECh81nsnjELMCDJ1GtN1TzC63WgcNpxtYVxeVeKxoebZLvhYd63RH3K7Psl6mVFFntCiOgEIvnFx/MQJPZLG75Byz1T9jh+Xvv5+LduCxTI/naVUv4nu7bPNw5I7bDIi8G08e+/uDxtG56bU54vRZQFQC01xSXQinUotvUdFfMapmgrHdG5HRdU6/fFA3UjiiZvvUFrpjPJqnG4iWudQap50aboy9En3rc2NUpBqJ7cxyNg84ACuVSlFScfzstzsT2VwXlNB4Y5nw9xxSbzSudvDcD7btJZS/XhlGXQkG842uNPZNG6/y6HLUkENjYXbIiaKTWL4uLDJ6uSK5E7zgfRpuiaIzNnd2y8X6i4I318cgPq5f/8+GR4aUuARJDzhcuutt0nQZ16u5juMfMPEMrYFgAWTvbfPJIKFz1bN5Akanh7i91StKssTLPTnSRcS8+HB81BoRF/AtcT9Tp7U4XuOrEcMkwPV5ItRan0uRgCgo5QrTZTICVYd0aFL5P0BALlKGEeuSBNFuUQxabqKyAKlvqFJX05edONiPQK2c9cuZWge66Ik5BsHt992m3R3dcjxY8dGvwJOABEwPBJG8FB6EmBWuhFYBBDDeYSOYfq2A5553JBHCWkDkqsYxn8ow68k8DUqvsqVl5evAKutvSDVM6u0DP6bAf4rAb7IzU9d6OcRhwbloYceYoPAswA4mRTY4A/3zBV3cAaAl+ZgABA5pSlNV5Asi/HC/xB15uxZ/aYLX9598umV+s4l32p/a8sW6erskoe//GWAMqBnVfmGBz/xwU9P2PfuCCB7ZpXAs1KNACIYCTqCmu9n8owmgUtw81wt0/Lfn/3iF79QUPO1qt27zRsdjGfC+UmPblm0cLHUNzZp3tctmC9Hjx6RnOwsefzxf9SveMcT5l8q8KVzrn1AMYV9ixt9v49HKglLEB8nweKYcZWmNF1BIggpIfj1AH4jh68b8Y30+vo6/d+F/Kc5/HYNpRclFt/j4+olgcO0BCHf5uBheEpOfpTXvpRMxxVUHornYWxKOqqblIgE5Fj5ZiKw7/4xLwKUB7EJZqajdJs//wZZuGiJ4uaW5cuksqIcE0ef1MyZB6laifRxQg2CD6hKwAaNw/ZkhlwL4RXEu1HM2dXGCcj3OMi5T1OarhiRwWmbnTlzVv9pDCUNAUk7kOdJ7ZsddCVQHQk+AoWSiSoobTGCiXlQ0tkXha3047t5JCv9CCz7hgLVSTqmIzEOv4NDiUfAEtz80C9VVqq23AaZNq1K67R06c0mv6wcuf/e+/Ud0KKCXGAtKvxSLrfktC2j4MNfmmuOWspf+juy8AOUVkHTdMXJshgBdOrUGf3QFBc1+L0afqiK4KHjO5xkaKqK/GYr37Tn/4CgnXb69GlVSfkaFV8E5t4h9xAJVOZPR1DSUYrydaIVK1YoiAg0xme+nAjonnrqaTl58gTSh/TNe0pR/sNS5sn/XUHJSzAGoQrTLrzh+sXyjUe+pv9+QBJDEu5vkab6eoiwXKmcMUey8ov07R3Cjf/iga/UoSDVMVU1nUTZTKugabriRIa3V0ofrmwSgJRwdLpogjC+Z0dbj4CZNWu2vtxM0DId1U+qmLTrqDJScvHfz1EVpfQiiPj9G6uOErQkprcTAK+UVuadvkZ9YZv/dZdl8it5fAdRpVkiKb2wAflS8ukzZ2ArDkpBXgH8eiTS1y2dtaek8cQBab1wSvq6O/W9R9aRpUwkzbhcw5+JKC0B03TFybIYmbSnp08XUCihuALKF2T5n4v5FYJBqKbRaEQWLLhe5s+rUak1ffp0VRHdefCeVxIBRtCQ6E9nn0l8JsDtKihVVgKNH2DiAg8nAH7Xhv9dmCoqJwF+RaG1tUX/FTj/J2LdhQYpKymXjqYWGexuFX9yUJYvnS/XL14sgZwKkQCkYoD/WYziju8CUQrinnXEL78KoZ+emEANTQMwTVecLIsRNPy/83v27NKPJNH+O3nqpNp13P/j4goBxf9M3NPVLWchfW6//XaVapaYhwUf86VzP5PssyWqqQQzbUkC0IKW8ZjGSFnzbI7KmTxtNnzxIDwSleNHjklHW4tUz5gq8+bP0H9oKr4MYM4L9ZPf0OV3Hwg2Qs0BHH4vpoKmAZimK06WxfiXq5v8CFRFeYV+fqIJ0pALLPySGb/Uxk9y8JOOtedrdduB+29m/w72kkuykZhvKtgmIko5nrKxAHSTTT8GgzHgkcwHmcbKjXOXQU95UbXlJz2Zjh8oQxxNx9f0UC+e5DIeIMaZuJ5pAKbpitM4FoOEoUQhQ/Iz+0bqmNVN3luQ0c9KKyONJmHgSfxJFqBUQal26v86RJ7WP5VYTeOfAgk8JlSKIQy/Go8/ABp/9Gt/aBKT8ttJ3BQ0/1TWlsH87P14SgMwTVecLIsp4zvcxotdmCDoGGbjEQR049I5fgYgY2TDLkYEMVc0uQDEuLa8ickACxHgEI+gYlSeddb3XE0b+DKC7v4hL30ZnXFAVDf1QV+pQl7Gk7cTUhqAafqdkJvN7L29TgQghqX68/lSYJuImJe7fJLN52L5uevJeO48uOYJX1d6XAnOyZA2CaUBmKbfG10u630U0KXSRGVdKt/UNG4Q2rSpzx+W0gBMU5ouQh8XYJei8ctKaUpTmj5AVwp8pDQA05Smi9CVBB8pDcA0pen3SGkApilNvzcS+f/Cg+VaE/NODQ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6" name="Rectángulo 15"/>
          <p:cNvSpPr/>
          <p:nvPr/>
        </p:nvSpPr>
        <p:spPr>
          <a:xfrm>
            <a:off x="5974813" y="3244334"/>
            <a:ext cx="242374" cy="369332"/>
          </a:xfrm>
          <a:prstGeom prst="rect">
            <a:avLst/>
          </a:prstGeom>
        </p:spPr>
        <p:txBody>
          <a:bodyPr wrap="none">
            <a:spAutoFit/>
          </a:bodyPr>
          <a:lstStyle/>
          <a:p>
            <a:r>
              <a:rPr lang="es-ES" smtClean="0">
                <a:solidFill>
                  <a:srgbClr val="000000"/>
                </a:solidFill>
                <a:latin typeface="Times New Roman" panose="02020603050405020304" pitchFamily="18" charset="0"/>
              </a:rPr>
              <a:t> </a:t>
            </a:r>
            <a:endParaRPr lang="es-ES" dirty="0"/>
          </a:p>
        </p:txBody>
      </p:sp>
      <p:pic>
        <p:nvPicPr>
          <p:cNvPr id="3" name="Imagen 2"/>
          <p:cNvPicPr>
            <a:picLocks noChangeAspect="1"/>
          </p:cNvPicPr>
          <p:nvPr/>
        </p:nvPicPr>
        <p:blipFill>
          <a:blip r:embed="rId5"/>
          <a:stretch>
            <a:fillRect/>
          </a:stretch>
        </p:blipFill>
        <p:spPr>
          <a:xfrm>
            <a:off x="1407534" y="1700419"/>
            <a:ext cx="4734244" cy="4053178"/>
          </a:xfrm>
          <a:prstGeom prst="rect">
            <a:avLst/>
          </a:prstGeom>
        </p:spPr>
      </p:pic>
      <p:pic>
        <p:nvPicPr>
          <p:cNvPr id="4" name="Imagen 3"/>
          <p:cNvPicPr>
            <a:picLocks noChangeAspect="1"/>
          </p:cNvPicPr>
          <p:nvPr/>
        </p:nvPicPr>
        <p:blipFill>
          <a:blip r:embed="rId6"/>
          <a:stretch>
            <a:fillRect/>
          </a:stretch>
        </p:blipFill>
        <p:spPr>
          <a:xfrm>
            <a:off x="6141778" y="1624467"/>
            <a:ext cx="4261688" cy="4205081"/>
          </a:xfrm>
          <a:prstGeom prst="rect">
            <a:avLst/>
          </a:prstGeom>
        </p:spPr>
      </p:pic>
    </p:spTree>
    <p:extLst>
      <p:ext uri="{BB962C8B-B14F-4D97-AF65-F5344CB8AC3E}">
        <p14:creationId xmlns:p14="http://schemas.microsoft.com/office/powerpoint/2010/main" val="1985213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4000"/>
            <a:lum/>
          </a:blip>
          <a:srcRect/>
          <a:stretch>
            <a:fillRect l="-94000" r="-94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42581" y="2033465"/>
            <a:ext cx="4473631" cy="975118"/>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363408" y="2406499"/>
            <a:ext cx="3643292" cy="655488"/>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94" y="6045379"/>
            <a:ext cx="2644346" cy="706480"/>
          </a:xfrm>
          <a:prstGeom prst="rect">
            <a:avLst/>
          </a:prstGeom>
        </p:spPr>
      </p:pic>
      <p:sp>
        <p:nvSpPr>
          <p:cNvPr id="7" name="Título 6"/>
          <p:cNvSpPr>
            <a:spLocks noGrp="1"/>
          </p:cNvSpPr>
          <p:nvPr>
            <p:ph type="title"/>
          </p:nvPr>
        </p:nvSpPr>
        <p:spPr>
          <a:xfrm>
            <a:off x="2170176" y="2119989"/>
            <a:ext cx="9415149" cy="1965009"/>
          </a:xfrm>
        </p:spPr>
        <p:txBody>
          <a:bodyPr>
            <a:noAutofit/>
          </a:bodyPr>
          <a:lstStyle/>
          <a:p>
            <a:pPr algn="ctr"/>
            <a:r>
              <a:rPr lang="es-ES" sz="5400" b="1" dirty="0"/>
              <a:t>2. Digitalización Centros Educativos</a:t>
            </a:r>
          </a:p>
        </p:txBody>
      </p:sp>
      <p:sp>
        <p:nvSpPr>
          <p:cNvPr id="9" name="Marcador de pie de página 1"/>
          <p:cNvSpPr>
            <a:spLocks noGrp="1"/>
          </p:cNvSpPr>
          <p:nvPr>
            <p:ph type="ftr" sz="quarter" idx="11"/>
          </p:nvPr>
        </p:nvSpPr>
        <p:spPr>
          <a:xfrm>
            <a:off x="4038600" y="6356350"/>
            <a:ext cx="4114800" cy="365125"/>
          </a:xfrm>
        </p:spPr>
        <p:txBody>
          <a:bodyPr/>
          <a:lstStyle/>
          <a:p>
            <a:r>
              <a:rPr lang="es-ES" sz="2400" dirty="0"/>
              <a:t>https://intef.es</a:t>
            </a:r>
          </a:p>
        </p:txBody>
      </p:sp>
    </p:spTree>
    <p:extLst>
      <p:ext uri="{BB962C8B-B14F-4D97-AF65-F5344CB8AC3E}">
        <p14:creationId xmlns:p14="http://schemas.microsoft.com/office/powerpoint/2010/main" val="3237459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88" y="0"/>
            <a:ext cx="12192000" cy="6858000"/>
          </a:xfrm>
          <a:prstGeom prst="rect">
            <a:avLst/>
          </a:prstGeom>
        </p:spPr>
      </p:pic>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1705232" y="365125"/>
            <a:ext cx="10011280" cy="1573403"/>
          </a:xfrm>
        </p:spPr>
        <p:txBody>
          <a:bodyPr>
            <a:normAutofit fontScale="90000"/>
          </a:bodyPr>
          <a:lstStyle/>
          <a:p>
            <a:r>
              <a:rPr lang="es-ES" sz="3600" b="1" dirty="0">
                <a:solidFill>
                  <a:srgbClr val="106470"/>
                </a:solidFill>
                <a:latin typeface="Calibri"/>
              </a:rPr>
              <a:t>Plan de Digitalización y Competencias Digitales</a:t>
            </a:r>
            <a:br>
              <a:rPr lang="es-ES" sz="3600" b="1" dirty="0">
                <a:solidFill>
                  <a:srgbClr val="106470"/>
                </a:solidFill>
                <a:latin typeface="Calibri"/>
              </a:rPr>
            </a:br>
            <a:r>
              <a:rPr lang="es-ES" sz="3600" b="1" dirty="0">
                <a:solidFill>
                  <a:srgbClr val="106470"/>
                </a:solidFill>
                <a:latin typeface="Calibri"/>
              </a:rPr>
              <a:t/>
            </a:r>
            <a:br>
              <a:rPr lang="es-ES" sz="3600" b="1" dirty="0">
                <a:solidFill>
                  <a:srgbClr val="106470"/>
                </a:solidFill>
                <a:latin typeface="Calibri"/>
              </a:rPr>
            </a:br>
            <a:r>
              <a:rPr lang="es-ES" b="1" dirty="0" smtClean="0">
                <a:solidFill>
                  <a:srgbClr val="FF0000"/>
                </a:solidFill>
              </a:rPr>
              <a:t>Escuelas Conectadas</a:t>
            </a:r>
            <a:endParaRPr lang="es-ES" b="1" dirty="0"/>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13" name="Subtítulo 5"/>
          <p:cNvSpPr txBox="1">
            <a:spLocks/>
          </p:cNvSpPr>
          <p:nvPr/>
        </p:nvSpPr>
        <p:spPr>
          <a:xfrm>
            <a:off x="2255518" y="2329212"/>
            <a:ext cx="9565179" cy="289082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s-ES" dirty="0"/>
              <a:t>Acceso de los centros docentes a las redes de banda ancha ultrarrápida.</a:t>
            </a:r>
          </a:p>
          <a:p>
            <a:pPr fontAlgn="ctr"/>
            <a:r>
              <a:rPr lang="es-ES" dirty="0"/>
              <a:t>Despliegue de redes internas de comunicaciones.</a:t>
            </a:r>
          </a:p>
          <a:p>
            <a:pPr fontAlgn="ctr"/>
            <a:r>
              <a:rPr lang="es-ES" dirty="0"/>
              <a:t>Dotación de equipamiento y sistemas de gestión de las comunicaciones y del tráfico.</a:t>
            </a:r>
          </a:p>
          <a:p>
            <a:pPr fontAlgn="ctr"/>
            <a:r>
              <a:rPr lang="es-ES" dirty="0"/>
              <a:t>Acceso de los centros a </a:t>
            </a:r>
            <a:r>
              <a:rPr lang="es-ES" dirty="0" err="1"/>
              <a:t>RedIRIS</a:t>
            </a:r>
            <a:r>
              <a:rPr lang="es-ES" dirty="0"/>
              <a:t>.</a:t>
            </a:r>
          </a:p>
          <a:p>
            <a:pPr fontAlgn="ctr"/>
            <a:r>
              <a:rPr lang="es-ES" dirty="0"/>
              <a:t>Dotación de infraestructuras y recursos TIC.</a:t>
            </a:r>
          </a:p>
        </p:txBody>
      </p:sp>
      <p:pic>
        <p:nvPicPr>
          <p:cNvPr id="2" name="Imagen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4871" y="1249553"/>
            <a:ext cx="4185848" cy="688975"/>
          </a:xfrm>
          <a:prstGeom prst="rect">
            <a:avLst/>
          </a:prstGeom>
        </p:spPr>
      </p:pic>
    </p:spTree>
    <p:extLst>
      <p:ext uri="{BB962C8B-B14F-4D97-AF65-F5344CB8AC3E}">
        <p14:creationId xmlns:p14="http://schemas.microsoft.com/office/powerpoint/2010/main" val="2555539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88" y="0"/>
            <a:ext cx="12192000" cy="6858000"/>
          </a:xfrm>
          <a:prstGeom prst="rect">
            <a:avLst/>
          </a:prstGeom>
        </p:spPr>
      </p:pic>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1705232" y="365125"/>
            <a:ext cx="10011280" cy="1573403"/>
          </a:xfrm>
        </p:spPr>
        <p:txBody>
          <a:bodyPr>
            <a:normAutofit fontScale="90000"/>
          </a:bodyPr>
          <a:lstStyle/>
          <a:p>
            <a:r>
              <a:rPr lang="es-ES" sz="3600" b="1" dirty="0">
                <a:solidFill>
                  <a:srgbClr val="106470"/>
                </a:solidFill>
                <a:latin typeface="Calibri"/>
              </a:rPr>
              <a:t>Plan de Digitalización y Competencias Digitales</a:t>
            </a:r>
            <a:br>
              <a:rPr lang="es-ES" sz="3600" b="1" dirty="0">
                <a:solidFill>
                  <a:srgbClr val="106470"/>
                </a:solidFill>
                <a:latin typeface="Calibri"/>
              </a:rPr>
            </a:br>
            <a:r>
              <a:rPr lang="es-ES" sz="3600" b="1" dirty="0">
                <a:solidFill>
                  <a:srgbClr val="106470"/>
                </a:solidFill>
                <a:latin typeface="Calibri"/>
              </a:rPr>
              <a:t/>
            </a:r>
            <a:br>
              <a:rPr lang="es-ES" sz="3600" b="1" dirty="0">
                <a:solidFill>
                  <a:srgbClr val="106470"/>
                </a:solidFill>
                <a:latin typeface="Calibri"/>
              </a:rPr>
            </a:br>
            <a:r>
              <a:rPr lang="es-ES" b="1" dirty="0">
                <a:solidFill>
                  <a:srgbClr val="FF0000"/>
                </a:solidFill>
              </a:rPr>
              <a:t>Educa en Digital</a:t>
            </a:r>
            <a:endParaRPr lang="es-ES" b="1" dirty="0"/>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12" name="Subtítulo 13"/>
          <p:cNvSpPr txBox="1">
            <a:spLocks/>
          </p:cNvSpPr>
          <p:nvPr/>
        </p:nvSpPr>
        <p:spPr>
          <a:xfrm>
            <a:off x="6404922" y="4617782"/>
            <a:ext cx="5744794" cy="8868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altLang="es-ES" sz="1800" dirty="0">
                <a:solidFill>
                  <a:srgbClr val="002060"/>
                </a:solidFill>
              </a:rPr>
              <a:t>Ministerio de Educación y Formación Profesional</a:t>
            </a:r>
            <a:br>
              <a:rPr lang="es-ES" altLang="es-ES" sz="1800" dirty="0">
                <a:solidFill>
                  <a:srgbClr val="002060"/>
                </a:solidFill>
              </a:rPr>
            </a:br>
            <a:r>
              <a:rPr lang="es-ES" altLang="es-ES" sz="1800" dirty="0">
                <a:solidFill>
                  <a:srgbClr val="002060"/>
                </a:solidFill>
              </a:rPr>
              <a:t>Ministerio de Asuntos Económicos y Transformación Digital</a:t>
            </a:r>
            <a:br>
              <a:rPr lang="es-ES" altLang="es-ES" sz="1800" dirty="0">
                <a:solidFill>
                  <a:srgbClr val="002060"/>
                </a:solidFill>
              </a:rPr>
            </a:br>
            <a:r>
              <a:rPr lang="es-ES" altLang="es-ES" sz="1800" dirty="0">
                <a:solidFill>
                  <a:srgbClr val="002060"/>
                </a:solidFill>
              </a:rPr>
              <a:t>Entidad Pública Empresarial Red.es</a:t>
            </a:r>
          </a:p>
        </p:txBody>
      </p:sp>
      <p:sp>
        <p:nvSpPr>
          <p:cNvPr id="13" name="Subtítulo 5"/>
          <p:cNvSpPr txBox="1">
            <a:spLocks/>
          </p:cNvSpPr>
          <p:nvPr/>
        </p:nvSpPr>
        <p:spPr>
          <a:xfrm>
            <a:off x="2255518" y="2329212"/>
            <a:ext cx="9565179" cy="2890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Puestos educativos en el hogar y otros equipos adicionales</a:t>
            </a:r>
            <a:endParaRPr lang="es-ES" altLang="es-ES" dirty="0"/>
          </a:p>
          <a:p>
            <a:r>
              <a:rPr lang="es-ES" dirty="0"/>
              <a:t>Recursos educativos digitales</a:t>
            </a:r>
            <a:r>
              <a:rPr lang="es-ES" altLang="es-ES" dirty="0"/>
              <a:t>.</a:t>
            </a:r>
          </a:p>
          <a:p>
            <a:r>
              <a:rPr lang="es-ES" dirty="0"/>
              <a:t>Formación para la competencia digital docente.</a:t>
            </a:r>
          </a:p>
          <a:p>
            <a:r>
              <a:rPr lang="es-ES" dirty="0"/>
              <a:t>Inteligencia Artificial para establecer itinerarios de aprendizaje </a:t>
            </a:r>
            <a:r>
              <a:rPr lang="es-ES" dirty="0" smtClean="0"/>
              <a:t>personalizados</a:t>
            </a:r>
            <a:endParaRPr lang="es-ES" dirty="0"/>
          </a:p>
        </p:txBody>
      </p:sp>
    </p:spTree>
    <p:extLst>
      <p:ext uri="{BB962C8B-B14F-4D97-AF65-F5344CB8AC3E}">
        <p14:creationId xmlns:p14="http://schemas.microsoft.com/office/powerpoint/2010/main" val="733832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88" y="0"/>
            <a:ext cx="12192000" cy="6858000"/>
          </a:xfrm>
          <a:prstGeom prst="rect">
            <a:avLst/>
          </a:prstGeom>
        </p:spPr>
      </p:pic>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1705232" y="365125"/>
            <a:ext cx="10011280" cy="1573403"/>
          </a:xfrm>
        </p:spPr>
        <p:txBody>
          <a:bodyPr>
            <a:normAutofit fontScale="90000"/>
          </a:bodyPr>
          <a:lstStyle/>
          <a:p>
            <a:r>
              <a:rPr lang="es-ES" sz="3600" b="1" dirty="0">
                <a:solidFill>
                  <a:srgbClr val="106470"/>
                </a:solidFill>
                <a:latin typeface="Calibri"/>
              </a:rPr>
              <a:t>Plan de Digitalización y Competencias Digitales</a:t>
            </a:r>
            <a:br>
              <a:rPr lang="es-ES" sz="3600" b="1" dirty="0">
                <a:solidFill>
                  <a:srgbClr val="106470"/>
                </a:solidFill>
                <a:latin typeface="Calibri"/>
              </a:rPr>
            </a:br>
            <a:r>
              <a:rPr lang="es-ES" sz="3600" b="1" dirty="0">
                <a:solidFill>
                  <a:srgbClr val="106470"/>
                </a:solidFill>
                <a:latin typeface="Calibri"/>
              </a:rPr>
              <a:t/>
            </a:r>
            <a:br>
              <a:rPr lang="es-ES" sz="3600" b="1" dirty="0">
                <a:solidFill>
                  <a:srgbClr val="106470"/>
                </a:solidFill>
                <a:latin typeface="Calibri"/>
              </a:rPr>
            </a:br>
            <a:r>
              <a:rPr lang="es-ES" b="1" dirty="0">
                <a:solidFill>
                  <a:srgbClr val="FF0000"/>
                </a:solidFill>
              </a:rPr>
              <a:t>Educa en Digital</a:t>
            </a:r>
            <a:endParaRPr lang="es-ES" b="1" dirty="0"/>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12" name="Subtítulo 13"/>
          <p:cNvSpPr txBox="1">
            <a:spLocks/>
          </p:cNvSpPr>
          <p:nvPr/>
        </p:nvSpPr>
        <p:spPr>
          <a:xfrm>
            <a:off x="6404922" y="4617782"/>
            <a:ext cx="5744794" cy="8868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altLang="es-ES" sz="1800" dirty="0">
                <a:solidFill>
                  <a:srgbClr val="002060"/>
                </a:solidFill>
              </a:rPr>
              <a:t>Ministerio de Educación y Formación Profesional</a:t>
            </a:r>
            <a:br>
              <a:rPr lang="es-ES" altLang="es-ES" sz="1800" dirty="0">
                <a:solidFill>
                  <a:srgbClr val="002060"/>
                </a:solidFill>
              </a:rPr>
            </a:br>
            <a:r>
              <a:rPr lang="es-ES" altLang="es-ES" sz="1800" dirty="0">
                <a:solidFill>
                  <a:srgbClr val="002060"/>
                </a:solidFill>
              </a:rPr>
              <a:t>Ministerio de Asuntos Económicos y Transformación Digital</a:t>
            </a:r>
            <a:br>
              <a:rPr lang="es-ES" altLang="es-ES" sz="1800" dirty="0">
                <a:solidFill>
                  <a:srgbClr val="002060"/>
                </a:solidFill>
              </a:rPr>
            </a:br>
            <a:r>
              <a:rPr lang="es-ES" altLang="es-ES" sz="1800" dirty="0">
                <a:solidFill>
                  <a:srgbClr val="002060"/>
                </a:solidFill>
              </a:rPr>
              <a:t>Entidad Pública Empresarial Red.es</a:t>
            </a:r>
          </a:p>
        </p:txBody>
      </p:sp>
      <p:sp>
        <p:nvSpPr>
          <p:cNvPr id="13" name="Subtítulo 5"/>
          <p:cNvSpPr txBox="1">
            <a:spLocks/>
          </p:cNvSpPr>
          <p:nvPr/>
        </p:nvSpPr>
        <p:spPr>
          <a:xfrm>
            <a:off x="2255518" y="2329212"/>
            <a:ext cx="9565179" cy="2890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Puestos educativos en el hogar y otros equipos adicionales</a:t>
            </a:r>
            <a:endParaRPr lang="es-ES" altLang="es-ES" dirty="0"/>
          </a:p>
          <a:p>
            <a:r>
              <a:rPr lang="es-ES" dirty="0"/>
              <a:t>Recursos educativos digitales</a:t>
            </a:r>
            <a:r>
              <a:rPr lang="es-ES" altLang="es-ES" dirty="0"/>
              <a:t>.</a:t>
            </a:r>
          </a:p>
          <a:p>
            <a:r>
              <a:rPr lang="es-ES" dirty="0"/>
              <a:t>Formación para la competencia digital docente.</a:t>
            </a:r>
          </a:p>
          <a:p>
            <a:r>
              <a:rPr lang="es-ES" dirty="0"/>
              <a:t>Inteligencia Artificial para establecer itinerarios de aprendizaje </a:t>
            </a:r>
            <a:r>
              <a:rPr lang="es-ES" dirty="0" smtClean="0"/>
              <a:t>personalizados</a:t>
            </a:r>
            <a:endParaRPr lang="es-ES" dirty="0"/>
          </a:p>
        </p:txBody>
      </p:sp>
    </p:spTree>
    <p:extLst>
      <p:ext uri="{BB962C8B-B14F-4D97-AF65-F5344CB8AC3E}">
        <p14:creationId xmlns:p14="http://schemas.microsoft.com/office/powerpoint/2010/main" val="614569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629921" y="365125"/>
            <a:ext cx="8931522" cy="1325563"/>
          </a:xfrm>
        </p:spPr>
        <p:txBody>
          <a:bodyPr>
            <a:normAutofit/>
          </a:bodyPr>
          <a:lstStyle/>
          <a:p>
            <a:r>
              <a:rPr lang="es-ES" sz="4000" b="1" dirty="0" smtClean="0"/>
              <a:t>Programa para la digitalización del sistema educativo</a:t>
            </a:r>
            <a:endParaRPr lang="es-ES" sz="4000" dirty="0"/>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10" name="AutoShape 4" descr="data:image/png;base64,%20iVBORw0KGgoAAAANSUhEUgAAAOAAAABGCAYAAADVaJgSAAAAAXNSR0IArs4c6QAAAARnQU1BAACxjwv8YQUAAAAJcEhZcwAADsMAAA7DAcdvqGQAADqsSURBVHhe7X1nmF7Vde766vReVUYaSSMJgSQEsoQAY2wwzeAbG2M7dmwnxiW+eeLH8Q35k/skIflzc51r5/6599pJACEBNk0I1ECiCaPee9doeu/t699937XPnjnzMSOJIttSvjWz55yze1nvXmvtvc8ZSVOa0vT7I08ykUw693gSGXsYI3hfNjE9nUmTcBx9vHAe3DHEhNJnlCYsmGn1xnFpStO1RZ4kyLmfmGzoxWONp1GsMBEfcNX0SUl6TKAHVzx9EFZJx0cv7kI/EDNNabrqaXIApvoi2ig2nLDUZ1JSHyi5GOgbDxstCmGMgwDCjz/jaDTTFP80pekaJA80UMvyhiyYeHUFUFoZcBn8kCYDYBIgY1ASAKSiqXiDh8ZLxsyNpvUhjonpZOUQn8b7pClN1yIBgHEHR/g7HorjMEDhBXHpPNmA1GcSAOiFlEOQAaChUcxZclA5Pgc+0fFpXOw0pemaJGAq7mBgjOlHtVIHIFQovfAbg8vkZHJgCkpCs8yS9OCaQAh+Fci8JhDqdRRQk2isXBBtxDSl6VonTzIBJFhymJ4LowofACeeNPYclUWC6qJkMTMKYOc6mtQLaEIlteCCHzBoCFcDQONhojjplWzENKXp2qGxbQgCQG94dWwyBKmMAkat/XcpYqwkBR9umIeH9iAxrARPr08BToQB3sYPsay9aFJpMEhz45Pj0pSma4sMAB3eJqurvIOXl4CjRxw+bgBdjKxks1jR6E4+CmAuwAB0fi+84ohmM/Ybl/QDnD6VkDYrp0aOS1Oari0aB8C4QQrkELwSAEoEDmpof0ODhBobJZN+l0NQW5mL3uIugdukNy6ZFbmSVZot8UBUxAeQB3OQfRawl4mYWRC4AXVcHaV9mKY0XevkgY2X9KqkSqiaGQfzU1j54gAbzcNQRA4+u0pq12+S0jjhlJQEIqhAAxkfYIh/gBnKK+7+UYryhzZfzOeRIU9Eaj6/VGbfOUv6kk3i8UWBu0IJZJVKMLdUfLmV4glWIn4RQJjBHBz7EH+SKGMUj07BoLGFmtHANKXpqiIAMK7mnW4xEIAePwUYkAQowpjzjIzI8V/+X2l6/kWZColItZHbDF6Cgk+QkARHIA7IAMlx5MEwhSUATABG/H7p8YZk5hc+JTMemC7DntMIH0IhfiilGZII5AGAFZJZvFAyCq6HN4DozUF9qJbCNlT0EXgocRwQrao6ZjumKU1XE3m9CUorMjDXOb344YJLAgDwSBySiyqoD0DJBL/nAC55iYTkwy7M12tc8uLwi8UlF4DNjSXwHIcyGUH8iOQmEQ5g5wDRmQCmLxkGOEckIMMSlD7JTnZKnrRKdqJWpHu/jFzYIsP1b0pi+CSA1QNpHFXsEWqGXHe45aopr2lK09VKwBtVTzAzsQYG9yRj4vfAwWbz8tRKPCz+RAT3iKfwZCyzYulDoiAAEIDzAQlUQ+mnOXnMJrwHQPUAlEleqVN6AXSA2oOrLrZARgYSYcn1DElOpFESnXtloOl9iQ2dV6B6tWzNahJKS780Xb0EkQdwUOKpUQcHqeVJxHhEBsChLpqUCIAz6PNJP1TJ3oBfuuH6/B4JAWNMl/DEJY58It6YRPEcS/hk0BOQHsTvD3ikP+iVwQBUUR/UWw9UzkSmxBMZiO+TKFAbA+C9qEPAMyIZyTaJ9h2Wobb9kgzBVgQAPaiTsS7HaMz+M5IwTWm6GolWGy5cLqE9Z+y6OFRSSrkkbbBgUGLl5ZKYVyPh+XNlZME8CS2YK7HZ1TKSlythr7EBmZYQieEhEsgVqZotkZp5MnzddRKaf53E58FVVkkys0xi/lIoqXkS8QCIALfXR+AjNaWud1gyPJ0S6TkmoZ7TyHEY/pC+qm5aoBkp64Ek1ScXGEluQLrT2Xt3uKXJ/D8qXSqv1HD7nHq92mmydrmvbmf9/rMQNMRIkuqinlAh/JKwuxgCKWb2A8My1FgvsdYeyYx7JAZ1EpgTf1un1L6wRmLHT8LOg9SktAQgRpBXdMo0qfnOt8Q7oxJ2pE9iSBCGdMwpzZKMorDEI7USG26U6FC9JEIXYC8OiI/zAHCURLykNyiDsQLxFi+XguqHMAnMgcQMKOAM1gz47EClSkM+u8MuNqCp4P04lFomnZedlUL0n6hen2Rd/hAotT8sudtJf9sf9pn311pfTEYwz5yuYXtx45UowMhVToAqNizxWA8kFMDoLQIosxmThp4kztbJsZ//H4nv3ifF8Si8EB/g6wPDDc6ZKTf949+Lf/5sxGXGxh5McPMdEs6T7MdDnyR6zki4bbvI0GnYkSOoAxkWAxBPSjSZLYMZsyR/zn8Rf9FyqK15rkHiII4xtvFnKziYJk7qgKYOtKXU549DCdq5yM+WR7qc/CeLO1F9f1f0SZTN/uAENFle1t+2302/r3b/ronvLSiptIMaqNsR3JKPj8hIT4O01R2Rvo7z0BABEIIJ9h8lHcUgtyMSBKyXLg41NAYXlZgPUjSDcaHg+qA+ErAsSRdg8nFfKQn/LEi4JZJRvlASwXzYgSiXYpD2HgYuiLx8UYA01AO/COpkVRQOzMSDZvzGD/ZE96nXT5rcdZusntZ/ItBamijth6EPm97Wy6b7uOVb6c+2xbkQ58qXjv5svyV3X/xnIa+PCyCwyHhMzFhxIEiyGPogkgCYYhFIQXQcAecHkxAoAJJAKuoCJFzcA9kGycW33T2QQLp/CJURKDRX8QOzXPlEehbhCSBuBrTcUvHmzRJPsBiwQX4K4Ih4/FyZhSoK9TcRC2FkjJ1qiINjBih1QI2D1Tg8LENDQzI4OKguGkGeiMcB7uzokNraWgmHw+PTIYzhdOP84fDnA37W2TTWNTU1qYvF2J+mbql5WkpywkOkUCik9RwYGNAr6880JHfeow7M7H52553qJgtPTX+xeBP5s+50NhytcfIzdbPxCDw+E1RdXV1y9uwZGRkZ0TYwjCDtwJhs27ZN28807LvUclOf6a4F8v3D3//3x6n6ATroJEo2DLpyDoVdUPILiiSTJ1UyiiDxACbaYQBZsrtH2nftkURjo2RhILwAHa3IMNLGSoul8s57xFtWguhcKkV+BC65TVVSSjn68bTLgET6z0tipEUCsP+4iY+CdGko7AmK5FRLRmENnrJ1ELVioA/OkvTnTJuQt99+R9avWy979uyRvfv2Sl1dveTlFUhhYaGseeUVWfvqK7JkyRIpKChgEnVMjWHVG1519rZl6MVKqPHl0otxeXRuYHBAVq9eLadOnZKFCxdJMDND8zO2K9KxnFHm4QMmuWhUtrz5pmzYuEn27N0ru/bsk4OHD0okEpWK8goJBDBZmaLExzqB+EzmZxbM1+ZPZ/O3z6TRMPyM+sN5nSvJHpAn0V9VR9zTmXxMOnuvL9HwnnHhjOpPoJj4Y87UjfXdsuVNWYdxqa6eJWXl5Y6/yPoNG+Xd97bKjYtvxBhhTEAs352PJdN3Y+QOuxrJmwDakkk/ug4dDpAkIQ39yZD40bBAZon4c6rEn1WJMEo0qqnoAO0D06lkCd2q1zwAPqiRY1sa+OXha6ihDr/B8a9J4+XhbKiw9CWooZsCl0E8BVAOw+GnPMcJwjgMMfKkwz3zhDODYAabr08dPnJU3nt/m3Rhkuju7pN16zfKUytXSndPr/rV1ddLGFKRNens6pYLdXVS39Agw5iZwU0SBxc1NjdJZ2eXtHV0yblzddLb16fMQmJ5o/dglKaWVjl7rlY6e3qkAdKvtbVNGZS16h8YlDPnzkttfYOWqWn4g4qTyWKxhBw6fFR27NolHd29MjA0LIfx/P9+9W+y7+AhLYvg6OjsQD5npaWtFc+0rcxbJVFIi4bGBjlz5gzKbVWpQgnTiIlxiJKUabs6Ua9Gjct2sG29/X1y/kIt2l0voUgYSg8BB4mFvBl+GpKqq6tXa8v1te6ePmlpbZee3n5pbWuXGDwHB4cxuTXI+do66UHfEoSsF8dhYGAImkad9ksf+oATd1lFpcyeO09y8mjPYxqGrd/Q2CSDqOdn77pbyiphmqBfI5GYNDe3avnNzW2az9AQxkbHmL1q6GoHH8n3d//wT4+r6gigeJPD0AK7YHL1Qw0koIIAE9RHrpIyjvNDrk/29kr7jh2SaIAEBMMSLgRFmAxcWCpTPnu3eEvzdVXTSD8DI3I9N9bZdx4ZlMTQeYl0HJZgvAu8D1vSZI9oXgkn8ySraLH4cmvgRwmIMnhqR+uLSKyN1ote5p7g2bljJwYxIj/96U/lC194QHrBHDt27lCpR/Wwrr5O7r//fjBqWJ74jydkA2bgHdt2qKSsqZmr0udf//V/y969+2TP7t2yfv06aW9vlzk1NZKdzUPjBADLSqrq9O//9m/y7rvvyukzp6WjvVOKCovl05++HQzbJitXrZJ1G9bL+++/LwN9AzJvbo0EIdW0+siDZW3fuRMMHZO/Qn0ffPABmTZtmmzcuFEl9i3LPiU7d+6WJ59cKe+89bYc2H9QcnJzZPq06RKF9Fy3bp2sQhlbUf6RI0ekHJKlubVF/v2J/9B75vXss8/KG2+8ITfeeKPW97nnnpOTJ0/K66+/Lu+9956qfHNRL0qXzYj39NNPw3+rHD9+QvMoKSmRNWteRj+sx+RwWI4ePQoJf4O89NJL6ti2Y8eOSWlZmVRWlktTc4usfuYZefnllzX/ugsXZN68+ar679u/TxYtXIg+KpI333pLfv3rX8u58+d0EqSaOQvSsRFj9Mtf/Uq1F/brpk2bVC1nHTMyMEGjnmb8zbhfzaRaCKVUUkISgRrY23pYOpv3y0hfHWaoIcgbSLRxR1GMGqRYctrOi5FQJMT3hWH2UZoA0MgX8zTlFsJgC0DCciUUOqwkw7US6jwsyWg7AAx/SDbxRgHaiNqgHm+++IJluMkkInWGJWGeHb3XKVMJ8zeAoaoRJEsEDN030C/dmCiGwiPiC/iRV0DrwaQoSYJZmTJl+jT51PJlUjFtKtSg92TX3t0yAolQB8lwCoAqx6ycm5sr77zzjpw+fQZ1QmI4DjwlzlNPPqW2yz333CNFRSXSBknlgX08ODgka9e+BlAclTvv/KwsWLBAfvPiC7ITajulJnhIifkRzNzeaWlpVsnV2tKCIryqIl/ABPebF54H2ONy1733wC6Py3O/eV5aaTdholn97K+lYso0+RwkCMvnKaM+AL2+rlGlECeJ9vYuuQAJHInFIVV65PixEzIE6fWZO+6U7KxcWfPyWjl54rQcPXJcnl65SsrLKuSB+x+U5qZmBVgPJDvttwMHDsipk6cUlBkZGXolqBfccIMcO3FCNm1+Q6X4mjVrMGnslFtuuUVuu+028WMyJ3V1dkKbOAebNyz7MZH8GhOBD331efRdZlaWrATwd+3ZrROCSmf0xaw5s7U/3wJYm9E/pKsddG7yeiByuEnggzoYCfVKf2+TDPS2AIx9YHTM9BhQqoZke7Qc7GuullT+6LMixGEs/gEAo73iifdBA+0Tf6JHfPFO8caboGOcheSDndP2vkR6jkJ9hXpHcKIsHl0jqBLJoPig+vqgBgMqWi6xxTiaPQvSsnjLcpmDwkvrQ4Z54skn5Wf/8jPZt2+f3LJihcycOVMZnUSGpqqWlZ2t8cnsBEML1EnND3EWXH+9/PCHP5R7770XIPECVNAMNLWhurpaqJ9NkFoPyde/9oh885vflOnTqzR9R0ennABT5uTkKAPm5ORpnochpZSgFXDGN9X1QHJ2yKqnV8k//49/VjtyyU1LIEXvkNoLdZDYDVJUXAJm9auN1I649fDbuXOXZGZmyve/9z359rf+RP7yxz+WxYsW65iZrSNckTfr7vdT6nKhyyP5kKxfevhh+eOvf00e/spXJBQOy8lTACCkWF//gBQWF0sU/VRQXKiqeRukvx+TVwbK+vaffke+8c1vQFVFxTkRQXXNzsmW7NxsqPNQdaEOHzlGCblQvvOdb8v3vveo/OhHfy5lZaXabD8mwmgsKoePHtFy/+RPvil//MhX5Pvff1Qnxr0YK6rRtH2Xr1gujz76PVlx6woJRyPGRACxv+yYX+3EbTfwAkHmk2BGvhSWzZKiCqhauWB+P9Q+gi+OgWQclX7uRjOxc+sQH70JqJ1D7RLvOCrhlh1wv5Vo27sA3NsSbn1ThpvfkL7GTRJu2y0Z0Q4JeGLoVEiFhB9pYWsmsoH5UvHlzRTJLNJZ3eRsnBro+oMnDIabGMaBCQaDCrhFixbJt771LR3oXKhuDGOaGKTB5s2bZd1rr+lsXgyms2kVGCAyN+NmBDOcwR4/4GSmANzw8JCEkd/g0CDimUmAYAmA6Qnyvr5+BcI9d39ebly8GHGQGM9ad9qyKC8XQL0Nk8SUigoJjYRk+bJlMnPGdMQx4Ont7VNXATvqrrvuwtUs0JBo6w0Oh1QSU/Um0fbrx3MXNIAB1Itk6mbCBgYHZSQak6ERaCkAkWoIcIzRAzuRzD579hz5zGfvBGAL1H4sLC5SiZSBeAcOHtQJjvGoevqdxSK2KYC+jyA+tQDWaQA2YBRlWWI8n5/TvmhYKBpHH0JLQf+zTTq+yIdj6EPddBzgR6JWQ1WWKinjXO0g5OYBeoRSIQCVDOpW+ULJr7xRPFlT0Lgg/MHwnDipKpHpyTTahc5fqo3oBPYDwygj/bAlZfCcjLS8L6GWNyTcvF5GmtZKpHG9RJvflkTbTgkMnJDMRLdkeMLiA2NoZgB6MpkFNQugy5ojmSULJBkogF2IzmfeCkQtzhkk82yJNSN46PLz8+UrmN3/7M/+TO09MraJQePfLI1zEHlPFZMDSdWHxHYwXJfJ9Y0QlumacR21t2r6dJk/f76qR1RFqXq1tbUp2EpKimTxjUYasXEeAI17rAuuu45NMSDHDfuf0pj1vfe+++Q7f/qnMn3qVHkPtk9d7QXYpHNg+8xVe48MSYBR9ZsyZYqqeFThaLM9BzvviSeeUFuMk0kwEJQ333xT7cM62FeWGJ9bNLSrViEdbUjamtdD2i/G5ECbcQT9wkkpDFWcz2UAGPuCadnvJG6XsC5ZUB1p07J+dCx76dKlUDXPyjOwA5+GVGf9qJGQhxLxBAAclJuX3KRaB1VcSvxnn3lWcrJztE3usWDfs6+SMbOVQZv85z//uS46GV68usn3d4//7eNmVREo82ZA8mSC6bJwn4mOIOOTURzGY2+g0TyonezrlbYdOwQWs7MNwTCRsA/2ZGlAKpZOF6+/CapnIxTILgkkeySYHIGLAqAxwB3M7YkiieNoB0kGFFcALhcSeMoK8RfegHrlIdzYEIaR3aAbmwF1MAgS3He0tUteXp7cfNNNkg+pR08dK9S7E3ZIEDM4pU15WbkM9PdLG2w5MgUXBq6HrVYNydkBIM2uniU3gDH7ESccCam9Q8a3A0/gUhL19vUgj3bcl8kMqKBVU6fpgk919UxVtzhjd3f3yNQpUyGRr1emTXLSAzMTfLSNiiBlKB2rwPA5UOdo75SVl8n11y2QqbBDO9vbpKG+TmKQJHNranSxYjrKyUc7mzEGbBdBTNVvxowZkKpJ6QbTlxQVy4yqKqlEvVmnk7DhGqDWLph/na7yst1f/OIXdQugAmpiWWmZNDc3SxNUz4DfC2AukCmVFQBQp+TAZl6CSSU3Jxf9mwsAhrVe4XBISktLpapqutwE1Xk22s2xqKu/AOnfi/pUab2GIW0phRlnHiaWkqIiVVubmxtVjf3SH/2RrFi+XCLIrweSez4mnlnV1dKNevohMT8FYHPPkAtKN998s8yaNWt0LK5W8kQSYXAtJRfPfnKWGcYsFQE4ggBFptlSABDVUkRb2WCe+0xgVj2EmSgJO6QEKoSfL+QivNsfkei8Qln0o7skmV2PtLD5PCGAmm9YIB9KVZTHZZ+kH8DF7OaFfwgwDftKkWa25FYslUDhYmjF0zFgXIXVKiIty/DBzwU6kEoTh7hEz+XxOGbMgsJ8qDWMjwBtB1SewQEwcVjyCwpVOvVioEfAGLm5eZqW6mYmGI3L6hmQOAQyFw1o/xFwlAxWGlIicNW1HyrbEFTA/MI8lBvXovIQ1ws1dCQUku6ebi2/CGXmYpZPqMZhJgvWjQBnfgQQ7cVoJApQ9zr7sIUatx+2GdW5TJRPO5CqmkoGpKN04WY+JRltTtp/Q1CL+1AvPpOoQjL/1ZCI723dKo899hiABS0HP5x4qBKyP5lfT3e3SkmCogggYR+qegs7rCC/QKUgHbc0GC8rO0vLjKEM9hdBPRIawaTTrflRKnLSYdxh+Bfk5UvQR5U1qf1PdTgXgC7UMaF5EEN7ByHxM9Rs4PhQRc3Pz5MdO7ar1KZtTu3jUsTy/5BB6onGo6giF2GS4o31Y6RaZGSoS3yZYIbsqQjIw2yagUYYVQo3AAzspLpaAPAXYwDUZUuR3kBEIvOLZNGf3y2e7CaoLq2S5KqoL6oSyAs7j3Dnm/MxgCmIvH2SLZGMIkkULZBAySLxZ1aJx88VPUhDgss5MOcowejUsQ5l57oByBDzrqHpfK6Kkll0X45VxB9emcaqU4bYCybfsTACzfgxDckOqGV+k59xtJ8YjRMFT3ogE5XsTrcZYp0AdFMeiWlNPZgfSfMzN/ps2sB2Gy+WzTiMP74NJkyrjLg2zECdYXE5dPCQXIBqe+edd6rUYnyN4VSH+brzZBm2XvS390zHCchNtC1NXugHtt3pT5K2GcG08xhOVZRgo/1pif1HHuHF6/ibcWMfGdOBq6ucfCjNOVlxErXtuxQxn1Sy7XGHWT9LE8WZKK+PQp5YLAwew0BKWJKD9TLUcUCG+lslmFsp2WULcZ2BwvIRk29MkMEw+6FTknXn5eAvfiGyc/d4AEICRuYVy6L/+oDEstslEm/HYECfh6Mi6eNXzxKaCwRrDsCXJxLJFCmaKZ7qZSI5UJ8EKjBjezDLcyOfFdXBxF9wl+mPD3aADjw6huGpTER/3aJA7rqH59g07vDUe5PGgNvNfJb4PC4f9CPrqW1z0plqk4EMYMhmuFE+03JckwnjmnbCm32t4Q57Ma2TTyq560yyz7yqgx8XMwiQOKQLmV+ZlyBx0tm47n4j0Y+k9TK/+uTUSomnj5i/jYsbBaAt26bjRKP9Ak+Wy0mKV0pPM2nY9PbCycA808scF6TpYuqtbWRE5u9qhyX3vSUbz9Jo+1z+qX5aTkq+7rCPQ5xXkQky8oIpvBGoDkMSD0clFo5IgAPEH0ogAIH7dIjFZKgFZSZnfdxChdT60Y7kl80SsB9zYStVLBZfxTLxla2QQAGMa888SUQB6KEqGGpTJFRbIJ3vD8rZVy/IiY1nJdrJFdBc5AHVF/nHeCANGat9ydVYLYcNHmt8agfEyGBQ8SDZJQL7KwSbKYaBI1DI/BobdVXBxNVa+rFdiMNJmupjEgxFhNDwNyOMRx18xEF9rGPZBJ99Zmf09fZJG+wiLrFrtZ0wptW6wpOnj0wb+MxeZLlMj7iIp35EKOpBW47+CgB7j4ve8wqnp4h4z0emRTmjdQIRdJ0dndBshnVllos5jMNFlLNnz6pdZdONa6NTR1Nvp1z1wyPKZz+xupxy2HaGOxyj7aHpwLLVIWIM40FKncxUW3DaqK+1jfZBXCcLjQsXi0Zh13brOV7mSdWfqjHHluo2VXHe2/prvR2y5dkJNZVsuL2SmJ4LS1Slmb/tG/rruOCXfrZMd99dLvn+8e/+9nFWk6wZAbP6/bCBcssh+aao80JKsYM9cZ9uRbCTVQr1dkrHrm0ijY2Sw/5CQAL4G4b6FymulKn3PSTBqgUSzK8G+GqQb5Wc3dcgp7Yclf4DHdKxt0E69zZKz5EGGTjfIT2N3fqZwqLqOeLJykHbaGcgQzCrbpO4OtOSu4NJHNgLFy7Ixo2b5NjR43IU7tiJ43Lo8GFpQD2rpk2XzExjw2lSTW5uVGXC7ag6SF+iVP3wB/e88qgW/dXh2ebD9DwJw83kHVCTiktKZMq0aZqXPcPJ+DpI+LFSU/PGr55GYjw+ar7oY83bSAitCwKZ2pRv8mR8kskVYfixko2O99z8/tUvf4kx8MnsOTzxYtRH9s2zzz6nNlx1dbXmOVYuf/EHxbC/qDWwLnjQq95qdTlOGlPrxfbZ+nEbYtPrm3QD//DhI3IY49HS0qS2Je1pLYEZwVmVk/1u+h4gxZX+pnyvHDt2XE/4ZMOuLSoplidXPqWrzlx0Wrt2rezatUtXjE3ehmw/WLJ9Y3jAXhnPlEM/batTNx5CWLlypa4kc6WY6q/mh1/2N0mfnavNw/pdilAqE7HxGRLMqJDc0hskr3KJZBXXSMKfBykEVRB2mx0VzZcro5SKlCC6oMBZBbMVHcL0dKcHqmWgAprkdDhIvLw5UjR1qfQ1eqT3cLvEzvZKVuOIFPclpSySlKLuPmne/Lb07dknAkOdNUrGufRDqWoGJ5XYWJJtMJ2erN++TZfg177yirz22mt6HIpHqEKY8bk4wYUR7lONhGCbIk0YEr+3b0CGICE4U2MElKG5vxaORHEdkd6ePqNqYVKgChSNxDDj9iDNCOph9hV37NihTMDldV2YcOrIBRUuWMRQJhmfDMr9s1A4BElt9uK4Wsq68UjacGhYuvp6lJnpuIjDME4CZEjaU3xmnpS0dnKw5zAH0Q6uuoahxZC4GJSTmyeBIDULgB/xRpCuubkFgJyjB8e5b8nu1HqhX2IwK7jvGEHfqN2mEEMEXCLIl/t3PMfK9lECaL+OhLQ/LfOxf9e++pqsfW2d7Ny1W7Zv2yZPr1olq1avlnaMk5cfaEbUoZEhXQ2l1qI2IdpDfy7YdPf2aJ+QGJ8HJ4IZQV1R5cGB8+fP60oyDwnYxSASOYP7mVxNjSM9gaftw1jSsW94Npjjhpw1DeOE4M9xZRz1Q39mZWVLJhz7l3mQT3gmln1v+t2AmmSvl0u+v/+Hf3o8AdWRCf0YBF3tFKiCPn4uwrxGxPcEeUQsmgAwuPfL1vUP6DZEorEJEpBqohmiCCRhtDRfpn3+bvGVlqNGtOXANHB5hSWSE01I7/EzkouGZseTEkDn+JIRCUIFDg+GZKBvUEpnVUNtLUQdMKMyX52RJqbUBnP2W3LTTTJ79mzdE5s7b5784Ac/kOXLl+tKH89Bnj13Vmfl3v5+DFqOvPTSGtm8ZQvAs1uZt2rGTN08X7nqaTl1+oy+pbBl8xYN4/I/B/WVV9bqcvj+/fsxI+cq873wwgt65Wb5/PnXgVEy5I0tm/UNDJ7B5EHqKVOnKBNtfW8rJom35BwY6Njx45DMWWDUtZCi5zBh/FbefucdlDekTPYKZvejR49JaXmZFBeXqIR9+eU1+gbBEUwslAgsk5vd2zEmDGN6Hp2bOnWaDhcPqHPZfubMGdLY1AKJ8aqeEOKRNIJvKqQ1mfH551/QEzYnTp7U86gtLS1SVVVlzsAiH/b3eWgZTz61UoE3Z84sgKBWz3T6Aj7dNyRDkgYgATdu2CRzaubKX/74J7Jixa0yODyob6nMnT9PpqFuO3ftlBdefFHb3AhemjZ9uvYPz5u+CP+tv31PD8+zfmwf/dm3BYWF8u7WrVJUXKRje772vK4EL1y8kEqTTsCvrFmD/tiu41U1o0on2jUYt337D8ihI0dkw4YNmAg6pQZSMxAMyMmTp1GXl/StjcOHDuuY8FQQ+z4HY3wDj9xBCv/mN89j/DCpHzqEtnqksrJynEbzYUDojXFG5QzKPsNMorUHCD38PiglmyeE2ahHPyMx2H1IkpF2CEDMdOgMtcucNyk8sNl8UFP5VoSCmPqoSk5z7+E7gHn5UnXvPVL+mc9ID8Ad8gFcfopszsoihdC3Rw4ck/p1m2AjtiJXzDBwKnFBtnHWuWcezsSUFkVFhTKvpgaMBtUXtg6X5q+bWyPV080A7ti5W17kAWJISUo3qt39gwP66lBHd5esfvYZOXr8GGzHCOJsl81vvSmd8D+LAX7l1bVSW1+nby7wgHVmbo7EMDlxlqYki9ImQo155ey/5tVXMaAvYxLB5BbMkpfXrJXVq56V4aGQnDl7Xl5bv0E2bHxdOjq7MRkMQHLvAmDflEFIoVNnzsrTq58B+Pdjtg/LW++8K2+9/S6keBTAxAyOemfn5Ml+MMpK5NkF24iHsbnpzQPn3H5Q+66zU7c5uHzPc6Z9/YPy7K+fky1oF99K4LnXp59ZLW++/ba+FbFn3155ffMbcgHtZH8Q/AdRBv+HltU4cqBCnjp1Wja/sVn6AOA9+/eiT3ZygFQCxWgfIp4ZG7Q9wHEogmZQCEmcD37CYGPSPwzG/o8nV2p7KqZM1ba/iMmjH8B9dd16DS/EpN3V3QtpE8U49Mh2TA71jc3gXE7sXLyBNgK+5VnUAwDECCb2bdu269svfow/j929jAlwy1tvySA0i/0HD8jGNzbpkblW2OovvPSipm3v7JJ/f/IJ2bt/n+6t0p5saGjQLZCDBw/q4XUu4g1BKg9Dc8nEhHTi1Cn5DSYe7ptaIg9+GPLS0NXPT6jqhQ6D1KHki0P1VEyGYYC2H5Wehm0Sad8n4Y7jkhzpQghVTiPZ+C5EAuI5DkDE8azjRMlnFxsAMM2fKKuskDlfelCyrp8v/RisMPPg5+ijXglC1cwHCJvee19a3noXUraP0NbFEQswN9HPMgWJgDQrnVyZg2GM+FzMiLnikCkoJR/97vflc5+7S485zYOUnANVjG9CUP3i6y8W2Dy58pOf/ETuve9ePf1Bg5wriJzxuCjAo27XIQ5PrHCzmXk/8sgjagNue3+bSmKmf+yxv5Zly5bJNgChtu6C5kHHc6bf+fa3df8shnG4eenN8pO/+iv59B13YHKIyoMPPih/8Rd/oadRuNnOWZ6HAWowybDOtH+4kc2D3FR/qeZ+97vflZ/+t5/K3/zN36jdwn5j37DOPBRAqc1tCL4t8uMf/1jzpprOPVLWifk/+uij8tWvflXTsFwdVPAHVfOpCP/sZ+/EpHQOQDwppwFGtnPBdQsQygmVZo12ny74nEX4//rZz+RnP/uf8tvf/lYPNMypma0SmP3Jg+qULtwW2Qttg2+esB4c26ysTD0dwzpasjanGXtjQvG4nhd8S9V5x45daLNgPBaj/QslIyMLbT4gI6pWeqQGdjC1oocfflgXWWi2EGB0X/rSl+Snf42+e+wxufvuu7UeJLaJ5gn3NMkvs9BeSvBW2KCsryXT9jF+uxTpB8nGXnZgBxNEXOE0b+z5AZ5kdEBGuhslMdwp4eFuAAmSkv7Ko+hwjY0W65YB4EjgMVBtNzrcU6JyqwKdFJw3V+Z99csSrSiTAei0cU8QYwumRgNzE1HJxuxTu+4NGdp3Ago37AIX7izo3I2093p1gMOLXVABwvWiEwok1WyoYrfcslyZg2okX7PhiQ1L5q0KY99w5i7Oz5PigiKkNwN/041L5IsPPqRHtl55+WXZgNk6joEPUIVHUTlQobhCGMVsTElE9S0bjMTB44Y4B51583nZsk9JRSkPWlNTSEoJ/AqRvggzNzfdyZRUtwhQgohvYPCIF0HkbjelO1c1yTC6IY/yypCWiwbMmxMSmSMCu4UTRyHsVObPTfE8qFdhqM4JtCEBNZSHBcpQD55UYR8xfy3KOtCtt96qBxV4pI2SgsfP8gvyNUz5AR1l3tyPI4+AlJeVSjuYlch44P4HpLSkDHajefO/HiompTVV3cUAZw4msQceeEBuginBA+18neoYtBLN2xlfbTvu+UzHidfUM6kTF/uYC3JcPCFgqLaatObAA1+xYt/qGVak4cRG4sGDDPjZQw1sry1jEHbvM6tWY2J9X8c34JxnnUjqaf0ug9BPUA+VNR1mBdNaRuPqo9ebJb5goeQWz5asgplQuyrEk5ELEAJQ7GRUjEXpKhyQEtdPSSA9PZElsUjpiBbgkUYsPDjwtyyVOQ99Qfqhkgz5AjKCmvClJS7q5GDQYhca5fTLGyRW14i8wDys2yVIO9iJiNoo2Mh4dhUShYPBoso4fkjjaDQsDRh8Amn2rNlg2BLEQRuc5XJKkyTyINGPwIyByRsbeMInITcvWaKgOAEbLgaVlfnTxQGGcszYPMZ28vgJWQO16pVXXpVdsN34LhzPkHIZnXEzgvzHNOgjMiuYn2n12bnXZXg4G7+XL/2izsVgFErB7KwsZTaex6Qk4RI9VwRfW7dBV+/OnzunfaB5glGmQxWfXV0t70Pi8SD6S1DBGtCem29aIrlQLbUeTptZNj/nwXbrKDvto10+a5Y56L4bdjMBftPNN0F5Qj9rFA6+DjnqMyLV1TPkhz/8gTzy5YfRlrgchd0aRT15zC47K1vrzmN6ebl58qmbl2LyyNJ6T5s6VebNnadHBZsamrQ+PGnELQAOs26D6P8rwT0nTDieZGK+3G7JgnbD0z6lABuP+bEsptfJFXkwv4TTr5yUK2FHv75xk6xD361avUq2w0zh1gknEZYRgjp65vQpyc6A1gSNh9qT8ojT3o9CRJt2FO0w42GWYbjZTm5OSJYE82ZJQfXtkjftFvFlz4R/DoRbUIbBfL3o/HZ0YDsM8E7Mvj0YhCEwN5qnYODKKD/epP8BRj/MBFlJQBaXSPndd0nhimXSnhWUVr9HujMC0h3wqmrKJtcdPS6HoLvHB/q1LqyobSyv9p4goNOZivFAHIhZs6oxAJXawSQO9JzZc2QaBpvNzQIQb71lGcBSIru275DWpmaZAyAWQ+plYgDnQ1WpKC/XtEXFhbrgkJuXo+dCz5w9LQcO7tdD1/fe93nJzMpQicPlfNqeeYjHM5YE3N7de/Rw9Zzq2fKNr/+xns8sKynVsjjbkrJh8M9FefQnlaJ/5uE5G5NVAP0xs2qGVJZX6FnTz3z6Dj3v+h7sQjL9fKjOPOq1AqraA/ffp2dG39yyRW0+SkUei6uBusrZnQsGX/v6V9H9RbJ16zty+NABWbFiuTzwhfthU2ZJ1YxpMr1qGlQjDyR3tr5AzHOqhkdM35LRyZTXX38dwBjXs6kEEIkx7ISXmRlEm2ZjwpkGcGfJHXfcLreuuFUa6uqlrblFlkFq/tFDD0kn2vL+1vekFbYU20oeHOjrl4NQGxsx2RCUi6CiFkAL4PnQQh7ZAw9VQ/2eCpOG8acCaDPRN0Hw4N2f+5zcA/Xx7Okzsh3Sqqu9Q4/Hsa9nYPKbCqD5UcdctI99Rw2gesZMjM3XlVc2b3kDkve48C0Xvu0yo2q6vmhcUJAn9917j07cW999RydlSld73E/5z+kje70UOf+gk2DhLIlEzqcluNTtgTRDbxttkhvxCX7BmgsrENswWvc//7wMnjwjWQkAAIPC/ykYwYB4p0yTpd/9gfirpuiRM+4RUqlFVkgLcPKKCvoiwzJ0YL+cWL9B4v09AkVUP+jEz1HwiHY/OmmovEBu+ebXpaRmvnkHDY6NI/hsg92NVaghjCoF94gyM7OlAtKIUSgpuEDBZewKMCJBy3j044Hi/PxCXQmkipIDhqFxTSYk09JW4blF2iJU67jZzjftGU7ViWdE29s79bzjVMzcLIOzbDckFutBKUT/4uIirScPQvNVJR7mJqMOD4ektaUVqk+Bgrqjo0s3mVk21crmlhbM6n6Nz01hrk6yHgWoK7cOKirKdXGEaaim8k0PqlmMTxCyLVR5iwB+god2HevFPFgvtpl9StCyP+lHacq8qI5R4qrkweTKtlBt375zh/bdj370I/n07Z/mCCsYDMH2RrkNkFyZkBiVUzERIl8uFnF7w9SlUFeNmQfta5bDQ+NUWblw1AZgsu5lZeVwpdom1oeqI5me2yh8Q55hfEeScVlvgoZnZ9kWjjnjsx+oXTE9TZMpUyq1/2m/sZ9YNuOyX7kAQ5WftjD7h31nbWPW0y66sM9YJvMmH5AsX14ueSCOoTESEfoIx0UUZWN0IUBJtMAmpECkXCNzM38PGDfU0S7JoREVbFQwefqB8RJgxkwYqB7YITQDeaDbntnjappKKcT1w96TwWGJdiKfEFc8ubJpjF6dZVFQCI9BdGCwsFhVW1P+WAMnA6C7I8g4GuLE5Q/3jmw4r+Pim0xcz+qhgKX6onm40lgbwPib9AzjVTelEab3msbpa0YkMWuNwPzHJLzNh7aNLY+Rxp5tnhpdyV23icjmzSvVRvtMsm1gG+nvzkPj0Tl5U+3aCNvv0MGD+grTXZA2XDmcNB0aqH8RxHDjTR/7zLJtm0x8sxnuJHeI/INYGme0LPMLYhlj4R/Il1FsGpB7zEhMY7Uo248kd5/ynnFIo+U75L7/MAQAxsDXTGwdMzcVNw01jEoZxsZRKUW1WDO96okMto5iUlc9QcxP7QGCCLdc/YQfZKmJyvxxw/1F9jPVQfzlnzHSOiBA0yFrXdAZGxhLrFtq4029NdOLkrsT7fVy0n0YcpdxOcSoF6uCrd9kebrDbZyJmI3kzsP6TTTJpBLjUNJTYtDO4n4n49k0lpiPO1/SRPnZtPY6GdmwifIgudPbe/vMq+0HN7nzsnEt2bBUf1JqGK8TxbsUeeLxqALQrBiaDMYqRUZ2Kg2AGQWDnUpQ2sbiSvAhjHhhFlxJ1Qc+UwIgnkaxhFmcZfBbM5RqlJzMWaO4GsY0+sg/TgZ2IEnMw9Tdnbnxd19tuI1v70mpaS9GNs2l6FJ5uvOZKK67bhOVmZpmsnpNlH6yurnj8mrjudOn+tmxcAPcnT/jpaZ3P18OuctMLf9ilFqPVErN62LxL1auDXOn/zA0IQDHk5nF3Ad+zQ23Ikx8qpVeqKk2vQEOPPmocZCeP056vSI8NoZZJQe2Jq7jqSYqfvXVFTh3J2i9nIiTdYA7zh8K2TZMVC93ff8Q605Krf/F2uMmxrNxL0XuifZSdDnlu6Uf433UfrVt+Dh5uElVUL25CACVEEuFIaMAQbpIQ29UQrcWnAqhamjsmH2FQF0Vs+AjWQDqhUltuU7DDNmriYO/eu+mT7Ij0nR55AbQR+l3y8CpZPIyNi5J90U/AlmecBPBR2dB/XF5ZqIyPipBsFxeZVSq8fsoarThl40hsABc3iuIEAl/VVrp7iKuE81kBnjMhHDlE5ENh2f9gZcdo8nAR/qkOiFNE9NkQPk4/c60zFb5RvPix4nj+gUC/gsEe6CcZHjB1IHXieozGbnjx2IxXR3ms62/DbPx3M5NEz1/nPanEswvKpB667hUsoY0Ku0UrO+umTvnCjJIMeQSd9bbLQEtceOe/qONZFyC+AMNHOswUmr4J9khvw+ybftDa8eVqJeVcJRIfF2Jy/p85YenVnikj9s5PPmTk505KgUZ1y0RWa8PUyduN3BrgdsIFAhMnyoYbJ62zaTUMhjmLvuT6JcPiqeLEMFigASQECh81nsnjELMCDJ1GtN1TzC63WgcNpxtYVxeVeKxoebZLvhYd63RH3K7Psl6mVFFntCiOgEIvnFx/MQJPZLG75Byz1T9jh+Xvv5+LduCxTI/naVUv4nu7bPNw5I7bDIi8G08e+/uDxtG56bU54vRZQFQC01xSXQinUotvUdFfMapmgrHdG5HRdU6/fFA3UjiiZvvUFrpjPJqnG4iWudQap50aboy9En3rc2NUpBqJ7cxyNg84ACuVSlFScfzstzsT2VwXlNB4Y5nw9xxSbzSudvDcD7btJZS/XhlGXQkG842uNPZNG6/y6HLUkENjYXbIiaKTWL4uLDJ6uSK5E7zgfRpuiaIzNnd2y8X6i4I318cgPq5f/8+GR4aUuARJDzhcuutt0nQZ16u5juMfMPEMrYFgAWTvbfPJIKFz1bN5Akanh7i91StKssTLPTnSRcS8+HB81BoRF/AtcT9Tp7U4XuOrEcMkwPV5ItRan0uRgCgo5QrTZTICVYd0aFL5P0BALlKGEeuSBNFuUQxabqKyAKlvqFJX05edONiPQK2c9cuZWge66Ik5BsHt992m3R3dcjxY8dGvwJOABEwPBJG8FB6EmBWuhFYBBDDeYSOYfq2A5553JBHCWkDkqsYxn8ow68k8DUqvsqVl5evAKutvSDVM6u0DP6bAf4rAb7IzU9d6OcRhwbloYceYoPAswA4mRTY4A/3zBV3cAaAl+ZgABA5pSlNV5Asi/HC/xB15uxZ/aYLX9598umV+s4l32p/a8sW6erskoe//GWAMqBnVfmGBz/xwU9P2PfuCCB7ZpXAs1KNACIYCTqCmu9n8owmgUtw81wt0/Lfn/3iF79QUPO1qt27zRsdjGfC+UmPblm0cLHUNzZp3tctmC9Hjx6RnOwsefzxf9SveMcT5l8q8KVzrn1AMYV9ixt9v49HKglLEB8nweKYcZWmNF1BIggpIfj1AH4jh68b8Y30+vo6/d+F/Kc5/HYNpRclFt/j4+olgcO0BCHf5uBheEpOfpTXvpRMxxVUHornYWxKOqqblIgE5Fj5ZiKw7/4xLwKUB7EJZqajdJs//wZZuGiJ4uaW5cuksqIcE0ef1MyZB6laifRxQg2CD6hKwAaNw/ZkhlwL4RXEu1HM2dXGCcj3OMi5T1OarhiRwWmbnTlzVv9pDCUNAUk7kOdJ7ZsddCVQHQk+AoWSiSoobTGCiXlQ0tkXha3047t5JCv9CCz7hgLVSTqmIzEOv4NDiUfAEtz80C9VVqq23AaZNq1K67R06c0mv6wcuf/e+/Ud0KKCXGAtKvxSLrfktC2j4MNfmmuOWspf+juy8AOUVkHTdMXJshgBdOrUGf3QFBc1+L0afqiK4KHjO5xkaKqK/GYr37Tn/4CgnXb69GlVSfkaFV8E5t4h9xAJVOZPR1DSUYrydaIVK1YoiAg0xme+nAjonnrqaTl58gTSh/TNe0pR/sNS5sn/XUHJSzAGoQrTLrzh+sXyjUe+pv9+QBJDEu5vkab6eoiwXKmcMUey8ov07R3Cjf/iga/UoSDVMVU1nUTZTKugabriRIa3V0ofrmwSgJRwdLpogjC+Z0dbj4CZNWu2vtxM0DId1U+qmLTrqDJScvHfz1EVpfQiiPj9G6uOErQkprcTAK+UVuadvkZ9YZv/dZdl8it5fAdRpVkiKb2wAflS8ukzZ2ArDkpBXgH8eiTS1y2dtaek8cQBab1wSvq6O/W9R9aRpUwkzbhcw5+JKC0B03TFybIYmbSnp08XUCihuALKF2T5n4v5FYJBqKbRaEQWLLhe5s+rUak1ffp0VRHdefCeVxIBRtCQ6E9nn0l8JsDtKihVVgKNH2DiAg8nAH7Xhv9dmCoqJwF+RaG1tUX/FTj/J2LdhQYpKymXjqYWGexuFX9yUJYvnS/XL14sgZwKkQCkYoD/WYziju8CUQrinnXEL78KoZ+emEANTQMwTVecLIsRNPy/83v27NKPJNH+O3nqpNp13P/j4goBxf9M3NPVLWchfW6//XaVapaYhwUf86VzP5PssyWqqQQzbUkC0IKW8ZjGSFnzbI7KmTxtNnzxIDwSleNHjklHW4tUz5gq8+bP0H9oKr4MYM4L9ZPf0OV3Hwg2Qs0BHH4vpoKmAZimK06WxfiXq5v8CFRFeYV+fqIJ0pALLPySGb/Uxk9y8JOOtedrdduB+29m/w72kkuykZhvKtgmIko5nrKxAHSTTT8GgzHgkcwHmcbKjXOXQU95UbXlJz2Zjh8oQxxNx9f0UC+e5DIeIMaZuJ5pAKbpitM4FoOEoUQhQ/Iz+0bqmNVN3luQ0c9KKyONJmHgSfxJFqBUQal26v86RJ7WP5VYTeOfAgk8JlSKIQy/Go8/ABp/9Gt/aBKT8ttJ3BQ0/1TWlsH87P14SgMwTVecLIsp4zvcxotdmCDoGGbjEQR049I5fgYgY2TDLkYEMVc0uQDEuLa8ickACxHgEI+gYlSeddb3XE0b+DKC7v4hL30ZnXFAVDf1QV+pQl7Gk7cTUhqAafqdkJvN7L29TgQghqX68/lSYJuImJe7fJLN52L5uevJeO48uOYJX1d6XAnOyZA2CaUBmKbfG10u630U0KXSRGVdKt/UNG4Q2rSpzx+W0gBMU5ouQh8XYJei8ctKaUpTmj5AVwp8pDQA05Smi9CVBB8pDcA0pen3SGkApilNvzcS+f/Cg+VaE/NODQ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6" name="Rectángulo 15"/>
          <p:cNvSpPr/>
          <p:nvPr/>
        </p:nvSpPr>
        <p:spPr>
          <a:xfrm>
            <a:off x="5974813" y="3244334"/>
            <a:ext cx="242374" cy="369332"/>
          </a:xfrm>
          <a:prstGeom prst="rect">
            <a:avLst/>
          </a:prstGeom>
        </p:spPr>
        <p:txBody>
          <a:bodyPr wrap="none">
            <a:spAutoFit/>
          </a:bodyPr>
          <a:lstStyle/>
          <a:p>
            <a:r>
              <a:rPr lang="es-ES" smtClean="0">
                <a:solidFill>
                  <a:srgbClr val="000000"/>
                </a:solidFill>
                <a:latin typeface="Times New Roman" panose="02020603050405020304" pitchFamily="18" charset="0"/>
              </a:rPr>
              <a:t> </a:t>
            </a:r>
            <a:endParaRPr lang="es-ES" dirty="0"/>
          </a:p>
        </p:txBody>
      </p:sp>
      <p:sp>
        <p:nvSpPr>
          <p:cNvPr id="17" name="CuadroTexto 16"/>
          <p:cNvSpPr txBox="1"/>
          <p:nvPr/>
        </p:nvSpPr>
        <p:spPr>
          <a:xfrm>
            <a:off x="822960" y="1408211"/>
            <a:ext cx="10617200" cy="2031325"/>
          </a:xfrm>
          <a:prstGeom prst="rect">
            <a:avLst/>
          </a:prstGeom>
          <a:noFill/>
        </p:spPr>
        <p:txBody>
          <a:bodyPr wrap="square" rtlCol="0">
            <a:spAutoFit/>
          </a:bodyPr>
          <a:lstStyle/>
          <a:p>
            <a:pPr fontAlgn="base"/>
            <a:endParaRPr lang="en-US" dirty="0" smtClean="0"/>
          </a:p>
          <a:p>
            <a:pPr fontAlgn="base"/>
            <a:r>
              <a:rPr lang="es-ES" b="1" dirty="0" smtClean="0"/>
              <a:t>HITO T4 2025</a:t>
            </a:r>
          </a:p>
          <a:p>
            <a:pPr fontAlgn="base"/>
            <a:endParaRPr lang="es-ES" b="1" dirty="0" smtClean="0"/>
          </a:p>
          <a:p>
            <a:pPr fontAlgn="base"/>
            <a:r>
              <a:rPr lang="es-ES" dirty="0"/>
              <a:t>Finalización de la dotación con dispositivos digitales conectados e interactivos a al menos 300.000 estudiantes y del equipamiento de al menos 240 000 aulas en centros públicos o subvencionados con fondos públicos para colmar la «brecha digital». </a:t>
            </a:r>
            <a:r>
              <a:rPr lang="es-ES" dirty="0" smtClean="0"/>
              <a:t>​</a:t>
            </a:r>
          </a:p>
          <a:p>
            <a:pPr fontAlgn="base"/>
            <a:r>
              <a:rPr lang="es-ES" dirty="0" smtClean="0"/>
              <a:t>​</a:t>
            </a:r>
            <a:endParaRPr lang="es-ES" dirty="0"/>
          </a:p>
        </p:txBody>
      </p:sp>
      <p:pic>
        <p:nvPicPr>
          <p:cNvPr id="3" name="Imagen 2"/>
          <p:cNvPicPr>
            <a:picLocks noChangeAspect="1"/>
          </p:cNvPicPr>
          <p:nvPr/>
        </p:nvPicPr>
        <p:blipFill>
          <a:blip r:embed="rId5"/>
          <a:stretch>
            <a:fillRect/>
          </a:stretch>
        </p:blipFill>
        <p:spPr>
          <a:xfrm>
            <a:off x="1676400" y="3713032"/>
            <a:ext cx="8839200" cy="1838325"/>
          </a:xfrm>
          <a:prstGeom prst="rect">
            <a:avLst/>
          </a:prstGeom>
        </p:spPr>
      </p:pic>
      <p:pic>
        <p:nvPicPr>
          <p:cNvPr id="12" name="Imagen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41061" y="266485"/>
            <a:ext cx="1682411" cy="1522842"/>
          </a:xfrm>
          <a:prstGeom prst="rect">
            <a:avLst/>
          </a:prstGeom>
        </p:spPr>
      </p:pic>
    </p:spTree>
    <p:extLst>
      <p:ext uri="{BB962C8B-B14F-4D97-AF65-F5344CB8AC3E}">
        <p14:creationId xmlns:p14="http://schemas.microsoft.com/office/powerpoint/2010/main" val="3017226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629921" y="365125"/>
            <a:ext cx="10976864" cy="1325563"/>
          </a:xfrm>
        </p:spPr>
        <p:txBody>
          <a:bodyPr>
            <a:normAutofit/>
          </a:bodyPr>
          <a:lstStyle/>
          <a:p>
            <a:r>
              <a:rPr lang="es-ES" sz="4000" b="1" dirty="0" smtClean="0"/>
              <a:t>Programa para la digitalización del sistema educativo</a:t>
            </a:r>
            <a:endParaRPr lang="es-ES" sz="4000" dirty="0"/>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10" name="AutoShape 4" descr="data:image/png;base64,%20iVBORw0KGgoAAAANSUhEUgAAAOAAAABGCAYAAADVaJgSAAAAAXNSR0IArs4c6QAAAARnQU1BAACxjwv8YQUAAAAJcEhZcwAADsMAAA7DAcdvqGQAADqsSURBVHhe7X1nmF7Vde766vReVUYaSSMJgSQEsoQAY2wwzeAbG2M7dmwnxiW+eeLH8Q35k/skIflzc51r5/6599pJACEBNk0I1ECiCaPee9doeu/t699937XPnjnzMSOJIttSvjWz55yze1nvXmvtvc8ZSVOa0vT7I08ykUw693gSGXsYI3hfNjE9nUmTcBx9vHAe3DHEhNJnlCYsmGn1xnFpStO1RZ4kyLmfmGzoxWONp1GsMBEfcNX0SUl6TKAHVzx9EFZJx0cv7kI/EDNNabrqaXIApvoi2ig2nLDUZ1JSHyi5GOgbDxstCmGMgwDCjz/jaDTTFP80pekaJA80UMvyhiyYeHUFUFoZcBn8kCYDYBIgY1ASAKSiqXiDh8ZLxsyNpvUhjonpZOUQn8b7pClN1yIBgHEHR/g7HorjMEDhBXHpPNmA1GcSAOiFlEOQAaChUcxZclA5Pgc+0fFpXOw0pemaJGAq7mBgjOlHtVIHIFQovfAbg8vkZHJgCkpCs8yS9OCaQAh+Fci8JhDqdRRQk2isXBBtxDSl6VonTzIBJFhymJ4LowofACeeNPYclUWC6qJkMTMKYOc6mtQLaEIlteCCHzBoCFcDQONhojjplWzENKXp2qGxbQgCQG94dWwyBKmMAkat/XcpYqwkBR9umIeH9iAxrARPr08BToQB3sYPsay9aFJpMEhz45Pj0pSma4sMAB3eJqurvIOXl4CjRxw+bgBdjKxks1jR6E4+CmAuwAB0fi+84ohmM/Ybl/QDnD6VkDYrp0aOS1Oari0aB8C4QQrkELwSAEoEDmpof0ODhBobJZN+l0NQW5mL3uIugdukNy6ZFbmSVZot8UBUxAeQB3OQfRawl4mYWRC4AXVcHaV9mKY0XevkgY2X9KqkSqiaGQfzU1j54gAbzcNQRA4+u0pq12+S0jjhlJQEIqhAAxkfYIh/gBnKK+7+UYryhzZfzOeRIU9Eaj6/VGbfOUv6kk3i8UWBu0IJZJVKMLdUfLmV4glWIn4RQJjBHBz7EH+SKGMUj07BoLGFmtHANKXpqiIAMK7mnW4xEIAePwUYkAQowpjzjIzI8V/+X2l6/kWZColItZHbDF6Cgk+QkARHIA7IAMlx5MEwhSUATABG/H7p8YZk5hc+JTMemC7DntMIH0IhfiilGZII5AGAFZJZvFAyCq6HN4DozUF9qJbCNlT0EXgocRwQrao6ZjumKU1XE3m9CUorMjDXOb344YJLAgDwSBySiyqoD0DJBL/nAC55iYTkwy7M12tc8uLwi8UlF4DNjSXwHIcyGUH8iOQmEQ5g5wDRmQCmLxkGOEckIMMSlD7JTnZKnrRKdqJWpHu/jFzYIsP1b0pi+CSA1QNpHFXsEWqGXHe45aopr2lK09VKwBtVTzAzsQYG9yRj4vfAwWbz8tRKPCz+RAT3iKfwZCyzYulDoiAAEIDzAQlUQ+mnOXnMJrwHQPUAlEleqVN6AXSA2oOrLrZARgYSYcn1DElOpFESnXtloOl9iQ2dV6B6tWzNahJKS780Xb0EkQdwUOKpUQcHqeVJxHhEBsChLpqUCIAz6PNJP1TJ3oBfuuH6/B4JAWNMl/DEJY58It6YRPEcS/hk0BOQHsTvD3ikP+iVwQBUUR/UWw9UzkSmxBMZiO+TKFAbA+C9qEPAMyIZyTaJ9h2Wobb9kgzBVgQAPaiTsS7HaMz+M5IwTWm6GolWGy5cLqE9Z+y6OFRSSrkkbbBgUGLl5ZKYVyPh+XNlZME8CS2YK7HZ1TKSlythr7EBmZYQieEhEsgVqZotkZp5MnzddRKaf53E58FVVkkys0xi/lIoqXkS8QCIALfXR+AjNaWud1gyPJ0S6TkmoZ7TyHEY/pC+qm5aoBkp64Ek1ScXGEluQLrT2Xt3uKXJ/D8qXSqv1HD7nHq92mmydrmvbmf9/rMQNMRIkuqinlAh/JKwuxgCKWb2A8My1FgvsdYeyYx7JAZ1EpgTf1un1L6wRmLHT8LOg9SktAQgRpBXdMo0qfnOt8Q7oxJ2pE9iSBCGdMwpzZKMorDEI7USG26U6FC9JEIXYC8OiI/zAHCURLykNyiDsQLxFi+XguqHMAnMgcQMKOAM1gz47EClSkM+u8MuNqCp4P04lFomnZedlUL0n6hen2Rd/hAotT8sudtJf9sf9pn311pfTEYwz5yuYXtx45UowMhVToAqNizxWA8kFMDoLQIosxmThp4kztbJsZ//H4nv3ifF8Si8EB/g6wPDDc6ZKTf949+Lf/5sxGXGxh5McPMdEs6T7MdDnyR6zki4bbvI0GnYkSOoAxkWAxBPSjSZLYMZsyR/zn8Rf9FyqK15rkHiII4xtvFnKziYJk7qgKYOtKXU549DCdq5yM+WR7qc/CeLO1F9f1f0SZTN/uAENFle1t+2302/r3b/ronvLSiptIMaqNsR3JKPj8hIT4O01R2Rvo7z0BABEIIJ9h8lHcUgtyMSBKyXLg41NAYXlZgPUjSDcaHg+qA+ErAsSRdg8nFfKQn/LEi4JZJRvlASwXzYgSiXYpD2HgYuiLx8UYA01AO/COpkVRQOzMSDZvzGD/ZE96nXT5rcdZusntZ/ItBamijth6EPm97Wy6b7uOVb6c+2xbkQ58qXjv5svyV3X/xnIa+PCyCwyHhMzFhxIEiyGPogkgCYYhFIQXQcAecHkxAoAJJAKuoCJFzcA9kGycW33T2QQLp/CJURKDRX8QOzXPlEehbhCSBuBrTcUvHmzRJPsBiwQX4K4Ih4/FyZhSoK9TcRC2FkjJ1qiINjBih1QI2D1Tg8LENDQzI4OKguGkGeiMcB7uzokNraWgmHw+PTIYzhdOP84fDnA37W2TTWNTU1qYvF2J+mbql5WkpywkOkUCik9RwYGNAr6880JHfeow7M7H52553qJgtPTX+xeBP5s+50NhytcfIzdbPxCDw+E1RdXV1y9uwZGRkZ0TYwjCDtwJhs27ZN28807LvUclOf6a4F8v3D3//3x6n6ATroJEo2DLpyDoVdUPILiiSTJ1UyiiDxACbaYQBZsrtH2nftkURjo2RhILwAHa3IMNLGSoul8s57xFtWguhcKkV+BC65TVVSSjn68bTLgET6z0tipEUCsP+4iY+CdGko7AmK5FRLRmENnrJ1ELVioA/OkvTnTJuQt99+R9avWy979uyRvfv2Sl1dveTlFUhhYaGseeUVWfvqK7JkyRIpKChgEnVMjWHVG1519rZl6MVKqPHl0otxeXRuYHBAVq9eLadOnZKFCxdJMDND8zO2K9KxnFHm4QMmuWhUtrz5pmzYuEn27N0ru/bsk4OHD0okEpWK8goJBDBZmaLExzqB+EzmZxbM1+ZPZ/O3z6TRMPyM+sN5nSvJHpAn0V9VR9zTmXxMOnuvL9HwnnHhjOpPoJj4Y87UjfXdsuVNWYdxqa6eJWXl5Y6/yPoNG+Xd97bKjYtvxBhhTEAs352PJdN3Y+QOuxrJmwDakkk/ug4dDpAkIQ39yZD40bBAZon4c6rEn1WJMEo0qqnoAO0D06lkCd2q1zwAPqiRY1sa+OXha6ihDr/B8a9J4+XhbKiw9CWooZsCl0E8BVAOw+GnPMcJwjgMMfKkwz3zhDODYAabr08dPnJU3nt/m3Rhkuju7pN16zfKUytXSndPr/rV1ddLGFKRNens6pYLdXVS39Agw5iZwU0SBxc1NjdJZ2eXtHV0yblzddLb16fMQmJ5o/dglKaWVjl7rlY6e3qkAdKvtbVNGZS16h8YlDPnzkttfYOWqWn4g4qTyWKxhBw6fFR27NolHd29MjA0LIfx/P9+9W+y7+AhLYvg6OjsQD5npaWtFc+0rcxbJVFIi4bGBjlz5gzKbVWpQgnTiIlxiJKUabs6Ua9Gjct2sG29/X1y/kIt2l0voUgYSg8BB4mFvBl+GpKqq6tXa8v1te6ePmlpbZee3n5pbWuXGDwHB4cxuTXI+do66UHfEoSsF8dhYGAImkad9ksf+oATd1lFpcyeO09y8mjPYxqGrd/Q2CSDqOdn77pbyiphmqBfI5GYNDe3avnNzW2az9AQxkbHmL1q6GoHH8n3d//wT4+r6gigeJPD0AK7YHL1Qw0koIIAE9RHrpIyjvNDrk/29kr7jh2SaIAEBMMSLgRFmAxcWCpTPnu3eEvzdVXTSD8DI3I9N9bZdx4ZlMTQeYl0HJZgvAu8D1vSZI9oXgkn8ySraLH4cmvgRwmIMnhqR+uLSKyN1ote5p7g2bljJwYxIj/96U/lC194QHrBHDt27lCpR/Wwrr5O7r//fjBqWJ74jydkA2bgHdt2qKSsqZmr0udf//V/y969+2TP7t2yfv06aW9vlzk1NZKdzUPjBADLSqrq9O//9m/y7rvvyukzp6WjvVOKCovl05++HQzbJitXrZJ1G9bL+++/LwN9AzJvbo0EIdW0+siDZW3fuRMMHZO/Qn0ffPABmTZtmmzcuFEl9i3LPiU7d+6WJ59cKe+89bYc2H9QcnJzZPq06RKF9Fy3bp2sQhlbUf6RI0ekHJKlubVF/v2J/9B75vXss8/KG2+8ITfeeKPW97nnnpOTJ0/K66+/Lu+9956qfHNRL0qXzYj39NNPw3+rHD9+QvMoKSmRNWteRj+sx+RwWI4ePQoJf4O89NJL6ti2Y8eOSWlZmVRWlktTc4usfuYZefnllzX/ugsXZN68+ar679u/TxYtXIg+KpI333pLfv3rX8u58+d0EqSaOQvSsRFj9Mtf/Uq1F/brpk2bVC1nHTMyMEGjnmb8zbhfzaRaCKVUUkISgRrY23pYOpv3y0hfHWaoIcgbSLRxR1GMGqRYctrOi5FQJMT3hWH2UZoA0MgX8zTlFsJgC0DCciUUOqwkw7US6jwsyWg7AAx/SDbxRgHaiNqgHm+++IJluMkkInWGJWGeHb3XKVMJ8zeAoaoRJEsEDN030C/dmCiGwiPiC/iRV0DrwaQoSYJZmTJl+jT51PJlUjFtKtSg92TX3t0yAolQB8lwCoAqx6ycm5sr77zzjpw+fQZ1QmI4DjwlzlNPPqW2yz333CNFRSXSBknlgX08ODgka9e+BlAclTvv/KwsWLBAfvPiC7ITajulJnhIifkRzNzeaWlpVsnV2tKCIryqIl/ABPebF54H2ONy1733wC6Py3O/eV5aaTdholn97K+lYso0+RwkCMvnKaM+AL2+rlGlECeJ9vYuuQAJHInFIVV65PixEzIE6fWZO+6U7KxcWfPyWjl54rQcPXJcnl65SsrLKuSB+x+U5qZmBVgPJDvttwMHDsipk6cUlBkZGXolqBfccIMcO3FCNm1+Q6X4mjVrMGnslFtuuUVuu+028WMyJ3V1dkKbOAebNyz7MZH8GhOBD331efRdZlaWrATwd+3ZrROCSmf0xaw5s7U/3wJYm9E/pKsddG7yeiByuEnggzoYCfVKf2+TDPS2AIx9YHTM9BhQqoZke7Qc7GuullT+6LMixGEs/gEAo73iifdBA+0Tf6JHfPFO8caboGOcheSDndP2vkR6jkJ9hXpHcKIsHl0jqBLJoPig+vqgBgMqWi6xxTiaPQvSsnjLcpmDwkvrQ4Z54skn5Wf/8jPZt2+f3LJihcycOVMZnUSGpqqWlZ2t8cnsBEML1EnND3EWXH+9/PCHP5R7770XIPECVNAMNLWhurpaqJ9NkFoPyde/9oh885vflOnTqzR9R0ennABT5uTkKAPm5ORpnochpZSgFXDGN9X1QHJ2yKqnV8k//49/VjtyyU1LIEXvkNoLdZDYDVJUXAJm9auN1I649fDbuXOXZGZmyve/9z359rf+RP7yxz+WxYsW65iZrSNckTfr7vdT6nKhyyP5kKxfevhh+eOvf00e/spXJBQOy8lTACCkWF//gBQWF0sU/VRQXKiqeRukvx+TVwbK+vaffke+8c1vQFVFxTkRQXXNzsmW7NxsqPNQdaEOHzlGCblQvvOdb8v3vveo/OhHfy5lZaXabD8mwmgsKoePHtFy/+RPvil//MhX5Pvff1Qnxr0YK6rRtH2Xr1gujz76PVlx6woJRyPGRACxv+yYX+3EbTfwAkHmk2BGvhSWzZKiCqhauWB+P9Q+gi+OgWQclX7uRjOxc+sQH70JqJ1D7RLvOCrhlh1wv5Vo27sA3NsSbn1ThpvfkL7GTRJu2y0Z0Q4JeGLoVEiFhB9pYWsmsoH5UvHlzRTJLNJZ3eRsnBro+oMnDIabGMaBCQaDCrhFixbJt771LR3oXKhuDGOaGKTB5s2bZd1rr+lsXgyms2kVGCAyN+NmBDOcwR4/4GSmANzw8JCEkd/g0CDimUmAYAmA6Qnyvr5+BcI9d39ebly8GHGQGM9ad9qyKC8XQL0Nk8SUigoJjYRk+bJlMnPGdMQx4Ont7VNXATvqrrvuwtUs0JBo6w0Oh1QSU/Um0fbrx3MXNIAB1Itk6mbCBgYHZSQak6ERaCkAkWoIcIzRAzuRzD579hz5zGfvBGAL1H4sLC5SiZSBeAcOHtQJjvGoevqdxSK2KYC+jyA+tQDWaQA2YBRlWWI8n5/TvmhYKBpHH0JLQf+zTTq+yIdj6EPddBzgR6JWQ1WWKinjXO0g5OYBeoRSIQCVDOpW+ULJr7xRPFlT0Lgg/MHwnDipKpHpyTTahc5fqo3oBPYDwygj/bAlZfCcjLS8L6GWNyTcvF5GmtZKpHG9RJvflkTbTgkMnJDMRLdkeMLiA2NoZgB6MpkFNQugy5ojmSULJBkogF2IzmfeCkQtzhkk82yJNSN46PLz8+UrmN3/7M/+TO09MraJQePfLI1zEHlPFZMDSdWHxHYwXJfJ9Y0QlumacR21t2r6dJk/f76qR1RFqXq1tbUp2EpKimTxjUYasXEeAI17rAuuu45NMSDHDfuf0pj1vfe+++Q7f/qnMn3qVHkPtk9d7QXYpHNg+8xVe48MSYBR9ZsyZYqqeFThaLM9BzvviSeeUFuMk0kwEJQ333xT7cM62FeWGJ9bNLSrViEdbUjamtdD2i/G5ECbcQT9wkkpDFWcz2UAGPuCadnvJG6XsC5ZUB1p07J+dCx76dKlUDXPyjOwA5+GVGf9qJGQhxLxBAAclJuX3KRaB1VcSvxnn3lWcrJztE3usWDfs6+SMbOVQZv85z//uS46GV68usn3d4//7eNmVREo82ZA8mSC6bJwn4mOIOOTURzGY2+g0TyonezrlbYdOwQWs7MNwTCRsA/2ZGlAKpZOF6+/CapnIxTILgkkeySYHIGLAqAxwB3M7YkiieNoB0kGFFcALhcSeMoK8RfegHrlIdzYEIaR3aAbmwF1MAgS3He0tUteXp7cfNNNkg+pR08dK9S7E3ZIEDM4pU15WbkM9PdLG2w5MgUXBq6HrVYNydkBIM2uniU3gDH7ESccCam9Q8a3A0/gUhL19vUgj3bcl8kMqKBVU6fpgk919UxVtzhjd3f3yNQpUyGRr1emTXLSAzMTfLSNiiBlKB2rwPA5UOdo75SVl8n11y2QqbBDO9vbpKG+TmKQJHNranSxYjrKyUc7mzEGbBdBTNVvxowZkKpJ6QbTlxQVy4yqKqlEvVmnk7DhGqDWLph/na7yst1f/OIXdQugAmpiWWmZNDc3SxNUz4DfC2AukCmVFQBQp+TAZl6CSSU3Jxf9mwsAhrVe4XBISktLpapqutwE1Xk22s2xqKu/AOnfi/pUab2GIW0phRlnHiaWkqIiVVubmxtVjf3SH/2RrFi+XCLIrweSez4mnlnV1dKNevohMT8FYHPPkAtKN998s8yaNWt0LK5W8kQSYXAtJRfPfnKWGcYsFQE4ggBFptlSABDVUkRb2WCe+0xgVj2EmSgJO6QEKoSfL+QivNsfkei8Qln0o7skmV2PtLD5PCGAmm9YIB9KVZTHZZ+kH8DF7OaFfwgwDftKkWa25FYslUDhYmjF0zFgXIXVKiIty/DBzwU6kEoTh7hEz+XxOGbMgsJ8qDWMjwBtB1SewQEwcVjyCwpVOvVioEfAGLm5eZqW6mYmGI3L6hmQOAQyFw1o/xFwlAxWGlIicNW1HyrbEFTA/MI8lBvXovIQ1ws1dCQUku6ebi2/CGXmYpZPqMZhJgvWjQBnfgQQ7cVoJApQ9zr7sIUatx+2GdW5TJRPO5CqmkoGpKN04WY+JRltTtp/Q1CL+1AvPpOoQjL/1ZCI723dKo899hiABS0HP5x4qBKyP5lfT3e3SkmCogggYR+qegs7rCC/QKUgHbc0GC8rO0vLjKEM9hdBPRIawaTTrflRKnLSYdxh+Bfk5UvQR5U1qf1PdTgXgC7UMaF5EEN7ByHxM9Rs4PhQRc3Pz5MdO7ar1KZtTu3jUsTy/5BB6onGo6giF2GS4o31Y6RaZGSoS3yZYIbsqQjIw2yagUYYVQo3AAzspLpaAPAXYwDUZUuR3kBEIvOLZNGf3y2e7CaoLq2S5KqoL6oSyAs7j3Dnm/MxgCmIvH2SLZGMIkkULZBAySLxZ1aJx88VPUhDgss5MOcowejUsQ5l57oByBDzrqHpfK6Kkll0X45VxB9emcaqU4bYCybfsTACzfgxDckOqGV+k59xtJ8YjRMFT3ogE5XsTrcZYp0AdFMeiWlNPZgfSfMzN/ps2sB2Gy+WzTiMP74NJkyrjLg2zECdYXE5dPCQXIBqe+edd6rUYnyN4VSH+brzZBm2XvS390zHCchNtC1NXugHtt3pT5K2GcG08xhOVZRgo/1pif1HHuHF6/ibcWMfGdOBq6ucfCjNOVlxErXtuxQxn1Sy7XGHWT9LE8WZKK+PQp5YLAwew0BKWJKD9TLUcUCG+lslmFsp2WULcZ2BwvIRk29MkMEw+6FTknXn5eAvfiGyc/d4AEICRuYVy6L/+oDEstslEm/HYECfh6Mi6eNXzxKaCwRrDsCXJxLJFCmaKZ7qZSI5UJ8EKjBjezDLcyOfFdXBxF9wl+mPD3aADjw6huGpTER/3aJA7rqH59g07vDUe5PGgNvNfJb4PC4f9CPrqW1z0plqk4EMYMhmuFE+03JckwnjmnbCm32t4Q57Ma2TTyq560yyz7yqgx8XMwiQOKQLmV+ZlyBx0tm47n4j0Y+k9TK/+uTUSomnj5i/jYsbBaAt26bjRKP9Ak+Wy0mKV0pPM2nY9PbCycA808scF6TpYuqtbWRE5u9qhyX3vSUbz9Jo+1z+qX5aTkq+7rCPQ5xXkQky8oIpvBGoDkMSD0clFo5IgAPEH0ogAIH7dIjFZKgFZSZnfdxChdT60Y7kl80SsB9zYStVLBZfxTLxla2QQAGMa888SUQB6KEqGGpTJFRbIJ3vD8rZVy/IiY1nJdrJFdBc5AHVF/nHeCANGat9ydVYLYcNHmt8agfEyGBQ8SDZJQL7KwSbKYaBI1DI/BobdVXBxNVa+rFdiMNJmupjEgxFhNDwNyOMRx18xEF9rGPZBJ99Zmf09fZJG+wiLrFrtZ0wptW6wpOnj0wb+MxeZLlMj7iIp35EKOpBW47+CgB7j4ve8wqnp4h4z0emRTmjdQIRdJ0dndBshnVllos5jMNFlLNnz6pdZdONa6NTR1Nvp1z1wyPKZz+xupxy2HaGOxyj7aHpwLLVIWIM40FKncxUW3DaqK+1jfZBXCcLjQsXi0Zh13brOV7mSdWfqjHHluo2VXHe2/prvR2y5dkJNZVsuL2SmJ4LS1Slmb/tG/rruOCXfrZMd99dLvn+8e/+9nFWk6wZAbP6/bCBcssh+aao80JKsYM9cZ9uRbCTVQr1dkrHrm0ijY2Sw/5CQAL4G4b6FymulKn3PSTBqgUSzK8G+GqQb5Wc3dcgp7Yclf4DHdKxt0E69zZKz5EGGTjfIT2N3fqZwqLqOeLJykHbaGcgQzCrbpO4OtOSu4NJHNgLFy7Ixo2b5NjR43IU7tiJ43Lo8GFpQD2rpk2XzExjw2lSTW5uVGXC7ag6SF+iVP3wB/e88qgW/dXh2ebD9DwJw83kHVCTiktKZMq0aZqXPcPJ+DpI+LFSU/PGr55GYjw+ar7oY83bSAitCwKZ2pRv8mR8kskVYfixko2O99z8/tUvf4kx8MnsOTzxYtRH9s2zzz6nNlx1dbXmOVYuf/EHxbC/qDWwLnjQq95qdTlOGlPrxfbZ+nEbYtPrm3QD//DhI3IY49HS0qS2Je1pLYEZwVmVk/1u+h4gxZX+pnyvHDt2XE/4ZMOuLSoplidXPqWrzlx0Wrt2rezatUtXjE3ehmw/WLJ9Y3jAXhnPlEM/batTNx5CWLlypa4kc6WY6q/mh1/2N0mfnavNw/pdilAqE7HxGRLMqJDc0hskr3KJZBXXSMKfBykEVRB2mx0VzZcro5SKlCC6oMBZBbMVHcL0dKcHqmWgAprkdDhIvLw5UjR1qfQ1eqT3cLvEzvZKVuOIFPclpSySlKLuPmne/Lb07dknAkOdNUrGufRDqWoGJ5XYWJJtMJ2erN++TZfg177yirz22mt6HIpHqEKY8bk4wYUR7lONhGCbIk0YEr+3b0CGICE4U2MElKG5vxaORHEdkd6ePqNqYVKgChSNxDDj9iDNCOph9hV37NihTMDldV2YcOrIBRUuWMRQJhmfDMr9s1A4BElt9uK4Wsq68UjacGhYuvp6lJnpuIjDME4CZEjaU3xmnpS0dnKw5zAH0Q6uuoahxZC4GJSTmyeBIDULgB/xRpCuubkFgJyjB8e5b8nu1HqhX2IwK7jvGEHfqN2mEEMEXCLIl/t3PMfK9lECaL+OhLQ/LfOxf9e++pqsfW2d7Ny1W7Zv2yZPr1olq1avlnaMk5cfaEbUoZEhXQ2l1qI2IdpDfy7YdPf2aJ+QGJ8HJ4IZQV1R5cGB8+fP60oyDwnYxSASOYP7mVxNjSM9gaftw1jSsW94Npjjhpw1DeOE4M9xZRz1Q39mZWVLJhz7l3mQT3gmln1v+t2AmmSvl0u+v/+Hf3o8AdWRCf0YBF3tFKiCPn4uwrxGxPcEeUQsmgAwuPfL1vUP6DZEorEJEpBqohmiCCRhtDRfpn3+bvGVlqNGtOXANHB5hSWSE01I7/EzkouGZseTEkDn+JIRCUIFDg+GZKBvUEpnVUNtLUQdMKMyX52RJqbUBnP2W3LTTTJ79mzdE5s7b5784Ac/kOXLl+tKH89Bnj13Vmfl3v5+DFqOvPTSGtm8ZQvAs1uZt2rGTN08X7nqaTl1+oy+pbBl8xYN4/I/B/WVV9bqcvj+/fsxI+cq873wwgt65Wb5/PnXgVEy5I0tm/UNDJ7B5EHqKVOnKBNtfW8rJom35BwY6Njx45DMWWDUtZCi5zBh/FbefucdlDekTPYKZvejR49JaXmZFBeXqIR9+eU1+gbBEUwslAgsk5vd2zEmDGN6Hp2bOnWaDhcPqHPZfubMGdLY1AKJ8aqeEOKRNIJvKqQ1mfH551/QEzYnTp7U86gtLS1SVVVlzsAiH/b3eWgZTz61UoE3Z84sgKBWz3T6Aj7dNyRDkgYgATdu2CRzaubKX/74J7Jixa0yODyob6nMnT9PpqFuO3ftlBdefFHb3AhemjZ9uvYPz5u+CP+tv31PD8+zfmwf/dm3BYWF8u7WrVJUXKRje772vK4EL1y8kEqTTsCvrFmD/tiu41U1o0on2jUYt337D8ihI0dkw4YNmAg6pQZSMxAMyMmTp1GXl/StjcOHDuuY8FQQ+z4HY3wDj9xBCv/mN89j/DCpHzqEtnqksrJynEbzYUDojXFG5QzKPsNMorUHCD38PiglmyeE2ahHPyMx2H1IkpF2CEDMdOgMtcucNyk8sNl8UFP5VoSCmPqoSk5z7+E7gHn5UnXvPVL+mc9ID8Ad8gFcfopszsoihdC3Rw4ck/p1m2AjtiJXzDBwKnFBtnHWuWcezsSUFkVFhTKvpgaMBtUXtg6X5q+bWyPV080A7ti5W17kAWJISUo3qt39gwP66lBHd5esfvYZOXr8GGzHCOJsl81vvSmd8D+LAX7l1bVSW1+nby7wgHVmbo7EMDlxlqYki9ImQo155ey/5tVXMaAvYxLB5BbMkpfXrJXVq56V4aGQnDl7Xl5bv0E2bHxdOjq7MRkMQHLvAmDflEFIoVNnzsrTq58B+Pdjtg/LW++8K2+9/S6keBTAxAyOemfn5Ml+MMpK5NkF24iHsbnpzQPn3H5Q+66zU7c5uHzPc6Z9/YPy7K+fky1oF99K4LnXp59ZLW++/ba+FbFn3155ffMbcgHtZH8Q/AdRBv+HltU4cqBCnjp1Wja/sVn6AOA9+/eiT3ZygFQCxWgfIp4ZG7Q9wHEogmZQCEmcD37CYGPSPwzG/o8nV2p7KqZM1ba/iMmjH8B9dd16DS/EpN3V3QtpE8U49Mh2TA71jc3gXE7sXLyBNgK+5VnUAwDECCb2bdu269svfow/j929jAlwy1tvySA0i/0HD8jGNzbpkblW2OovvPSipm3v7JJ/f/IJ2bt/n+6t0p5saGjQLZCDBw/q4XUu4g1BKg9Dc8nEhHTi1Cn5DSYe7ptaIg9+GPLS0NXPT6jqhQ6D1KHki0P1VEyGYYC2H5Wehm0Sad8n4Y7jkhzpQghVTiPZ+C5EAuI5DkDE8azjRMlnFxsAMM2fKKuskDlfelCyrp8v/RisMPPg5+ijXglC1cwHCJvee19a3noXUraP0NbFEQswN9HPMgWJgDQrnVyZg2GM+FzMiLnikCkoJR/97vflc5+7S485zYOUnANVjG9CUP3i6y8W2Dy58pOf/ETuve9ePf1Bg5wriJzxuCjAo27XIQ5PrHCzmXk/8sgjagNue3+bSmKmf+yxv5Zly5bJNgChtu6C5kHHc6bf+fa3df8shnG4eenN8pO/+iv59B13YHKIyoMPPih/8Rd/oadRuNnOWZ6HAWowybDOtH+4kc2D3FR/qeZ+97vflZ/+t5/K3/zN36jdwn5j37DOPBRAqc1tCL4t8uMf/1jzpprOPVLWifk/+uij8tWvflXTsFwdVPAHVfOpCP/sZ+/EpHQOQDwppwFGtnPBdQsQygmVZo12ny74nEX4//rZz+RnP/uf8tvf/lYPNMypma0SmP3Jg+qULtwW2Qttg2+esB4c26ysTD0dwzpasjanGXtjQvG4nhd8S9V5x45daLNgPBaj/QslIyMLbT4gI6pWeqQGdjC1oocfflgXWWi2EGB0X/rSl+Snf42+e+wxufvuu7UeJLaJ5gn3NMkvs9BeSvBW2KCsryXT9jF+uxTpB8nGXnZgBxNEXOE0b+z5AZ5kdEBGuhslMdwp4eFuAAmSkv7Ko+hwjY0W65YB4EjgMVBtNzrcU6JyqwKdFJw3V+Z99csSrSiTAei0cU8QYwumRgNzE1HJxuxTu+4NGdp3Ago37AIX7izo3I2093p1gMOLXVABwvWiEwok1WyoYrfcslyZg2okX7PhiQ1L5q0KY99w5i7Oz5PigiKkNwN/041L5IsPPqRHtl55+WXZgNk6joEPUIVHUTlQobhCGMVsTElE9S0bjMTB44Y4B51583nZsk9JRSkPWlNTSEoJ/AqRvggzNzfdyZRUtwhQgohvYPCIF0HkbjelO1c1yTC6IY/yypCWiwbMmxMSmSMCu4UTRyHsVObPTfE8qFdhqM4JtCEBNZSHBcpQD55UYR8xfy3KOtCtt96qBxV4pI2SgsfP8gvyNUz5AR1l3tyPI4+AlJeVSjuYlch44P4HpLSkDHajefO/HiompTVV3cUAZw4msQceeEBuginBA+18neoYtBLN2xlfbTvu+UzHidfUM6kTF/uYC3JcPCFgqLaatObAA1+xYt/qGVak4cRG4sGDDPjZQw1sry1jEHbvM6tWY2J9X8c34JxnnUjqaf0ug9BPUA+VNR1mBdNaRuPqo9ebJb5goeQWz5asgplQuyrEk5ELEAJQ7GRUjEXpKhyQEtdPSSA9PZElsUjpiBbgkUYsPDjwtyyVOQ99Qfqhkgz5AjKCmvClJS7q5GDQYhca5fTLGyRW14i8wDys2yVIO9iJiNoo2Mh4dhUShYPBoso4fkjjaDQsDRh8Amn2rNlg2BLEQRuc5XJKkyTyINGPwIyByRsbeMInITcvWaKgOAEbLgaVlfnTxQGGcszYPMZ28vgJWQO16pVXXpVdsN34LhzPkHIZnXEzgvzHNOgjMiuYn2n12bnXZXg4G7+XL/2izsVgFErB7KwsZTaex6Qk4RI9VwRfW7dBV+/OnzunfaB5glGmQxWfXV0t70Pi8SD6S1DBGtCem29aIrlQLbUeTptZNj/nwXbrKDvto10+a5Y56L4bdjMBftPNN0F5Qj9rFA6+DjnqMyLV1TPkhz/8gTzy5YfRlrgchd0aRT15zC47K1vrzmN6ebl58qmbl2LyyNJ6T5s6VebNnadHBZsamrQ+PGnELQAOs26D6P8rwT0nTDieZGK+3G7JgnbD0z6lABuP+bEsptfJFXkwv4TTr5yUK2FHv75xk6xD361avUq2w0zh1gknEZYRgjp65vQpyc6A1gSNh9qT8ojT3o9CRJt2FO0w42GWYbjZTm5OSJYE82ZJQfXtkjftFvFlz4R/DoRbUIbBfL3o/HZ0YDsM8E7Mvj0YhCEwN5qnYODKKD/epP8BRj/MBFlJQBaXSPndd0nhimXSnhWUVr9HujMC0h3wqmrKJtcdPS6HoLvHB/q1LqyobSyv9p4goNOZivFAHIhZs6oxAJXawSQO9JzZc2QaBpvNzQIQb71lGcBSIru275DWpmaZAyAWQ+plYgDnQ1WpKC/XtEXFhbrgkJuXo+dCz5w9LQcO7tdD1/fe93nJzMpQicPlfNqeeYjHM5YE3N7de/Rw9Zzq2fKNr/+xns8sKynVsjjbkrJh8M9FefQnlaJ/5uE5G5NVAP0xs2qGVJZX6FnTz3z6Dj3v+h7sQjL9fKjOPOq1AqraA/ffp2dG39yyRW0+SkUei6uBusrZnQsGX/v6V9H9RbJ16zty+NABWbFiuTzwhfthU2ZJ1YxpMr1qGlQjDyR3tr5AzHOqhkdM35LRyZTXX38dwBjXs6kEEIkx7ISXmRlEm2ZjwpkGcGfJHXfcLreuuFUa6uqlrblFlkFq/tFDD0kn2vL+1vekFbYU20oeHOjrl4NQGxsx2RCUi6CiFkAL4PnQQh7ZAw9VQ/2eCpOG8acCaDPRN0Hw4N2f+5zcA/Xx7Okzsh3Sqqu9Q4/Hsa9nYPKbCqD5UcdctI99Rw2gesZMjM3XlVc2b3kDkve48C0Xvu0yo2q6vmhcUJAn9917j07cW999RydlSld73E/5z+kje70UOf+gk2DhLIlEzqcluNTtgTRDbxttkhvxCX7BmgsrENswWvc//7wMnjwjWQkAAIPC/ykYwYB4p0yTpd/9gfirpuiRM+4RUqlFVkgLcPKKCvoiwzJ0YL+cWL9B4v09AkVUP+jEz1HwiHY/OmmovEBu+ebXpaRmvnkHDY6NI/hsg92NVaghjCoF94gyM7OlAtKIUSgpuEDBZewKMCJBy3j044Hi/PxCXQmkipIDhqFxTSYk09JW4blF2iJU67jZzjftGU7ViWdE29s79bzjVMzcLIOzbDckFutBKUT/4uIirScPQvNVJR7mJqMOD4ektaUVqk+Bgrqjo0s3mVk21crmlhbM6n6Nz01hrk6yHgWoK7cOKirKdXGEaaim8k0PqlmMTxCyLVR5iwB+god2HevFPFgvtpl9StCyP+lHacq8qI5R4qrkweTKtlBt375zh/bdj370I/n07Z/mCCsYDMH2RrkNkFyZkBiVUzERIl8uFnF7w9SlUFeNmQfta5bDQ+NUWblw1AZgsu5lZeVwpdom1oeqI5me2yh8Q55hfEeScVlvgoZnZ9kWjjnjsx+oXTE9TZMpUyq1/2m/sZ9YNuOyX7kAQ5WftjD7h31nbWPW0y66sM9YJvMmH5AsX14ueSCOoTESEfoIx0UUZWN0IUBJtMAmpECkXCNzM38PGDfU0S7JoREVbFQwefqB8RJgxkwYqB7YITQDeaDbntnjappKKcT1w96TwWGJdiKfEFc8ubJpjF6dZVFQCI9BdGCwsFhVW1P+WAMnA6C7I8g4GuLE5Q/3jmw4r+Pim0xcz+qhgKX6onm40lgbwPib9AzjVTelEab3msbpa0YkMWuNwPzHJLzNh7aNLY+Rxp5tnhpdyV23icjmzSvVRvtMsm1gG+nvzkPj0Tl5U+3aCNvv0MGD+grTXZA2XDmcNB0aqH8RxHDjTR/7zLJtm0x8sxnuJHeI/INYGme0LPMLYhlj4R/Il1FsGpB7zEhMY7Uo248kd5/ynnFIo+U75L7/MAQAxsDXTGwdMzcVNw01jEoZxsZRKUW1WDO96okMto5iUlc9QcxP7QGCCLdc/YQfZKmJyvxxw/1F9jPVQfzlnzHSOiBA0yFrXdAZGxhLrFtq4029NdOLkrsT7fVy0n0YcpdxOcSoF6uCrd9kebrDbZyJmI3kzsP6TTTJpBLjUNJTYtDO4n4n49k0lpiPO1/SRPnZtPY6GdmwifIgudPbe/vMq+0HN7nzsnEt2bBUf1JqGK8TxbsUeeLxqALQrBiaDMYqRUZ2Kg2AGQWDnUpQ2sbiSvAhjHhhFlxJ1Qc+UwIgnkaxhFmcZfBbM5RqlJzMWaO4GsY0+sg/TgZ2IEnMw9Tdnbnxd19tuI1v70mpaS9GNs2l6FJ5uvOZKK67bhOVmZpmsnpNlH6yurnj8mrjudOn+tmxcAPcnT/jpaZ3P18OuctMLf9ilFqPVErN62LxL1auDXOn/zA0IQDHk5nF3Ad+zQ23Ikx8qpVeqKk2vQEOPPmocZCeP056vSI8NoZZJQe2Jq7jqSYqfvXVFTh3J2i9nIiTdYA7zh8K2TZMVC93ff8Q605Krf/F2uMmxrNxL0XuifZSdDnlu6Uf433UfrVt+Dh5uElVUL25CACVEEuFIaMAQbpIQ29UQrcWnAqhamjsmH2FQF0Vs+AjWQDqhUltuU7DDNmriYO/eu+mT7Ij0nR55AbQR+l3y8CpZPIyNi5J90U/AlmecBPBR2dB/XF5ZqIyPipBsFxeZVSq8fsoarThl40hsABc3iuIEAl/VVrp7iKuE81kBnjMhHDlE5ENh2f9gZcdo8nAR/qkOiFNE9NkQPk4/c60zFb5RvPix4nj+gUC/gsEe6CcZHjB1IHXieozGbnjx2IxXR3ms62/DbPx3M5NEz1/nPanEswvKpB667hUsoY0Ku0UrO+umTvnCjJIMeQSd9bbLQEtceOe/qONZFyC+AMNHOswUmr4J9khvw+ybftDa8eVqJeVcJRIfF2Jy/p85YenVnikj9s5PPmTk505KgUZ1y0RWa8PUyduN3BrgdsIFAhMnyoYbJ62zaTUMhjmLvuT6JcPiqeLEMFigASQECh81nsnjELMCDJ1GtN1TzC63WgcNpxtYVxeVeKxoebZLvhYd63RH3K7Psl6mVFFntCiOgEIvnFx/MQJPZLG75Byz1T9jh+Xvv5+LduCxTI/naVUv4nu7bPNw5I7bDIi8G08e+/uDxtG56bU54vRZQFQC01xSXQinUotvUdFfMapmgrHdG5HRdU6/fFA3UjiiZvvUFrpjPJqnG4iWudQap50aboy9En3rc2NUpBqJ7cxyNg84ACuVSlFScfzstzsT2VwXlNB4Y5nw9xxSbzSudvDcD7btJZS/XhlGXQkG842uNPZNG6/y6HLUkENjYXbIiaKTWL4uLDJ6uSK5E7zgfRpuiaIzNnd2y8X6i4I318cgPq5f/8+GR4aUuARJDzhcuutt0nQZ16u5juMfMPEMrYFgAWTvbfPJIKFz1bN5Akanh7i91StKssTLPTnSRcS8+HB81BoRF/AtcT9Tp7U4XuOrEcMkwPV5ItRan0uRgCgo5QrTZTICVYd0aFL5P0BALlKGEeuSBNFuUQxabqKyAKlvqFJX05edONiPQK2c9cuZWge66Ik5BsHt992m3R3dcjxY8dGvwJOABEwPBJG8FB6EmBWuhFYBBDDeYSOYfq2A5553JBHCWkDkqsYxn8ow68k8DUqvsqVl5evAKutvSDVM6u0DP6bAf4rAb7IzU9d6OcRhwbloYceYoPAswA4mRTY4A/3zBV3cAaAl+ZgABA5pSlNV5Asi/HC/xB15uxZ/aYLX9598umV+s4l32p/a8sW6erskoe//GWAMqBnVfmGBz/xwU9P2PfuCCB7ZpXAs1KNACIYCTqCmu9n8owmgUtw81wt0/Lfn/3iF79QUPO1qt27zRsdjGfC+UmPblm0cLHUNzZp3tctmC9Hjx6RnOwsefzxf9SveMcT5l8q8KVzrn1AMYV9ixt9v49HKglLEB8nweKYcZWmNF1BIggpIfj1AH4jh68b8Y30+vo6/d+F/Kc5/HYNpRclFt/j4+olgcO0BCHf5uBheEpOfpTXvpRMxxVUHornYWxKOqqblIgE5Fj5ZiKw7/4xLwKUB7EJZqajdJs//wZZuGiJ4uaW5cuksqIcE0ef1MyZB6laifRxQg2CD6hKwAaNw/ZkhlwL4RXEu1HM2dXGCcj3OMi5T1OarhiRwWmbnTlzVv9pDCUNAUk7kOdJ7ZsddCVQHQk+AoWSiSoobTGCiXlQ0tkXha3047t5JCv9CCz7hgLVSTqmIzEOv4NDiUfAEtz80C9VVqq23AaZNq1K67R06c0mv6wcuf/e+/Ud0KKCXGAtKvxSLrfktC2j4MNfmmuOWspf+juy8AOUVkHTdMXJshgBdOrUGf3QFBc1+L0afqiK4KHjO5xkaKqK/GYr37Tn/4CgnXb69GlVSfkaFV8E5t4h9xAJVOZPR1DSUYrydaIVK1YoiAg0xme+nAjonnrqaTl58gTSh/TNe0pR/sNS5sn/XUHJSzAGoQrTLrzh+sXyjUe+pv9+QBJDEu5vkab6eoiwXKmcMUey8ov07R3Cjf/iga/UoSDVMVU1nUTZTKugabriRIa3V0ofrmwSgJRwdLpogjC+Z0dbj4CZNWu2vtxM0DId1U+qmLTrqDJScvHfz1EVpfQiiPj9G6uOErQkprcTAK+UVuadvkZ9YZv/dZdl8it5fAdRpVkiKb2wAflS8ukzZ2ArDkpBXgH8eiTS1y2dtaek8cQBab1wSvq6O/W9R9aRpUwkzbhcw5+JKC0B03TFybIYmbSnp08XUCihuALKF2T5n4v5FYJBqKbRaEQWLLhe5s+rUak1ffp0VRHdefCeVxIBRtCQ6E9nn0l8JsDtKihVVgKNH2DiAg8nAH7Xhv9dmCoqJwF+RaG1tUX/FTj/J2LdhQYpKymXjqYWGexuFX9yUJYvnS/XL14sgZwKkQCkYoD/WYziju8CUQrinnXEL78KoZ+emEANTQMwTVecLIsRNPy/83v27NKPJNH+O3nqpNp13P/j4goBxf9M3NPVLWchfW6//XaVapaYhwUf86VzP5PssyWqqQQzbUkC0IKW8ZjGSFnzbI7KmTxtNnzxIDwSleNHjklHW4tUz5gq8+bP0H9oKr4MYM4L9ZPf0OV3Hwg2Qs0BHH4vpoKmAZimK06WxfiXq5v8CFRFeYV+fqIJ0pALLPySGb/Uxk9y8JOOtedrdduB+29m/w72kkuykZhvKtgmIko5nrKxAHSTTT8GgzHgkcwHmcbKjXOXQU95UbXlJz2Zjh8oQxxNx9f0UC+e5DIeIMaZuJ5pAKbpitM4FoOEoUQhQ/Iz+0bqmNVN3luQ0c9KKyONJmHgSfxJFqBUQal26v86RJ7WP5VYTeOfAgk8JlSKIQy/Go8/ABp/9Gt/aBKT8ttJ3BQ0/1TWlsH87P14SgMwTVecLIsp4zvcxotdmCDoGGbjEQR049I5fgYgY2TDLkYEMVc0uQDEuLa8ickACxHgEI+gYlSeddb3XE0b+DKC7v4hL30ZnXFAVDf1QV+pQl7Gk7cTUhqAafqdkJvN7L29TgQghqX68/lSYJuImJe7fJLN52L5uevJeO48uOYJX1d6XAnOyZA2CaUBmKbfG10u630U0KXSRGVdKt/UNG4Q2rSpzx+W0gBMU5ouQh8XYJei8ctKaUpTmj5AVwp8pDQA05Smi9CVBB8pDcA0pen3SGkApilNvzcS+f/Cg+VaE/NODQ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6" name="Rectángulo 15"/>
          <p:cNvSpPr/>
          <p:nvPr/>
        </p:nvSpPr>
        <p:spPr>
          <a:xfrm>
            <a:off x="5974813" y="3244334"/>
            <a:ext cx="242374" cy="369332"/>
          </a:xfrm>
          <a:prstGeom prst="rect">
            <a:avLst/>
          </a:prstGeom>
        </p:spPr>
        <p:txBody>
          <a:bodyPr wrap="none">
            <a:spAutoFit/>
          </a:bodyPr>
          <a:lstStyle/>
          <a:p>
            <a:r>
              <a:rPr lang="es-ES" smtClean="0">
                <a:solidFill>
                  <a:srgbClr val="000000"/>
                </a:solidFill>
                <a:latin typeface="Times New Roman" panose="02020603050405020304" pitchFamily="18" charset="0"/>
              </a:rPr>
              <a:t> </a:t>
            </a:r>
            <a:endParaRPr lang="es-ES" dirty="0"/>
          </a:p>
        </p:txBody>
      </p:sp>
      <p:pic>
        <p:nvPicPr>
          <p:cNvPr id="4" name="Imagen 3"/>
          <p:cNvPicPr>
            <a:picLocks noChangeAspect="1"/>
          </p:cNvPicPr>
          <p:nvPr/>
        </p:nvPicPr>
        <p:blipFill>
          <a:blip r:embed="rId5"/>
          <a:stretch>
            <a:fillRect/>
          </a:stretch>
        </p:blipFill>
        <p:spPr>
          <a:xfrm>
            <a:off x="1645340" y="1468302"/>
            <a:ext cx="8273912" cy="4461089"/>
          </a:xfrm>
          <a:prstGeom prst="rect">
            <a:avLst/>
          </a:prstGeom>
        </p:spPr>
      </p:pic>
    </p:spTree>
    <p:extLst>
      <p:ext uri="{BB962C8B-B14F-4D97-AF65-F5344CB8AC3E}">
        <p14:creationId xmlns:p14="http://schemas.microsoft.com/office/powerpoint/2010/main" val="3313482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0615" y="6071711"/>
            <a:ext cx="1840222" cy="684118"/>
          </a:xfrm>
          <a:prstGeom prst="rect">
            <a:avLst/>
          </a:prstGeom>
        </p:spPr>
      </p:pic>
      <p:sp>
        <p:nvSpPr>
          <p:cNvPr id="9" name="Título 8"/>
          <p:cNvSpPr>
            <a:spLocks noGrp="1"/>
          </p:cNvSpPr>
          <p:nvPr>
            <p:ph type="title"/>
          </p:nvPr>
        </p:nvSpPr>
        <p:spPr>
          <a:xfrm>
            <a:off x="629921" y="365125"/>
            <a:ext cx="10976864" cy="1325563"/>
          </a:xfrm>
        </p:spPr>
        <p:txBody>
          <a:bodyPr>
            <a:normAutofit/>
          </a:bodyPr>
          <a:lstStyle/>
          <a:p>
            <a:r>
              <a:rPr lang="es-ES" sz="4000" b="1" dirty="0" smtClean="0"/>
              <a:t>Programa para la digitalización del sistema educativo</a:t>
            </a:r>
            <a:endParaRPr lang="es-ES" sz="4000" dirty="0"/>
          </a:p>
        </p:txBody>
      </p:sp>
      <p:sp>
        <p:nvSpPr>
          <p:cNvPr id="11" name="Marcador de pie de página 1"/>
          <p:cNvSpPr>
            <a:spLocks noGrp="1"/>
          </p:cNvSpPr>
          <p:nvPr>
            <p:ph type="ftr" sz="quarter" idx="11"/>
          </p:nvPr>
        </p:nvSpPr>
        <p:spPr>
          <a:xfrm>
            <a:off x="4347522" y="6356350"/>
            <a:ext cx="4114800" cy="365125"/>
          </a:xfrm>
        </p:spPr>
        <p:txBody>
          <a:bodyPr/>
          <a:lstStyle/>
          <a:p>
            <a:r>
              <a:rPr lang="es-ES" sz="2400" dirty="0"/>
              <a:t>https://intef.es</a:t>
            </a:r>
          </a:p>
        </p:txBody>
      </p:sp>
      <p:sp>
        <p:nvSpPr>
          <p:cNvPr id="10" name="AutoShape 4" descr="data:image/png;base64,%20iVBORw0KGgoAAAANSUhEUgAAAOAAAABGCAYAAADVaJgSAAAAAXNSR0IArs4c6QAAAARnQU1BAACxjwv8YQUAAAAJcEhZcwAADsMAAA7DAcdvqGQAADqsSURBVHhe7X1nmF7Vde766vReVUYaSSMJgSQEsoQAY2wwzeAbG2M7dmwnxiW+eeLH8Q35k/skIflzc51r5/6599pJACEBNk0I1ECiCaPee9doeu/t699937XPnjnzMSOJIttSvjWz55yze1nvXmvtvc8ZSVOa0vT7I08ykUw693gSGXsYI3hfNjE9nUmTcBx9vHAe3DHEhNJnlCYsmGn1xnFpStO1RZ4kyLmfmGzoxWONp1GsMBEfcNX0SUl6TKAHVzx9EFZJx0cv7kI/EDNNabrqaXIApvoi2ig2nLDUZ1JSHyi5GOgbDxstCmGMgwDCjz/jaDTTFP80pekaJA80UMvyhiyYeHUFUFoZcBn8kCYDYBIgY1ASAKSiqXiDh8ZLxsyNpvUhjonpZOUQn8b7pClN1yIBgHEHR/g7HorjMEDhBXHpPNmA1GcSAOiFlEOQAaChUcxZclA5Pgc+0fFpXOw0pemaJGAq7mBgjOlHtVIHIFQovfAbg8vkZHJgCkpCs8yS9OCaQAh+Fci8JhDqdRRQk2isXBBtxDSl6VonTzIBJFhymJ4LowofACeeNPYclUWC6qJkMTMKYOc6mtQLaEIlteCCHzBoCFcDQONhojjplWzENKXp2qGxbQgCQG94dWwyBKmMAkat/XcpYqwkBR9umIeH9iAxrARPr08BToQB3sYPsay9aFJpMEhz45Pj0pSma4sMAB3eJqurvIOXl4CjRxw+bgBdjKxks1jR6E4+CmAuwAB0fi+84ohmM/Ybl/QDnD6VkDYrp0aOS1Oari0aB8C4QQrkELwSAEoEDmpof0ODhBobJZN+l0NQW5mL3uIugdukNy6ZFbmSVZot8UBUxAeQB3OQfRawl4mYWRC4AXVcHaV9mKY0XevkgY2X9KqkSqiaGQfzU1j54gAbzcNQRA4+u0pq12+S0jjhlJQEIqhAAxkfYIh/gBnKK+7+UYryhzZfzOeRIU9Eaj6/VGbfOUv6kk3i8UWBu0IJZJVKMLdUfLmV4glWIn4RQJjBHBz7EH+SKGMUj07BoLGFmtHANKXpqiIAMK7mnW4xEIAePwUYkAQowpjzjIzI8V/+X2l6/kWZColItZHbDF6Cgk+QkARHIA7IAMlx5MEwhSUATABG/H7p8YZk5hc+JTMemC7DntMIH0IhfiilGZII5AGAFZJZvFAyCq6HN4DozUF9qJbCNlT0EXgocRwQrao6ZjumKU1XE3m9CUorMjDXOb344YJLAgDwSBySiyqoD0DJBL/nAC55iYTkwy7M12tc8uLwi8UlF4DNjSXwHIcyGUH8iOQmEQ5g5wDRmQCmLxkGOEckIMMSlD7JTnZKnrRKdqJWpHu/jFzYIsP1b0pi+CSA1QNpHFXsEWqGXHe45aopr2lK09VKwBtVTzAzsQYG9yRj4vfAwWbz8tRKPCz+RAT3iKfwZCyzYulDoiAAEIDzAQlUQ+mnOXnMJrwHQPUAlEleqVN6AXSA2oOrLrZARgYSYcn1DElOpFESnXtloOl9iQ2dV6B6tWzNahJKS780Xb0EkQdwUOKpUQcHqeVJxHhEBsChLpqUCIAz6PNJP1TJ3oBfuuH6/B4JAWNMl/DEJY58It6YRPEcS/hk0BOQHsTvD3ikP+iVwQBUUR/UWw9UzkSmxBMZiO+TKFAbA+C9qEPAMyIZyTaJ9h2Wobb9kgzBVgQAPaiTsS7HaMz+M5IwTWm6GolWGy5cLqE9Z+y6OFRSSrkkbbBgUGLl5ZKYVyPh+XNlZME8CS2YK7HZ1TKSlythr7EBmZYQieEhEsgVqZotkZp5MnzddRKaf53E58FVVkkys0xi/lIoqXkS8QCIALfXR+AjNaWud1gyPJ0S6TkmoZ7TyHEY/pC+qm5aoBkp64Ek1ScXGEluQLrT2Xt3uKXJ/D8qXSqv1HD7nHq92mmydrmvbmf9/rMQNMRIkuqinlAh/JKwuxgCKWb2A8My1FgvsdYeyYx7JAZ1EpgTf1un1L6wRmLHT8LOg9SktAQgRpBXdMo0qfnOt8Q7oxJ2pE9iSBCGdMwpzZKMorDEI7USG26U6FC9JEIXYC8OiI/zAHCURLykNyiDsQLxFi+XguqHMAnMgcQMKOAM1gz47EClSkM+u8MuNqCp4P04lFomnZedlUL0n6hen2Rd/hAotT8sudtJf9sf9pn311pfTEYwz5yuYXtx45UowMhVToAqNizxWA8kFMDoLQIosxmThp4kztbJsZ//H4nv3ifF8Si8EB/g6wPDDc6ZKTf949+Lf/5sxGXGxh5McPMdEs6T7MdDnyR6zki4bbvI0GnYkSOoAxkWAxBPSjSZLYMZsyR/zn8Rf9FyqK15rkHiII4xtvFnKziYJk7qgKYOtKXU549DCdq5yM+WR7qc/CeLO1F9f1f0SZTN/uAENFle1t+2302/r3b/ronvLSiptIMaqNsR3JKPj8hIT4O01R2Rvo7z0BABEIIJ9h8lHcUgtyMSBKyXLg41NAYXlZgPUjSDcaHg+qA+ErAsSRdg8nFfKQn/LEi4JZJRvlASwXzYgSiXYpD2HgYuiLx8UYA01AO/COpkVRQOzMSDZvzGD/ZE96nXT5rcdZusntZ/ItBamijth6EPm97Wy6b7uOVb6c+2xbkQ58qXjv5svyV3X/xnIa+PCyCwyHhMzFhxIEiyGPogkgCYYhFIQXQcAecHkxAoAJJAKuoCJFzcA9kGycW33T2QQLp/CJURKDRX8QOzXPlEehbhCSBuBrTcUvHmzRJPsBiwQX4K4Ih4/FyZhSoK9TcRC2FkjJ1qiINjBih1QI2D1Tg8LENDQzI4OKguGkGeiMcB7uzokNraWgmHw+PTIYzhdOP84fDnA37W2TTWNTU1qYvF2J+mbql5WkpywkOkUCik9RwYGNAr6880JHfeow7M7H52553qJgtPTX+xeBP5s+50NhytcfIzdbPxCDw+E1RdXV1y9uwZGRkZ0TYwjCDtwJhs27ZN28807LvUclOf6a4F8v3D3//3x6n6ATroJEo2DLpyDoVdUPILiiSTJ1UyiiDxACbaYQBZsrtH2nftkURjo2RhILwAHa3IMNLGSoul8s57xFtWguhcKkV+BC65TVVSSjn68bTLgET6z0tipEUCsP+4iY+CdGko7AmK5FRLRmENnrJ1ELVioA/OkvTnTJuQt99+R9avWy979uyRvfv2Sl1dveTlFUhhYaGseeUVWfvqK7JkyRIpKChgEnVMjWHVG1519rZl6MVKqPHl0otxeXRuYHBAVq9eLadOnZKFCxdJMDND8zO2K9KxnFHm4QMmuWhUtrz5pmzYuEn27N0ru/bsk4OHD0okEpWK8goJBDBZmaLExzqB+EzmZxbM1+ZPZ/O3z6TRMPyM+sN5nSvJHpAn0V9VR9zTmXxMOnuvL9HwnnHhjOpPoJj4Y87UjfXdsuVNWYdxqa6eJWXl5Y6/yPoNG+Xd97bKjYtvxBhhTEAs352PJdN3Y+QOuxrJmwDakkk/ug4dDpAkIQ39yZD40bBAZon4c6rEn1WJMEo0qqnoAO0D06lkCd2q1zwAPqiRY1sa+OXha6ihDr/B8a9J4+XhbKiw9CWooZsCl0E8BVAOw+GnPMcJwjgMMfKkwz3zhDODYAabr08dPnJU3nt/m3Rhkuju7pN16zfKUytXSndPr/rV1ddLGFKRNens6pYLdXVS39Agw5iZwU0SBxc1NjdJZ2eXtHV0yblzddLb16fMQmJ5o/dglKaWVjl7rlY6e3qkAdKvtbVNGZS16h8YlDPnzkttfYOWqWn4g4qTyWKxhBw6fFR27NolHd29MjA0LIfx/P9+9W+y7+AhLYvg6OjsQD5npaWtFc+0rcxbJVFIi4bGBjlz5gzKbVWpQgnTiIlxiJKUabs6Ua9Gjct2sG29/X1y/kIt2l0voUgYSg8BB4mFvBl+GpKqq6tXa8v1te6ePmlpbZee3n5pbWuXGDwHB4cxuTXI+do66UHfEoSsF8dhYGAImkad9ksf+oATd1lFpcyeO09y8mjPYxqGrd/Q2CSDqOdn77pbyiphmqBfI5GYNDe3avnNzW2az9AQxkbHmL1q6GoHH8n3d//wT4+r6gigeJPD0AK7YHL1Qw0koIIAE9RHrpIyjvNDrk/29kr7jh2SaIAEBMMSLgRFmAxcWCpTPnu3eEvzdVXTSD8DI3I9N9bZdx4ZlMTQeYl0HJZgvAu8D1vSZI9oXgkn8ySraLH4cmvgRwmIMnhqR+uLSKyN1ote5p7g2bljJwYxIj/96U/lC194QHrBHDt27lCpR/Wwrr5O7r//fjBqWJ74jydkA2bgHdt2qKSsqZmr0udf//V/y969+2TP7t2yfv06aW9vlzk1NZKdzUPjBADLSqrq9O//9m/y7rvvyukzp6WjvVOKCovl05++HQzbJitXrZJ1G9bL+++/LwN9AzJvbo0EIdW0+siDZW3fuRMMHZO/Qn0ffPABmTZtmmzcuFEl9i3LPiU7d+6WJ59cKe+89bYc2H9QcnJzZPq06RKF9Fy3bp2sQhlbUf6RI0ekHJKlubVF/v2J/9B75vXss8/KG2+8ITfeeKPW97nnnpOTJ0/K66+/Lu+9956qfHNRL0qXzYj39NNPw3+rHD9+QvMoKSmRNWteRj+sx+RwWI4ePQoJf4O89NJL6ti2Y8eOSWlZmVRWlktTc4usfuYZefnllzX/ugsXZN68+ar679u/TxYtXIg+KpI333pLfv3rX8u58+d0EqSaOQvSsRFj9Mtf/Uq1F/brpk2bVC1nHTMyMEGjnmb8zbhfzaRaCKVUUkISgRrY23pYOpv3y0hfHWaoIcgbSLRxR1GMGqRYctrOi5FQJMT3hWH2UZoA0MgX8zTlFsJgC0DCciUUOqwkw7US6jwsyWg7AAx/SDbxRgHaiNqgHm+++IJluMkkInWGJWGeHb3XKVMJ8zeAoaoRJEsEDN030C/dmCiGwiPiC/iRV0DrwaQoSYJZmTJl+jT51PJlUjFtKtSg92TX3t0yAolQB8lwCoAqx6ycm5sr77zzjpw+fQZ1QmI4DjwlzlNPPqW2yz333CNFRSXSBknlgX08ODgka9e+BlAclTvv/KwsWLBAfvPiC7ITajulJnhIifkRzNzeaWlpVsnV2tKCIryqIl/ABPebF54H2ONy1733wC6Py3O/eV5aaTdholn97K+lYso0+RwkCMvnKaM+AL2+rlGlECeJ9vYuuQAJHInFIVV65PixEzIE6fWZO+6U7KxcWfPyWjl54rQcPXJcnl65SsrLKuSB+x+U5qZmBVgPJDvttwMHDsipk6cUlBkZGXolqBfccIMcO3FCNm1+Q6X4mjVrMGnslFtuuUVuu+028WMyJ3V1dkKbOAebNyz7MZH8GhOBD331efRdZlaWrATwd+3ZrROCSmf0xaw5s7U/3wJYm9E/pKsddG7yeiByuEnggzoYCfVKf2+TDPS2AIx9YHTM9BhQqoZke7Qc7GuullT+6LMixGEs/gEAo73iifdBA+0Tf6JHfPFO8caboGOcheSDndP2vkR6jkJ9hXpHcKIsHl0jqBLJoPig+vqgBgMqWi6xxTiaPQvSsnjLcpmDwkvrQ4Z54skn5Wf/8jPZt2+f3LJihcycOVMZnUSGpqqWlZ2t8cnsBEML1EnND3EWXH+9/PCHP5R7770XIPECVNAMNLWhurpaqJ9NkFoPyde/9oh885vflOnTqzR9R0ennABT5uTkKAPm5ORpnochpZSgFXDGN9X1QHJ2yKqnV8k//49/VjtyyU1LIEXvkNoLdZDYDVJUXAJm9auN1I649fDbuXOXZGZmyve/9z359rf+RP7yxz+WxYsW65iZrSNckTfr7vdT6nKhyyP5kKxfevhh+eOvf00e/spXJBQOy8lTACCkWF//gBQWF0sU/VRQXKiqeRukvx+TVwbK+vaffke+8c1vQFVFxTkRQXXNzsmW7NxsqPNQdaEOHzlGCblQvvOdb8v3vveo/OhHfy5lZaXabD8mwmgsKoePHtFy/+RPvil//MhX5Pvff1Qnxr0YK6rRtH2Xr1gujz76PVlx6woJRyPGRACxv+yYX+3EbTfwAkHmk2BGvhSWzZKiCqhauWB+P9Q+gi+OgWQclX7uRjOxc+sQH70JqJ1D7RLvOCrhlh1wv5Vo27sA3NsSbn1ThpvfkL7GTRJu2y0Z0Q4JeGLoVEiFhB9pYWsmsoH5UvHlzRTJLNJZ3eRsnBro+oMnDIabGMaBCQaDCrhFixbJt771LR3oXKhuDGOaGKTB5s2bZd1rr+lsXgyms2kVGCAyN+NmBDOcwR4/4GSmANzw8JCEkd/g0CDimUmAYAmA6Qnyvr5+BcI9d39ebly8GHGQGM9ad9qyKC8XQL0Nk8SUigoJjYRk+bJlMnPGdMQx4Ont7VNXATvqrrvuwtUs0JBo6w0Oh1QSU/Um0fbrx3MXNIAB1Itk6mbCBgYHZSQak6ERaCkAkWoIcIzRAzuRzD579hz5zGfvBGAL1H4sLC5SiZSBeAcOHtQJjvGoevqdxSK2KYC+jyA+tQDWaQA2YBRlWWI8n5/TvmhYKBpHH0JLQf+zTTq+yIdj6EPddBzgR6JWQ1WWKinjXO0g5OYBeoRSIQCVDOpW+ULJr7xRPFlT0Lgg/MHwnDipKpHpyTTahc5fqo3oBPYDwygj/bAlZfCcjLS8L6GWNyTcvF5GmtZKpHG9RJvflkTbTgkMnJDMRLdkeMLiA2NoZgB6MpkFNQugy5ojmSULJBkogF2IzmfeCkQtzhkk82yJNSN46PLz8+UrmN3/7M/+TO09MraJQePfLI1zEHlPFZMDSdWHxHYwXJfJ9Y0QlumacR21t2r6dJk/f76qR1RFqXq1tbUp2EpKimTxjUYasXEeAI17rAuuu45NMSDHDfuf0pj1vfe+++Q7f/qnMn3qVHkPtk9d7QXYpHNg+8xVe48MSYBR9ZsyZYqqeFThaLM9BzvviSeeUFuMk0kwEJQ333xT7cM62FeWGJ9bNLSrViEdbUjamtdD2i/G5ECbcQT9wkkpDFWcz2UAGPuCadnvJG6XsC5ZUB1p07J+dCx76dKlUDXPyjOwA5+GVGf9qJGQhxLxBAAclJuX3KRaB1VcSvxnn3lWcrJztE3usWDfs6+SMbOVQZv85z//uS46GV68usn3d4//7eNmVREo82ZA8mSC6bJwn4mOIOOTURzGY2+g0TyonezrlbYdOwQWs7MNwTCRsA/2ZGlAKpZOF6+/CapnIxTILgkkeySYHIGLAqAxwB3M7YkiieNoB0kGFFcALhcSeMoK8RfegHrlIdzYEIaR3aAbmwF1MAgS3He0tUteXp7cfNNNkg+pR08dK9S7E3ZIEDM4pU15WbkM9PdLG2w5MgUXBq6HrVYNydkBIM2uniU3gDH7ESccCam9Q8a3A0/gUhL19vUgj3bcl8kMqKBVU6fpgk919UxVtzhjd3f3yNQpUyGRr1emTXLSAzMTfLSNiiBlKB2rwPA5UOdo75SVl8n11y2QqbBDO9vbpKG+TmKQJHNranSxYjrKyUc7mzEGbBdBTNVvxowZkKpJ6QbTlxQVy4yqKqlEvVmnk7DhGqDWLph/na7yst1f/OIXdQugAmpiWWmZNDc3SxNUz4DfC2AukCmVFQBQp+TAZl6CSSU3Jxf9mwsAhrVe4XBISktLpapqutwE1Xk22s2xqKu/AOnfi/pUab2GIW0phRlnHiaWkqIiVVubmxtVjf3SH/2RrFi+XCLIrweSez4mnlnV1dKNevohMT8FYHPPkAtKN998s8yaNWt0LK5W8kQSYXAtJRfPfnKWGcYsFQE4ggBFptlSABDVUkRb2WCe+0xgVj2EmSgJO6QEKoSfL+QivNsfkei8Qln0o7skmV2PtLD5PCGAmm9YIB9KVZTHZZ+kH8DF7OaFfwgwDftKkWa25FYslUDhYmjF0zFgXIXVKiIty/DBzwU6kEoTh7hEz+XxOGbMgsJ8qDWMjwBtB1SewQEwcVjyCwpVOvVioEfAGLm5eZqW6mYmGI3L6hmQOAQyFw1o/xFwlAxWGlIicNW1HyrbEFTA/MI8lBvXovIQ1ws1dCQUku6ebi2/CGXmYpZPqMZhJgvWjQBnfgQQ7cVoJApQ9zr7sIUatx+2GdW5TJRPO5CqmkoGpKN04WY+JRltTtp/Q1CL+1AvPpOoQjL/1ZCI723dKo899hiABS0HP5x4qBKyP5lfT3e3SkmCogggYR+qegs7rCC/QKUgHbc0GC8rO0vLjKEM9hdBPRIawaTTrflRKnLSYdxh+Bfk5UvQR5U1qf1PdTgXgC7UMaF5EEN7ByHxM9Rs4PhQRc3Pz5MdO7ar1KZtTu3jUsTy/5BB6onGo6giF2GS4o31Y6RaZGSoS3yZYIbsqQjIw2yagUYYVQo3AAzspLpaAPAXYwDUZUuR3kBEIvOLZNGf3y2e7CaoLq2S5KqoL6oSyAs7j3Dnm/MxgCmIvH2SLZGMIkkULZBAySLxZ1aJx88VPUhDgss5MOcowejUsQ5l57oByBDzrqHpfK6Kkll0X45VxB9emcaqU4bYCybfsTACzfgxDckOqGV+k59xtJ8YjRMFT3ogE5XsTrcZYp0AdFMeiWlNPZgfSfMzN/ps2sB2Gy+WzTiMP74NJkyrjLg2zECdYXE5dPCQXIBqe+edd6rUYnyN4VSH+brzZBm2XvS390zHCchNtC1NXugHtt3pT5K2GcG08xhOVZRgo/1pif1HHuHF6/ibcWMfGdOBq6ucfCjNOVlxErXtuxQxn1Sy7XGHWT9LE8WZKK+PQp5YLAwew0BKWJKD9TLUcUCG+lslmFsp2WULcZ2BwvIRk29MkMEw+6FTknXn5eAvfiGyc/d4AEICRuYVy6L/+oDEstslEm/HYECfh6Mi6eNXzxKaCwRrDsCXJxLJFCmaKZ7qZSI5UJ8EKjBjezDLcyOfFdXBxF9wl+mPD3aADjw6huGpTER/3aJA7rqH59g07vDUe5PGgNvNfJb4PC4f9CPrqW1z0plqk4EMYMhmuFE+03JckwnjmnbCm32t4Q57Ma2TTyq560yyz7yqgx8XMwiQOKQLmV+ZlyBx0tm47n4j0Y+k9TK/+uTUSomnj5i/jYsbBaAt26bjRKP9Ak+Wy0mKV0pPM2nY9PbCycA808scF6TpYuqtbWRE5u9qhyX3vSUbz9Jo+1z+qX5aTkq+7rCPQ5xXkQky8oIpvBGoDkMSD0clFo5IgAPEH0ogAIH7dIjFZKgFZSZnfdxChdT60Y7kl80SsB9zYStVLBZfxTLxla2QQAGMa888SUQB6KEqGGpTJFRbIJ3vD8rZVy/IiY1nJdrJFdBc5AHVF/nHeCANGat9ydVYLYcNHmt8agfEyGBQ8SDZJQL7KwSbKYaBI1DI/BobdVXBxNVa+rFdiMNJmupjEgxFhNDwNyOMRx18xEF9rGPZBJ99Zmf09fZJG+wiLrFrtZ0wptW6wpOnj0wb+MxeZLlMj7iIp35EKOpBW47+CgB7j4ve8wqnp4h4z0emRTmjdQIRdJ0dndBshnVllos5jMNFlLNnz6pdZdONa6NTR1Nvp1z1wyPKZz+xupxy2HaGOxyj7aHpwLLVIWIM40FKncxUW3DaqK+1jfZBXCcLjQsXi0Zh13brOV7mSdWfqjHHluo2VXHe2/prvR2y5dkJNZVsuL2SmJ4LS1Slmb/tG/rruOCXfrZMd99dLvn+8e/+9nFWk6wZAbP6/bCBcssh+aao80JKsYM9cZ9uRbCTVQr1dkrHrm0ijY2Sw/5CQAL4G4b6FymulKn3PSTBqgUSzK8G+GqQb5Wc3dcgp7Yclf4DHdKxt0E69zZKz5EGGTjfIT2N3fqZwqLqOeLJykHbaGcgQzCrbpO4OtOSu4NJHNgLFy7Ixo2b5NjR43IU7tiJ43Lo8GFpQD2rpk2XzExjw2lSTW5uVGXC7ag6SF+iVP3wB/e88qgW/dXh2ebD9DwJw83kHVCTiktKZMq0aZqXPcPJ+DpI+LFSU/PGr55GYjw+ar7oY83bSAitCwKZ2pRv8mR8kskVYfixko2O99z8/tUvf4kx8MnsOTzxYtRH9s2zzz6nNlx1dbXmOVYuf/EHxbC/qDWwLnjQq95qdTlOGlPrxfbZ+nEbYtPrm3QD//DhI3IY49HS0qS2Je1pLYEZwVmVk/1u+h4gxZX+pnyvHDt2XE/4ZMOuLSoplidXPqWrzlx0Wrt2rezatUtXjE3ehmw/WLJ9Y3jAXhnPlEM/batTNx5CWLlypa4kc6WY6q/mh1/2N0mfnavNw/pdilAqE7HxGRLMqJDc0hskr3KJZBXXSMKfBykEVRB2mx0VzZcro5SKlCC6oMBZBbMVHcL0dKcHqmWgAprkdDhIvLw5UjR1qfQ1eqT3cLvEzvZKVuOIFPclpSySlKLuPmne/Lb07dknAkOdNUrGufRDqWoGJ5XYWJJtMJ2erN++TZfg177yirz22mt6HIpHqEKY8bk4wYUR7lONhGCbIk0YEr+3b0CGICE4U2MElKG5vxaORHEdkd6ePqNqYVKgChSNxDDj9iDNCOph9hV37NihTMDldV2YcOrIBRUuWMRQJhmfDMr9s1A4BElt9uK4Wsq68UjacGhYuvp6lJnpuIjDME4CZEjaU3xmnpS0dnKw5zAH0Q6uuoahxZC4GJSTmyeBIDULgB/xRpCuubkFgJyjB8e5b8nu1HqhX2IwK7jvGEHfqN2mEEMEXCLIl/t3PMfK9lECaL+OhLQ/LfOxf9e++pqsfW2d7Ny1W7Zv2yZPr1olq1avlnaMk5cfaEbUoZEhXQ2l1qI2IdpDfy7YdPf2aJ+QGJ8HJ4IZQV1R5cGB8+fP60oyDwnYxSASOYP7mVxNjSM9gaftw1jSsW94Npjjhpw1DeOE4M9xZRz1Q39mZWVLJhz7l3mQT3gmln1v+t2AmmSvl0u+v/+Hf3o8AdWRCf0YBF3tFKiCPn4uwrxGxPcEeUQsmgAwuPfL1vUP6DZEorEJEpBqohmiCCRhtDRfpn3+bvGVlqNGtOXANHB5hSWSE01I7/EzkouGZseTEkDn+JIRCUIFDg+GZKBvUEpnVUNtLUQdMKMyX52RJqbUBnP2W3LTTTJ79mzdE5s7b5784Ac/kOXLl+tKH89Bnj13Vmfl3v5+DFqOvPTSGtm8ZQvAs1uZt2rGTN08X7nqaTl1+oy+pbBl8xYN4/I/B/WVV9bqcvj+/fsxI+cq873wwgt65Wb5/PnXgVEy5I0tm/UNDJ7B5EHqKVOnKBNtfW8rJom35BwY6Njx45DMWWDUtZCi5zBh/FbefucdlDekTPYKZvejR49JaXmZFBeXqIR9+eU1+gbBEUwslAgsk5vd2zEmDGN6Hp2bOnWaDhcPqHPZfubMGdLY1AKJ8aqeEOKRNIJvKqQ1mfH551/QEzYnTp7U86gtLS1SVVVlzsAiH/b3eWgZTz61UoE3Z84sgKBWz3T6Aj7dNyRDkgYgATdu2CRzaubKX/74J7Jixa0yODyob6nMnT9PpqFuO3ftlBdefFHb3AhemjZ9uvYPz5u+CP+tv31PD8+zfmwf/dm3BYWF8u7WrVJUXKRje772vK4EL1y8kEqTTsCvrFmD/tiu41U1o0on2jUYt337D8ihI0dkw4YNmAg6pQZSMxAMyMmTp1GXl/StjcOHDuuY8FQQ+z4HY3wDj9xBCv/mN89j/DCpHzqEtnqksrJynEbzYUDojXFG5QzKPsNMorUHCD38PiglmyeE2ahHPyMx2H1IkpF2CEDMdOgMtcucNyk8sNl8UFP5VoSCmPqoSk5z7+E7gHn5UnXvPVL+mc9ID8Ad8gFcfopszsoihdC3Rw4ck/p1m2AjtiJXzDBwKnFBtnHWuWcezsSUFkVFhTKvpgaMBtUXtg6X5q+bWyPV080A7ti5W17kAWJISUo3qt39gwP66lBHd5esfvYZOXr8GGzHCOJsl81vvSmd8D+LAX7l1bVSW1+nby7wgHVmbo7EMDlxlqYki9ImQo155ey/5tVXMaAvYxLB5BbMkpfXrJXVq56V4aGQnDl7Xl5bv0E2bHxdOjq7MRkMQHLvAmDflEFIoVNnzsrTq58B+Pdjtg/LW++8K2+9/S6keBTAxAyOemfn5Ml+MMpK5NkF24iHsbnpzQPn3H5Q+66zU7c5uHzPc6Z9/YPy7K+fky1oF99K4LnXp59ZLW++/ba+FbFn3155ffMbcgHtZH8Q/AdRBv+HltU4cqBCnjp1Wja/sVn6AOA9+/eiT3ZygFQCxWgfIp4ZG7Q9wHEogmZQCEmcD37CYGPSPwzG/o8nV2p7KqZM1ba/iMmjH8B9dd16DS/EpN3V3QtpE8U49Mh2TA71jc3gXE7sXLyBNgK+5VnUAwDECCb2bdu269svfow/j929jAlwy1tvySA0i/0HD8jGNzbpkblW2OovvPSipm3v7JJ/f/IJ2bt/n+6t0p5saGjQLZCDBw/q4XUu4g1BKg9Dc8nEhHTi1Cn5DSYe7ptaIg9+GPLS0NXPT6jqhQ6D1KHki0P1VEyGYYC2H5Wehm0Sad8n4Y7jkhzpQghVTiPZ+C5EAuI5DkDE8azjRMlnFxsAMM2fKKuskDlfelCyrp8v/RisMPPg5+ijXglC1cwHCJvee19a3noXUraP0NbFEQswN9HPMgWJgDQrnVyZg2GM+FzMiLnikCkoJR/97vflc5+7S485zYOUnANVjG9CUP3i6y8W2Dy58pOf/ETuve9ePf1Bg5wriJzxuCjAo27XIQ5PrHCzmXk/8sgjagNue3+bSmKmf+yxv5Zly5bJNgChtu6C5kHHc6bf+fa3df8shnG4eenN8pO/+iv59B13YHKIyoMPPih/8Rd/oadRuNnOWZ6HAWowybDOtH+4kc2D3FR/qeZ+97vflZ/+t5/K3/zN36jdwn5j37DOPBRAqc1tCL4t8uMf/1jzpprOPVLWifk/+uij8tWvflXTsFwdVPAHVfOpCP/sZ+/EpHQOQDwppwFGtnPBdQsQygmVZo12ny74nEX4//rZz+RnP/uf8tvf/lYPNMypma0SmP3Jg+qULtwW2Qttg2+esB4c26ysTD0dwzpasjanGXtjQvG4nhd8S9V5x45daLNgPBaj/QslIyMLbT4gI6pWeqQGdjC1oocfflgXWWi2EGB0X/rSl+Snf42+e+wxufvuu7UeJLaJ5gn3NMkvs9BeSvBW2KCsryXT9jF+uxTpB8nGXnZgBxNEXOE0b+z5AZ5kdEBGuhslMdwp4eFuAAmSkv7Ko+hwjY0W65YB4EjgMVBtNzrcU6JyqwKdFJw3V+Z99csSrSiTAei0cU8QYwumRgNzE1HJxuxTu+4NGdp3Ago37AIX7izo3I2093p1gMOLXVABwvWiEwok1WyoYrfcslyZg2okX7PhiQ1L5q0KY99w5i7Oz5PigiKkNwN/041L5IsPPqRHtl55+WXZgNk6joEPUIVHUTlQobhCGMVsTElE9S0bjMTB44Y4B51583nZsk9JRSkPWlNTSEoJ/AqRvggzNzfdyZRUtwhQgohvYPCIF0HkbjelO1c1yTC6IY/yypCWiwbMmxMSmSMCu4UTRyHsVObPTfE8qFdhqM4JtCEBNZSHBcpQD55UYR8xfy3KOtCtt96qBxV4pI2SgsfP8gvyNUz5AR1l3tyPI4+AlJeVSjuYlch44P4HpLSkDHajefO/HiompTVV3cUAZw4msQceeEBuginBA+18neoYtBLN2xlfbTvu+UzHidfUM6kTF/uYC3JcPCFgqLaatObAA1+xYt/qGVak4cRG4sGDDPjZQw1sry1jEHbvM6tWY2J9X8c34JxnnUjqaf0ug9BPUA+VNR1mBdNaRuPqo9ebJb5goeQWz5asgplQuyrEk5ELEAJQ7GRUjEXpKhyQEtdPSSA9PZElsUjpiBbgkUYsPDjwtyyVOQ99Qfqhkgz5AjKCmvClJS7q5GDQYhca5fTLGyRW14i8wDys2yVIO9iJiNoo2Mh4dhUShYPBoso4fkjjaDQsDRh8Amn2rNlg2BLEQRuc5XJKkyTyINGPwIyByRsbeMInITcvWaKgOAEbLgaVlfnTxQGGcszYPMZ28vgJWQO16pVXXpVdsN34LhzPkHIZnXEzgvzHNOgjMiuYn2n12bnXZXg4G7+XL/2izsVgFErB7KwsZTaex6Qk4RI9VwRfW7dBV+/OnzunfaB5glGmQxWfXV0t70Pi8SD6S1DBGtCem29aIrlQLbUeTptZNj/nwXbrKDvto10+a5Y56L4bdjMBftPNN0F5Qj9rFA6+DjnqMyLV1TPkhz/8gTzy5YfRlrgchd0aRT15zC47K1vrzmN6ebl58qmbl2LyyNJ6T5s6VebNnadHBZsamrQ+PGnELQAOs26D6P8rwT0nTDieZGK+3G7JgnbD0z6lABuP+bEsptfJFXkwv4TTr5yUK2FHv75xk6xD361avUq2w0zh1gknEZYRgjp65vQpyc6A1gSNh9qT8ojT3o9CRJt2FO0w42GWYbjZTm5OSJYE82ZJQfXtkjftFvFlz4R/DoRbUIbBfL3o/HZ0YDsM8E7Mvj0YhCEwN5qnYODKKD/epP8BRj/MBFlJQBaXSPndd0nhimXSnhWUVr9HujMC0h3wqmrKJtcdPS6HoLvHB/q1LqyobSyv9p4goNOZivFAHIhZs6oxAJXawSQO9JzZc2QaBpvNzQIQb71lGcBSIru275DWpmaZAyAWQ+plYgDnQ1WpKC/XtEXFhbrgkJuXo+dCz5w9LQcO7tdD1/fe93nJzMpQicPlfNqeeYjHM5YE3N7de/Rw9Zzq2fKNr/+xns8sKynVsjjbkrJh8M9FefQnlaJ/5uE5G5NVAP0xs2qGVJZX6FnTz3z6Dj3v+h7sQjL9fKjOPOq1AqraA/ffp2dG39yyRW0+SkUei6uBusrZnQsGX/v6V9H9RbJ16zty+NABWbFiuTzwhfthU2ZJ1YxpMr1qGlQjDyR3tr5AzHOqhkdM35LRyZTXX38dwBjXs6kEEIkx7ISXmRlEm2ZjwpkGcGfJHXfcLreuuFUa6uqlrblFlkFq/tFDD0kn2vL+1vekFbYU20oeHOjrl4NQGxsx2RCUi6CiFkAL4PnQQh7ZAw9VQ/2eCpOG8acCaDPRN0Hw4N2f+5zcA/Xx7Okzsh3Sqqu9Q4/Hsa9nYPKbCqD5UcdctI99Rw2gesZMjM3XlVc2b3kDkve48C0Xvu0yo2q6vmhcUJAn9917j07cW999RydlSld73E/5z+kje70UOf+gk2DhLIlEzqcluNTtgTRDbxttkhvxCX7BmgsrENswWvc//7wMnjwjWQkAAIPC/ykYwYB4p0yTpd/9gfirpuiRM+4RUqlFVkgLcPKKCvoiwzJ0YL+cWL9B4v09AkVUP+jEz1HwiHY/OmmovEBu+ebXpaRmvnkHDY6NI/hsg92NVaghjCoF94gyM7OlAtKIUSgpuEDBZewKMCJBy3j044Hi/PxCXQmkipIDhqFxTSYk09JW4blF2iJU67jZzjftGU7ViWdE29s79bzjVMzcLIOzbDckFutBKUT/4uIirScPQvNVJR7mJqMOD4ektaUVqk+Bgrqjo0s3mVk21crmlhbM6n6Nz01hrk6yHgWoK7cOKirKdXGEaaim8k0PqlmMTxCyLVR5iwB+god2HevFPFgvtpl9StCyP+lHacq8qI5R4qrkweTKtlBt375zh/bdj370I/n07Z/mCCsYDMH2RrkNkFyZkBiVUzERIl8uFnF7w9SlUFeNmQfta5bDQ+NUWblw1AZgsu5lZeVwpdom1oeqI5me2yh8Q55hfEeScVlvgoZnZ9kWjjnjsx+oXTE9TZMpUyq1/2m/sZ9YNuOyX7kAQ5WftjD7h31nbWPW0y66sM9YJvMmH5AsX14ueSCOoTESEfoIx0UUZWN0IUBJtMAmpECkXCNzM38PGDfU0S7JoREVbFQwefqB8RJgxkwYqB7YITQDeaDbntnjappKKcT1w96TwWGJdiKfEFc8ubJpjF6dZVFQCI9BdGCwsFhVW1P+WAMnA6C7I8g4GuLE5Q/3jmw4r+Pim0xcz+qhgKX6onm40lgbwPib9AzjVTelEab3msbpa0YkMWuNwPzHJLzNh7aNLY+Rxp5tnhpdyV23icjmzSvVRvtMsm1gG+nvzkPj0Tl5U+3aCNvv0MGD+grTXZA2XDmcNB0aqH8RxHDjTR/7zLJtm0x8sxnuJHeI/INYGme0LPMLYhlj4R/Il1FsGpB7zEhMY7Uo248kd5/ynnFIo+U75L7/MAQAxsDXTGwdMzcVNw01jEoZxsZRKUW1WDO96okMto5iUlc9QcxP7QGCCLdc/YQfZKmJyvxxw/1F9jPVQfzlnzHSOiBA0yFrXdAZGxhLrFtq4029NdOLkrsT7fVy0n0YcpdxOcSoF6uCrd9kebrDbZyJmI3kzsP6TTTJpBLjUNJTYtDO4n4n49k0lpiPO1/SRPnZtPY6GdmwifIgudPbe/vMq+0HN7nzsnEt2bBUf1JqGK8TxbsUeeLxqALQrBiaDMYqRUZ2Kg2AGQWDnUpQ2sbiSvAhjHhhFlxJ1Qc+UwIgnkaxhFmcZfBbM5RqlJzMWaO4GsY0+sg/TgZ2IEnMw9Tdnbnxd19tuI1v70mpaS9GNs2l6FJ5uvOZKK67bhOVmZpmsnpNlH6yurnj8mrjudOn+tmxcAPcnT/jpaZ3P18OuctMLf9ilFqPVErN62LxL1auDXOn/zA0IQDHk5nF3Ad+zQ23Ikx8qpVeqKk2vQEOPPmocZCeP056vSI8NoZZJQe2Jq7jqSYqfvXVFTh3J2i9nIiTdYA7zh8K2TZMVC93ff8Q605Krf/F2uMmxrNxL0XuifZSdDnlu6Uf433UfrVt+Dh5uElVUL25CACVEEuFIaMAQbpIQ29UQrcWnAqhamjsmH2FQF0Vs+AjWQDqhUltuU7DDNmriYO/eu+mT7Ij0nR55AbQR+l3y8CpZPIyNi5J90U/AlmecBPBR2dB/XF5ZqIyPipBsFxeZVSq8fsoarThl40hsABc3iuIEAl/VVrp7iKuE81kBnjMhHDlE5ENh2f9gZcdo8nAR/qkOiFNE9NkQPk4/c60zFb5RvPix4nj+gUC/gsEe6CcZHjB1IHXieozGbnjx2IxXR3ms62/DbPx3M5NEz1/nPanEswvKpB667hUsoY0Ku0UrO+umTvnCjJIMeQSd9bbLQEtceOe/qONZFyC+AMNHOswUmr4J9khvw+ybftDa8eVqJeVcJRIfF2Jy/p85YenVnikj9s5PPmTk505KgUZ1y0RWa8PUyduN3BrgdsIFAhMnyoYbJ62zaTUMhjmLvuT6JcPiqeLEMFigASQECh81nsnjELMCDJ1GtN1TzC63WgcNpxtYVxeVeKxoebZLvhYd63RH3K7Psl6mVFFntCiOgEIvnFx/MQJPZLG75Byz1T9jh+Xvv5+LduCxTI/naVUv4nu7bPNw5I7bDIi8G08e+/uDxtG56bU54vRZQFQC01xSXQinUotvUdFfMapmgrHdG5HRdU6/fFA3UjiiZvvUFrpjPJqnG4iWudQap50aboy9En3rc2NUpBqJ7cxyNg84ACuVSlFScfzstzsT2VwXlNB4Y5nw9xxSbzSudvDcD7btJZS/XhlGXQkG842uNPZNG6/y6HLUkENjYXbIiaKTWL4uLDJ6uSK5E7zgfRpuiaIzNnd2y8X6i4I318cgPq5f/8+GR4aUuARJDzhcuutt0nQZ16u5juMfMPEMrYFgAWTvbfPJIKFz1bN5Akanh7i91StKssTLPTnSRcS8+HB81BoRF/AtcT9Tp7U4XuOrEcMkwPV5ItRan0uRgCgo5QrTZTICVYd0aFL5P0BALlKGEeuSBNFuUQxabqKyAKlvqFJX05edONiPQK2c9cuZWge66Ik5BsHt992m3R3dcjxY8dGvwJOABEwPBJG8FB6EmBWuhFYBBDDeYSOYfq2A5553JBHCWkDkqsYxn8ow68k8DUqvsqVl5evAKutvSDVM6u0DP6bAf4rAb7IzU9d6OcRhwbloYceYoPAswA4mRTY4A/3zBV3cAaAl+ZgABA5pSlNV5Asi/HC/xB15uxZ/aYLX9598umV+s4l32p/a8sW6erskoe//GWAMqBnVfmGBz/xwU9P2PfuCCB7ZpXAs1KNACIYCTqCmu9n8owmgUtw81wt0/Lfn/3iF79QUPO1qt27zRsdjGfC+UmPblm0cLHUNzZp3tctmC9Hjx6RnOwsefzxf9SveMcT5l8q8KVzrn1AMYV9ixt9v49HKglLEB8nweKYcZWmNF1BIggpIfj1AH4jh68b8Y30+vo6/d+F/Kc5/HYNpRclFt/j4+olgcO0BCHf5uBheEpOfpTXvpRMxxVUHornYWxKOqqblIgE5Fj5ZiKw7/4xLwKUB7EJZqajdJs//wZZuGiJ4uaW5cuksqIcE0ef1MyZB6laifRxQg2CD6hKwAaNw/ZkhlwL4RXEu1HM2dXGCcj3OMi5T1OarhiRwWmbnTlzVv9pDCUNAUk7kOdJ7ZsddCVQHQk+AoWSiSoobTGCiXlQ0tkXha3047t5JCv9CCz7hgLVSTqmIzEOv4NDiUfAEtz80C9VVqq23AaZNq1K67R06c0mv6wcuf/e+/Ud0KKCXGAtKvxSLrfktC2j4MNfmmuOWspf+juy8AOUVkHTdMXJshgBdOrUGf3QFBc1+L0afqiK4KHjO5xkaKqK/GYr37Tn/4CgnXb69GlVSfkaFV8E5t4h9xAJVOZPR1DSUYrydaIVK1YoiAg0xme+nAjonnrqaTl58gTSh/TNe0pR/sNS5sn/XUHJSzAGoQrTLrzh+sXyjUe+pv9+QBJDEu5vkab6eoiwXKmcMUey8ov07R3Cjf/iga/UoSDVMVU1nUTZTKugabriRIa3V0ofrmwSgJRwdLpogjC+Z0dbj4CZNWu2vtxM0DId1U+qmLTrqDJScvHfz1EVpfQiiPj9G6uOErQkprcTAK+UVuadvkZ9YZv/dZdl8it5fAdRpVkiKb2wAflS8ukzZ2ArDkpBXgH8eiTS1y2dtaek8cQBab1wSvq6O/W9R9aRpUwkzbhcw5+JKC0B03TFybIYmbSnp08XUCihuALKF2T5n4v5FYJBqKbRaEQWLLhe5s+rUak1ffp0VRHdefCeVxIBRtCQ6E9nn0l8JsDtKihVVgKNH2DiAg8nAH7Xhv9dmCoqJwF+RaG1tUX/FTj/J2LdhQYpKymXjqYWGexuFX9yUJYvnS/XL14sgZwKkQCkYoD/WYziju8CUQrinnXEL78KoZ+emEANTQMwTVecLIsRNPy/83v27NKPJNH+O3nqpNp13P/j4goBxf9M3NPVLWchfW6//XaVapaYhwUf86VzP5PssyWqqQQzbUkC0IKW8ZjGSFnzbI7KmTxtNnzxIDwSleNHjklHW4tUz5gq8+bP0H9oKr4MYM4L9ZPf0OV3Hwg2Qs0BHH4vpoKmAZimK06WxfiXq5v8CFRFeYV+fqIJ0pALLPySGb/Uxk9y8JOOtedrdduB+29m/w72kkuykZhvKtgmIko5nrKxAHSTTT8GgzHgkcwHmcbKjXOXQU95UbXlJz2Zjh8oQxxNx9f0UC+e5DIeIMaZuJ5pAKbpitM4FoOEoUQhQ/Iz+0bqmNVN3luQ0c9KKyONJmHgSfxJFqBUQal26v86RJ7WP5VYTeOfAgk8JlSKIQy/Go8/ABp/9Gt/aBKT8ttJ3BQ0/1TWlsH87P14SgMwTVecLIsp4zvcxotdmCDoGGbjEQR049I5fgYgY2TDLkYEMVc0uQDEuLa8ickACxHgEI+gYlSeddb3XE0b+DKC7v4hL30ZnXFAVDf1QV+pQl7Gk7cTUhqAafqdkJvN7L29TgQghqX68/lSYJuImJe7fJLN52L5uevJeO48uOYJX1d6XAnOyZA2CaUBmKbfG10u630U0KXSRGVdKt/UNG4Q2rSpzx+W0gBMU5ouQh8XYJei8ctKaUpTmj5AVwp8pDQA05Smi9CVBB8pDcA0pen3SGkApilNvzcS+f/Cg+VaE/NODQ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6" name="Rectángulo 15"/>
          <p:cNvSpPr/>
          <p:nvPr/>
        </p:nvSpPr>
        <p:spPr>
          <a:xfrm>
            <a:off x="5974813" y="3244334"/>
            <a:ext cx="242374" cy="369332"/>
          </a:xfrm>
          <a:prstGeom prst="rect">
            <a:avLst/>
          </a:prstGeom>
        </p:spPr>
        <p:txBody>
          <a:bodyPr wrap="none">
            <a:spAutoFit/>
          </a:bodyPr>
          <a:lstStyle/>
          <a:p>
            <a:r>
              <a:rPr lang="es-ES" smtClean="0">
                <a:solidFill>
                  <a:srgbClr val="000000"/>
                </a:solidFill>
                <a:latin typeface="Times New Roman" panose="02020603050405020304" pitchFamily="18" charset="0"/>
              </a:rPr>
              <a:t> </a:t>
            </a:r>
            <a:endParaRPr lang="es-ES" dirty="0"/>
          </a:p>
        </p:txBody>
      </p:sp>
      <p:pic>
        <p:nvPicPr>
          <p:cNvPr id="2" name="Imagen 1"/>
          <p:cNvPicPr>
            <a:picLocks noChangeAspect="1"/>
          </p:cNvPicPr>
          <p:nvPr/>
        </p:nvPicPr>
        <p:blipFill>
          <a:blip r:embed="rId5"/>
          <a:stretch>
            <a:fillRect/>
          </a:stretch>
        </p:blipFill>
        <p:spPr>
          <a:xfrm>
            <a:off x="2176463" y="1320720"/>
            <a:ext cx="6482813" cy="4513550"/>
          </a:xfrm>
          <a:prstGeom prst="rect">
            <a:avLst/>
          </a:prstGeom>
        </p:spPr>
      </p:pic>
    </p:spTree>
    <p:extLst>
      <p:ext uri="{BB962C8B-B14F-4D97-AF65-F5344CB8AC3E}">
        <p14:creationId xmlns:p14="http://schemas.microsoft.com/office/powerpoint/2010/main" val="4130263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4000"/>
            <a:lum/>
          </a:blip>
          <a:srcRect/>
          <a:stretch>
            <a:fillRect l="-94000" r="-94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42581" y="2033465"/>
            <a:ext cx="4473631" cy="975118"/>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363408" y="2406499"/>
            <a:ext cx="3643292" cy="655488"/>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94" y="6045379"/>
            <a:ext cx="2644346" cy="706480"/>
          </a:xfrm>
          <a:prstGeom prst="rect">
            <a:avLst/>
          </a:prstGeom>
        </p:spPr>
      </p:pic>
      <p:sp>
        <p:nvSpPr>
          <p:cNvPr id="7" name="Título 6"/>
          <p:cNvSpPr>
            <a:spLocks noGrp="1"/>
          </p:cNvSpPr>
          <p:nvPr>
            <p:ph type="title"/>
          </p:nvPr>
        </p:nvSpPr>
        <p:spPr>
          <a:xfrm>
            <a:off x="3075821" y="2095605"/>
            <a:ext cx="7198824" cy="1965009"/>
          </a:xfrm>
        </p:spPr>
        <p:txBody>
          <a:bodyPr>
            <a:noAutofit/>
          </a:bodyPr>
          <a:lstStyle/>
          <a:p>
            <a:pPr algn="ctr"/>
            <a:r>
              <a:rPr lang="es-ES" sz="5400" b="1" dirty="0"/>
              <a:t>3. Los recursos educativos digitales</a:t>
            </a:r>
          </a:p>
        </p:txBody>
      </p:sp>
      <p:sp>
        <p:nvSpPr>
          <p:cNvPr id="9" name="Marcador de pie de página 1"/>
          <p:cNvSpPr>
            <a:spLocks noGrp="1"/>
          </p:cNvSpPr>
          <p:nvPr>
            <p:ph type="ftr" sz="quarter" idx="11"/>
          </p:nvPr>
        </p:nvSpPr>
        <p:spPr>
          <a:xfrm>
            <a:off x="4038600" y="6356350"/>
            <a:ext cx="4114800" cy="365125"/>
          </a:xfrm>
        </p:spPr>
        <p:txBody>
          <a:bodyPr/>
          <a:lstStyle/>
          <a:p>
            <a:r>
              <a:rPr lang="es-ES" sz="2400" dirty="0"/>
              <a:t>https://intef.es</a:t>
            </a:r>
          </a:p>
        </p:txBody>
      </p:sp>
    </p:spTree>
    <p:extLst>
      <p:ext uri="{BB962C8B-B14F-4D97-AF65-F5344CB8AC3E}">
        <p14:creationId xmlns:p14="http://schemas.microsoft.com/office/powerpoint/2010/main" val="2860169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6148" name="Imagen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0175" y="6045200"/>
            <a:ext cx="26447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Imagen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7551" y="6194886"/>
            <a:ext cx="13319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pie de página 1"/>
          <p:cNvSpPr>
            <a:spLocks noGrp="1"/>
          </p:cNvSpPr>
          <p:nvPr>
            <p:ph type="ftr" sz="quarter" idx="11"/>
          </p:nvPr>
        </p:nvSpPr>
        <p:spPr>
          <a:xfrm>
            <a:off x="2880273" y="6321425"/>
            <a:ext cx="3254478"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https://intef.es</a:t>
            </a:r>
          </a:p>
        </p:txBody>
      </p:sp>
      <p:sp>
        <p:nvSpPr>
          <p:cNvPr id="5" name="1 Título"/>
          <p:cNvSpPr txBox="1">
            <a:spLocks/>
          </p:cNvSpPr>
          <p:nvPr/>
        </p:nvSpPr>
        <p:spPr bwMode="auto">
          <a:xfrm>
            <a:off x="1673210" y="161239"/>
            <a:ext cx="9050340" cy="96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accent1">
                    <a:lumMod val="50000"/>
                  </a:schemeClr>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sz="4800" b="1" i="0" u="none" strike="noStrike" kern="0" cap="none" spc="0" normalizeH="0" baseline="0" noProof="0" dirty="0">
                <a:ln>
                  <a:noFill/>
                </a:ln>
                <a:solidFill>
                  <a:srgbClr val="01718A"/>
                </a:solidFill>
                <a:effectLst/>
                <a:uLnTx/>
                <a:uFillTx/>
                <a:latin typeface="Calibri Light" panose="020F0302020204030204" pitchFamily="34" charset="0"/>
                <a:ea typeface="+mj-ea"/>
                <a:cs typeface="+mj-cs"/>
              </a:rPr>
              <a:t>Recursos Educativos Abiertos (REA) </a:t>
            </a:r>
          </a:p>
        </p:txBody>
      </p:sp>
      <p:pic>
        <p:nvPicPr>
          <p:cNvPr id="6" name="Imagen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7933" y="1561155"/>
            <a:ext cx="3525549" cy="1071794"/>
          </a:xfrm>
          <a:prstGeom prst="rect">
            <a:avLst/>
          </a:prstGeom>
        </p:spPr>
      </p:pic>
      <p:pic>
        <p:nvPicPr>
          <p:cNvPr id="7" name="Imagen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03380" y="2886178"/>
            <a:ext cx="3373141" cy="1406595"/>
          </a:xfrm>
          <a:prstGeom prst="rect">
            <a:avLst/>
          </a:prstGeom>
        </p:spPr>
      </p:pic>
      <p:pic>
        <p:nvPicPr>
          <p:cNvPr id="8" name="Imagen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28015" y="2886177"/>
            <a:ext cx="3505200" cy="1435462"/>
          </a:xfrm>
          <a:prstGeom prst="rect">
            <a:avLst/>
          </a:prstGeom>
        </p:spPr>
      </p:pic>
      <p:pic>
        <p:nvPicPr>
          <p:cNvPr id="9" name="Imagen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67500" y="1650497"/>
            <a:ext cx="3383280" cy="893110"/>
          </a:xfrm>
          <a:prstGeom prst="rect">
            <a:avLst/>
          </a:prstGeom>
        </p:spPr>
      </p:pic>
      <p:pic>
        <p:nvPicPr>
          <p:cNvPr id="10" name="Imagen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61836" y="4697420"/>
            <a:ext cx="1171187" cy="1147441"/>
          </a:xfrm>
          <a:prstGeom prst="rect">
            <a:avLst/>
          </a:prstGeom>
        </p:spPr>
      </p:pic>
      <p:sp>
        <p:nvSpPr>
          <p:cNvPr id="11" name="CuadroTexto 10"/>
          <p:cNvSpPr txBox="1"/>
          <p:nvPr/>
        </p:nvSpPr>
        <p:spPr>
          <a:xfrm>
            <a:off x="8043806" y="4977367"/>
            <a:ext cx="2679744" cy="52322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2800" b="1" i="0" u="none" strike="noStrike" kern="1200" cap="none" spc="0" normalizeH="0" baseline="0" noProof="0" err="1">
                <a:ln>
                  <a:noFill/>
                </a:ln>
                <a:solidFill>
                  <a:srgbClr val="01718A"/>
                </a:solidFill>
                <a:effectLst/>
                <a:uLnTx/>
                <a:uFillTx/>
                <a:latin typeface="Century Gothic"/>
                <a:ea typeface="+mn-ea"/>
                <a:cs typeface="+mn-cs"/>
              </a:rPr>
              <a:t>eXeLearning</a:t>
            </a:r>
            <a:endParaRPr kumimoji="0" lang="es-ES" sz="3200" b="0" i="0" u="none" strike="noStrike" kern="1200" cap="none" spc="0" normalizeH="0" baseline="0" noProof="0">
              <a:ln>
                <a:noFill/>
              </a:ln>
              <a:solidFill>
                <a:srgbClr val="01718A"/>
              </a:solidFill>
              <a:effectLst/>
              <a:uLnTx/>
              <a:uFillTx/>
              <a:latin typeface="Calibri" panose="020F0502020204030204" pitchFamily="34" charset="0"/>
              <a:ea typeface="+mn-ea"/>
              <a:cs typeface="Arial"/>
            </a:endParaRPr>
          </a:p>
        </p:txBody>
      </p:sp>
      <p:pic>
        <p:nvPicPr>
          <p:cNvPr id="12" name="Imagen 10" descr="Imagen que contiene gráficos vectoriales, texto&#10;&#10;Descripción generada con confianza alta">
            <a:extLst>
              <a:ext uri="{FF2B5EF4-FFF2-40B4-BE49-F238E27FC236}">
                <a16:creationId xmlns:a16="http://schemas.microsoft.com/office/drawing/2014/main" id="{E477DDE9-7797-4F5C-A0F7-E82506AC214B}"/>
              </a:ext>
            </a:extLst>
          </p:cNvPr>
          <p:cNvPicPr>
            <a:picLocks noChangeAspect="1"/>
          </p:cNvPicPr>
          <p:nvPr/>
        </p:nvPicPr>
        <p:blipFill>
          <a:blip r:embed="rId11" cstate="print"/>
          <a:stretch>
            <a:fillRect/>
          </a:stretch>
        </p:blipFill>
        <p:spPr>
          <a:xfrm>
            <a:off x="3254255" y="4474716"/>
            <a:ext cx="1624913" cy="1528520"/>
          </a:xfrm>
          <a:prstGeom prst="rect">
            <a:avLst/>
          </a:prstGeom>
        </p:spPr>
      </p:pic>
      <p:pic>
        <p:nvPicPr>
          <p:cNvPr id="13" name="Imagen 12">
            <a:extLst>
              <a:ext uri="{FF2B5EF4-FFF2-40B4-BE49-F238E27FC236}">
                <a16:creationId xmlns:a16="http://schemas.microsoft.com/office/drawing/2014/main" id="{14A78407-2BA1-45BE-9BE2-9F7AFB56E0B7}"/>
              </a:ext>
            </a:extLst>
          </p:cNvPr>
          <p:cNvPicPr>
            <a:picLocks noChangeAspect="1"/>
          </p:cNvPicPr>
          <p:nvPr/>
        </p:nvPicPr>
        <p:blipFill>
          <a:blip r:embed="rId12" cstate="print"/>
          <a:stretch>
            <a:fillRect/>
          </a:stretch>
        </p:blipFill>
        <p:spPr>
          <a:xfrm>
            <a:off x="9463373" y="6315903"/>
            <a:ext cx="2212517" cy="386574"/>
          </a:xfrm>
          <a:prstGeom prst="rect">
            <a:avLst/>
          </a:prstGeom>
        </p:spPr>
      </p:pic>
    </p:spTree>
    <p:extLst>
      <p:ext uri="{BB962C8B-B14F-4D97-AF65-F5344CB8AC3E}">
        <p14:creationId xmlns:p14="http://schemas.microsoft.com/office/powerpoint/2010/main" val="4094037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4000"/>
            <a:lum/>
          </a:blip>
          <a:srcRect/>
          <a:stretch>
            <a:fillRect l="-94000" r="-94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42581" y="2033465"/>
            <a:ext cx="4473631" cy="975118"/>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363408" y="2406499"/>
            <a:ext cx="3643292" cy="655488"/>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494" y="6045379"/>
            <a:ext cx="2644346" cy="706480"/>
          </a:xfrm>
          <a:prstGeom prst="rect">
            <a:avLst/>
          </a:prstGeom>
        </p:spPr>
      </p:pic>
      <p:sp>
        <p:nvSpPr>
          <p:cNvPr id="7" name="Título 6"/>
          <p:cNvSpPr>
            <a:spLocks noGrp="1"/>
          </p:cNvSpPr>
          <p:nvPr>
            <p:ph type="title"/>
          </p:nvPr>
        </p:nvSpPr>
        <p:spPr>
          <a:xfrm>
            <a:off x="3075821" y="2095605"/>
            <a:ext cx="7198824" cy="1965009"/>
          </a:xfrm>
        </p:spPr>
        <p:txBody>
          <a:bodyPr>
            <a:noAutofit/>
          </a:bodyPr>
          <a:lstStyle/>
          <a:p>
            <a:pPr algn="ctr"/>
            <a:r>
              <a:rPr lang="es-ES" sz="5400" b="1"/>
              <a:t>4. Las </a:t>
            </a:r>
            <a:r>
              <a:rPr lang="es-ES" sz="5400" b="1" dirty="0"/>
              <a:t>competencias digitales avanzadas</a:t>
            </a:r>
          </a:p>
        </p:txBody>
      </p:sp>
      <p:sp>
        <p:nvSpPr>
          <p:cNvPr id="9" name="Marcador de pie de página 1"/>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https://intef.es</a:t>
            </a:r>
          </a:p>
        </p:txBody>
      </p:sp>
    </p:spTree>
    <p:extLst>
      <p:ext uri="{BB962C8B-B14F-4D97-AF65-F5344CB8AC3E}">
        <p14:creationId xmlns:p14="http://schemas.microsoft.com/office/powerpoint/2010/main" val="2166946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4000"/>
            <a:lum/>
          </a:blip>
          <a:srcRect/>
          <a:stretch>
            <a:fillRect l="-102000" r="-102000"/>
          </a:stretch>
        </a:blip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0124" y="6159648"/>
            <a:ext cx="2868553" cy="516099"/>
          </a:xfrm>
          <a:prstGeom prst="rect">
            <a:avLst/>
          </a:prstGeom>
        </p:spPr>
      </p:pic>
      <p:pic>
        <p:nvPicPr>
          <p:cNvPr id="10" name="Imagen 9"/>
          <p:cNvPicPr>
            <a:picLocks noChangeAspect="1"/>
          </p:cNvPicPr>
          <p:nvPr/>
        </p:nvPicPr>
        <p:blipFill rotWithShape="1">
          <a:blip r:embed="rId4"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sp>
        <p:nvSpPr>
          <p:cNvPr id="13" name="Marcador de pie de página 1"/>
          <p:cNvSpPr>
            <a:spLocks noGrp="1"/>
          </p:cNvSpPr>
          <p:nvPr>
            <p:ph type="ftr" sz="quarter" idx="11"/>
          </p:nvPr>
        </p:nvSpPr>
        <p:spPr>
          <a:xfrm>
            <a:off x="6097739" y="6235134"/>
            <a:ext cx="2084968"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https://intef.es</a:t>
            </a:r>
          </a:p>
        </p:txBody>
      </p:sp>
      <p:sp>
        <p:nvSpPr>
          <p:cNvPr id="14" name="Título 1"/>
          <p:cNvSpPr txBox="1">
            <a:spLocks/>
          </p:cNvSpPr>
          <p:nvPr/>
        </p:nvSpPr>
        <p:spPr>
          <a:xfrm>
            <a:off x="1255776" y="371983"/>
            <a:ext cx="9643872" cy="99570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4000" b="1" i="0" u="none" strike="noStrike" kern="1200" cap="none" spc="0" normalizeH="0" baseline="0" noProof="0" dirty="0">
                <a:ln>
                  <a:noFill/>
                </a:ln>
                <a:solidFill>
                  <a:srgbClr val="002060"/>
                </a:solidFill>
                <a:effectLst/>
                <a:uLnTx/>
                <a:uFillTx/>
                <a:latin typeface="Calibri Light" panose="020F0302020204030204" pitchFamily="34" charset="0"/>
                <a:ea typeface="+mj-ea"/>
                <a:cs typeface="Calibri Light" panose="020F0302020204030204" pitchFamily="34" charset="0"/>
              </a:rPr>
              <a:t>Escuela de pensamiento computacional e inteligencia artificial (EPCIA)</a:t>
            </a:r>
          </a:p>
        </p:txBody>
      </p:sp>
      <p:sp>
        <p:nvSpPr>
          <p:cNvPr id="8" name="Marcador de contenido 2"/>
          <p:cNvSpPr txBox="1">
            <a:spLocks/>
          </p:cNvSpPr>
          <p:nvPr/>
        </p:nvSpPr>
        <p:spPr bwMode="auto">
          <a:xfrm>
            <a:off x="505769" y="1626101"/>
            <a:ext cx="8172627"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cs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marR="0" lvl="0" indent="0" algn="just" defTabSz="914400" rtl="0" eaLnBrk="1" fontAlgn="base" latinLnBrk="0" hangingPunct="1">
              <a:lnSpc>
                <a:spcPct val="100000"/>
              </a:lnSpc>
              <a:spcBef>
                <a:spcPct val="20000"/>
              </a:spcBef>
              <a:spcAft>
                <a:spcPct val="0"/>
              </a:spcAft>
              <a:buClrTx/>
              <a:buSzTx/>
              <a:buNone/>
              <a:tabLst/>
              <a:defRPr/>
            </a:pPr>
            <a:r>
              <a:rPr kumimoji="0" lang="es-ES" sz="2800" b="1" i="0" u="none" strike="noStrike" kern="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Objetivo</a:t>
            </a:r>
            <a:r>
              <a:rPr kumimoji="0" lang="es-ES" sz="2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 ofrecer </a:t>
            </a:r>
            <a:r>
              <a:rPr kumimoji="0" lang="es-ES" sz="2800" b="1"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recursos</a:t>
            </a:r>
            <a:r>
              <a:rPr kumimoji="0" lang="es-ES" sz="2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 y </a:t>
            </a:r>
            <a:r>
              <a:rPr kumimoji="0" lang="es-ES" sz="2800" b="1"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soluciones tecnológicas </a:t>
            </a:r>
            <a:r>
              <a:rPr kumimoji="0" lang="es-ES" sz="2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que ayuden a los docentes a incorporar estas habilidades a su práctica docente.</a:t>
            </a:r>
          </a:p>
          <a:p>
            <a:pPr lvl="2" indent="-285750">
              <a:buFontTx/>
              <a:buChar char="»"/>
              <a:defRPr/>
            </a:pPr>
            <a:r>
              <a:rPr kumimoji="0" lang="es-ES" sz="2800" b="0" i="0" u="none" strike="noStrike" kern="0" cap="none" spc="0" normalizeH="0" baseline="0" noProof="0" dirty="0" err="1">
                <a:ln>
                  <a:noFill/>
                </a:ln>
                <a:solidFill>
                  <a:sysClr val="windowText" lastClr="000000"/>
                </a:solidFill>
                <a:effectLst/>
                <a:uLnTx/>
                <a:uFillTx/>
                <a:latin typeface="Calibri" panose="020F0502020204030204" pitchFamily="34" charset="0"/>
                <a:ea typeface="+mn-ea"/>
                <a:cs typeface="Calibri" panose="020F0502020204030204" pitchFamily="34" charset="0"/>
              </a:rPr>
              <a:t>REAs</a:t>
            </a:r>
            <a:endParaRPr kumimoji="0" lang="es-ES" sz="2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a:p>
            <a:pPr lvl="2" indent="-285750">
              <a:buFontTx/>
              <a:buChar char="»"/>
              <a:defRPr/>
            </a:pPr>
            <a:r>
              <a:rPr kumimoji="0" lang="es-ES" sz="2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Formación</a:t>
            </a:r>
          </a:p>
          <a:p>
            <a:pPr lvl="2" indent="-285750">
              <a:buFontTx/>
              <a:buChar char="»"/>
              <a:defRPr/>
            </a:pPr>
            <a:r>
              <a:rPr kumimoji="0" lang="es-ES" sz="2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Soporte</a:t>
            </a:r>
          </a:p>
          <a:p>
            <a:pPr lvl="2" indent="-285750">
              <a:buFontTx/>
              <a:buChar char="»"/>
              <a:defRPr/>
            </a:pPr>
            <a:r>
              <a:rPr kumimoji="0" lang="es-ES" sz="2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Evaluación</a:t>
            </a:r>
          </a:p>
          <a:p>
            <a:pPr lvl="2" indent="-285750">
              <a:buFontTx/>
              <a:buChar char="»"/>
              <a:defRPr/>
            </a:pPr>
            <a:r>
              <a:rPr kumimoji="0" lang="es-ES" sz="2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Concursos y proyectos colaborativos</a:t>
            </a:r>
          </a:p>
        </p:txBody>
      </p:sp>
      <p:pic>
        <p:nvPicPr>
          <p:cNvPr id="2" name="Imagen 1"/>
          <p:cNvPicPr>
            <a:picLocks noChangeAspect="1"/>
          </p:cNvPicPr>
          <p:nvPr/>
        </p:nvPicPr>
        <p:blipFill>
          <a:blip r:embed="rId6" cstate="print"/>
          <a:stretch>
            <a:fillRect/>
          </a:stretch>
        </p:blipFill>
        <p:spPr>
          <a:xfrm>
            <a:off x="9734938" y="1015617"/>
            <a:ext cx="2457062" cy="962560"/>
          </a:xfrm>
          <a:prstGeom prst="rect">
            <a:avLst/>
          </a:prstGeom>
        </p:spPr>
      </p:pic>
      <p:sp>
        <p:nvSpPr>
          <p:cNvPr id="9" name="Rectángulo redondeado 8"/>
          <p:cNvSpPr/>
          <p:nvPr/>
        </p:nvSpPr>
        <p:spPr>
          <a:xfrm>
            <a:off x="6282814" y="2683230"/>
            <a:ext cx="5250426" cy="2256638"/>
          </a:xfrm>
          <a:prstGeom prst="roundRect">
            <a:avLst/>
          </a:prstGeom>
          <a:noFill/>
          <a:ln w="41275" cmpd="thinThick"/>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ángulo 11"/>
          <p:cNvSpPr/>
          <p:nvPr/>
        </p:nvSpPr>
        <p:spPr>
          <a:xfrm>
            <a:off x="6916915" y="3130741"/>
            <a:ext cx="4686662"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2060"/>
                </a:solidFill>
                <a:effectLst/>
                <a:uLnTx/>
                <a:uFillTx/>
                <a:latin typeface="Calibri" panose="020F0502020204030204"/>
                <a:ea typeface="+mn-ea"/>
                <a:cs typeface="+mn-cs"/>
              </a:rPr>
              <a:t>Infantil</a:t>
            </a: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 y </a:t>
            </a:r>
            <a:r>
              <a:rPr kumimoji="0" lang="en-US" sz="1800" b="1" i="0" u="none" strike="noStrike" kern="1200" cap="none" spc="0" normalizeH="0" baseline="0" noProof="0" dirty="0" err="1">
                <a:ln>
                  <a:noFill/>
                </a:ln>
                <a:solidFill>
                  <a:srgbClr val="002060"/>
                </a:solidFill>
                <a:effectLst/>
                <a:uLnTx/>
                <a:uFillTx/>
                <a:latin typeface="Calibri" panose="020F0502020204030204"/>
                <a:ea typeface="+mn-ea"/>
                <a:cs typeface="+mn-cs"/>
              </a:rPr>
              <a:t>Primaria</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Actividades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“unplugged”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2060"/>
                </a:solidFill>
                <a:effectLst/>
                <a:uLnTx/>
                <a:uFillTx/>
                <a:latin typeface="Calibri" panose="020F0502020204030204"/>
                <a:ea typeface="+mn-ea"/>
                <a:cs typeface="+mn-cs"/>
              </a:rPr>
              <a:t>Primaria</a:t>
            </a: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 y ESO</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Scratch + MLK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ESO – </a:t>
            </a:r>
            <a:r>
              <a:rPr kumimoji="0" lang="en-US" sz="1800" b="1" i="0" u="none" strike="noStrike" kern="1200" cap="none" spc="0" normalizeH="0" baseline="0" noProof="0" dirty="0" err="1">
                <a:ln>
                  <a:noFill/>
                </a:ln>
                <a:solidFill>
                  <a:srgbClr val="002060"/>
                </a:solidFill>
                <a:effectLst/>
                <a:uLnTx/>
                <a:uFillTx/>
                <a:latin typeface="Calibri" panose="020F0502020204030204"/>
                <a:ea typeface="+mn-ea"/>
                <a:cs typeface="+mn-cs"/>
              </a:rPr>
              <a:t>Bachillerato</a:t>
            </a:r>
            <a:r>
              <a:rPr kumimoji="0" lang="en-US" sz="1800" b="1" i="0" u="none" strike="noStrike" kern="1200" cap="none" spc="0" normalizeH="0" baseline="0" noProof="0" dirty="0">
                <a:ln>
                  <a:noFill/>
                </a:ln>
                <a:solidFill>
                  <a:srgbClr val="002060"/>
                </a:solidFill>
                <a:effectLst/>
                <a:uLnTx/>
                <a:uFillTx/>
                <a:latin typeface="Calibri" panose="020F0502020204030204"/>
                <a:ea typeface="+mn-ea"/>
                <a:cs typeface="+mn-cs"/>
              </a:rPr>
              <a:t> - FP</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App Inventor + IA</a:t>
            </a:r>
          </a:p>
        </p:txBody>
      </p:sp>
    </p:spTree>
    <p:extLst>
      <p:ext uri="{BB962C8B-B14F-4D97-AF65-F5344CB8AC3E}">
        <p14:creationId xmlns:p14="http://schemas.microsoft.com/office/powerpoint/2010/main" val="2922770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0124" y="6159648"/>
            <a:ext cx="2868553" cy="516099"/>
          </a:xfrm>
          <a:prstGeom prst="rect">
            <a:avLst/>
          </a:prstGeom>
        </p:spPr>
      </p:pic>
      <p:pic>
        <p:nvPicPr>
          <p:cNvPr id="10" name="Imagen 9"/>
          <p:cNvPicPr>
            <a:picLocks noChangeAspect="1"/>
          </p:cNvPicPr>
          <p:nvPr/>
        </p:nvPicPr>
        <p:blipFill rotWithShape="1">
          <a:blip r:embed="rId3" cstate="print">
            <a:extLst>
              <a:ext uri="{28A0092B-C50C-407E-A947-70E740481C1C}">
                <a14:useLocalDpi xmlns:a14="http://schemas.microsoft.com/office/drawing/2010/main" val="0"/>
              </a:ext>
            </a:extLst>
          </a:blip>
          <a:srcRect l="33255"/>
          <a:stretch/>
        </p:blipFill>
        <p:spPr>
          <a:xfrm>
            <a:off x="8678396" y="5753597"/>
            <a:ext cx="3381800" cy="1104403"/>
          </a:xfrm>
          <a:prstGeom prst="rect">
            <a:avLst/>
          </a:prstGeom>
        </p:spPr>
      </p:pic>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61" y="6071711"/>
            <a:ext cx="2644346" cy="706480"/>
          </a:xfrm>
          <a:prstGeom prst="rect">
            <a:avLst/>
          </a:prstGeom>
        </p:spPr>
      </p:pic>
      <p:sp>
        <p:nvSpPr>
          <p:cNvPr id="13" name="Marcador de pie de página 1"/>
          <p:cNvSpPr>
            <a:spLocks noGrp="1"/>
          </p:cNvSpPr>
          <p:nvPr>
            <p:ph type="ftr" sz="quarter" idx="11"/>
          </p:nvPr>
        </p:nvSpPr>
        <p:spPr>
          <a:xfrm>
            <a:off x="6097739" y="6235134"/>
            <a:ext cx="2084968"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https://intef.es</a:t>
            </a:r>
          </a:p>
        </p:txBody>
      </p:sp>
      <p:sp>
        <p:nvSpPr>
          <p:cNvPr id="14" name="Título 1"/>
          <p:cNvSpPr txBox="1">
            <a:spLocks/>
          </p:cNvSpPr>
          <p:nvPr/>
        </p:nvSpPr>
        <p:spPr>
          <a:xfrm>
            <a:off x="1255776" y="371983"/>
            <a:ext cx="9643872" cy="99570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ES" sz="4000" b="1" i="0" u="none" strike="noStrike" kern="1200" cap="none" spc="0" normalizeH="0" baseline="0" noProof="0" dirty="0" smtClean="0">
                <a:ln>
                  <a:noFill/>
                </a:ln>
                <a:solidFill>
                  <a:srgbClr val="002060"/>
                </a:solidFill>
                <a:effectLst/>
                <a:uLnTx/>
                <a:uFillTx/>
                <a:latin typeface="Calibri Light" panose="020F0302020204030204" pitchFamily="34" charset="0"/>
                <a:ea typeface="+mj-ea"/>
                <a:cs typeface="Calibri Light" panose="020F0302020204030204" pitchFamily="34" charset="0"/>
              </a:rPr>
              <a:t>Aula del Futuro</a:t>
            </a:r>
            <a:endParaRPr kumimoji="0" lang="es-ES" sz="4000" b="1" i="0" u="none" strike="noStrike" kern="1200" cap="none" spc="0" normalizeH="0" baseline="0" noProof="0" dirty="0">
              <a:ln>
                <a:noFill/>
              </a:ln>
              <a:solidFill>
                <a:srgbClr val="002060"/>
              </a:solidFill>
              <a:effectLst/>
              <a:uLnTx/>
              <a:uFillTx/>
              <a:latin typeface="Calibri Light" panose="020F0302020204030204" pitchFamily="34" charset="0"/>
              <a:ea typeface="+mj-ea"/>
              <a:cs typeface="Calibri Light" panose="020F0302020204030204" pitchFamily="34" charset="0"/>
            </a:endParaRPr>
          </a:p>
        </p:txBody>
      </p:sp>
      <p:sp>
        <p:nvSpPr>
          <p:cNvPr id="8" name="Marcador de contenido 2"/>
          <p:cNvSpPr txBox="1">
            <a:spLocks/>
          </p:cNvSpPr>
          <p:nvPr/>
        </p:nvSpPr>
        <p:spPr bwMode="auto">
          <a:xfrm>
            <a:off x="505770" y="1626101"/>
            <a:ext cx="5467648"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2800">
                <a:solidFill>
                  <a:schemeClr val="tx1"/>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solidFill>
                <a:latin typeface="Calibri" panose="020F0502020204030204" pitchFamily="34" charset="0"/>
                <a:cs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kumimoji="0" lang="es-ES" sz="2800" b="1" i="0" u="none" strike="noStrike" kern="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Objetivo</a:t>
            </a:r>
            <a:r>
              <a:rPr kumimoji="0" lang="es-ES" sz="2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 </a:t>
            </a:r>
            <a:r>
              <a:rPr lang="es-ES_tradnl" sz="2800" dirty="0"/>
              <a:t>explotar las posibilidades pedagógicas de flexibilizar los espacios de aprendizaje en combinación con las tecnologías, para mejorar los procesos de enseñanza y aprendizaje a través de las metodologías activas</a:t>
            </a:r>
            <a:r>
              <a:rPr lang="es-ES_tradnl" sz="2800" dirty="0" smtClean="0"/>
              <a:t>.</a:t>
            </a:r>
            <a:endParaRPr lang="es-ES" sz="2800" dirty="0"/>
          </a:p>
        </p:txBody>
      </p:sp>
      <p:sp>
        <p:nvSpPr>
          <p:cNvPr id="12" name="Rectángulo 11"/>
          <p:cNvSpPr/>
          <p:nvPr/>
        </p:nvSpPr>
        <p:spPr>
          <a:xfrm>
            <a:off x="6734128" y="3763670"/>
            <a:ext cx="4686662"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Red de </a:t>
            </a:r>
            <a:r>
              <a:rPr kumimoji="0" lang="en-U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Aulas</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del </a:t>
            </a:r>
            <a:r>
              <a:rPr kumimoji="0" lang="en-U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Futuro</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smtClean="0">
                <a:solidFill>
                  <a:prstClr val="black"/>
                </a:solidFill>
                <a:latin typeface="Calibri" panose="020F0502020204030204"/>
              </a:rPr>
              <a:t>Septiembre</a:t>
            </a:r>
            <a:r>
              <a:rPr lang="en-US" dirty="0" smtClean="0">
                <a:solidFill>
                  <a:prstClr val="black"/>
                </a:solidFill>
                <a:latin typeface="Calibri" panose="020F0502020204030204"/>
              </a:rPr>
              <a:t> 2021: INTEF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Marzo</a:t>
            </a:r>
            <a:r>
              <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2022: Valencia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smtClean="0">
                <a:solidFill>
                  <a:prstClr val="black"/>
                </a:solidFill>
                <a:latin typeface="Calibri" panose="020F0502020204030204"/>
              </a:rPr>
              <a:t>Próximas</a:t>
            </a:r>
            <a:r>
              <a:rPr lang="en-US" dirty="0" smtClean="0">
                <a:solidFill>
                  <a:prstClr val="black"/>
                </a:solidFill>
                <a:latin typeface="Calibri" panose="020F0502020204030204"/>
              </a:rPr>
              <a:t>: Valladolid, </a:t>
            </a:r>
            <a:r>
              <a:rPr lang="en-US" dirty="0" err="1" smtClean="0">
                <a:solidFill>
                  <a:prstClr val="black"/>
                </a:solidFill>
                <a:latin typeface="Calibri" panose="020F0502020204030204"/>
              </a:rPr>
              <a:t>Logroño</a:t>
            </a:r>
            <a:r>
              <a:rPr lang="en-US" dirty="0" smtClean="0">
                <a:solidFill>
                  <a:prstClr val="black"/>
                </a:solidFill>
                <a:latin typeface="Calibri" panose="020F0502020204030204"/>
              </a:rPr>
              <a:t>, Zaragoza, etc.</a:t>
            </a:r>
            <a:endPar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pic>
        <p:nvPicPr>
          <p:cNvPr id="3" name="Imagen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7739" y="1229200"/>
            <a:ext cx="5715000" cy="2286000"/>
          </a:xfrm>
          <a:prstGeom prst="rect">
            <a:avLst/>
          </a:prstGeom>
        </p:spPr>
      </p:pic>
    </p:spTree>
    <p:extLst>
      <p:ext uri="{BB962C8B-B14F-4D97-AF65-F5344CB8AC3E}">
        <p14:creationId xmlns:p14="http://schemas.microsoft.com/office/powerpoint/2010/main" val="3630038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24000"/>
            <a:lum/>
          </a:blip>
          <a:srcRect/>
          <a:stretch>
            <a:fillRect l="-94000" r="-94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2250" y="6150708"/>
            <a:ext cx="2727489" cy="594511"/>
          </a:xfrm>
          <a:prstGeom prst="rect">
            <a:avLst/>
          </a:prstGeom>
        </p:spPr>
      </p:pic>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8407" y="6028606"/>
            <a:ext cx="3643292" cy="655488"/>
          </a:xfrm>
          <a:prstGeom prst="rect">
            <a:avLst/>
          </a:prstGeom>
        </p:spPr>
      </p:pic>
      <p:pic>
        <p:nvPicPr>
          <p:cNvPr id="8" name="Imagen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0494" y="6045379"/>
            <a:ext cx="2644346" cy="706480"/>
          </a:xfrm>
          <a:prstGeom prst="rect">
            <a:avLst/>
          </a:prstGeom>
        </p:spPr>
      </p:pic>
      <p:sp>
        <p:nvSpPr>
          <p:cNvPr id="9" name="Marcador de pie de página 1"/>
          <p:cNvSpPr>
            <a:spLocks noGrp="1"/>
          </p:cNvSpPr>
          <p:nvPr>
            <p:ph type="ftr" sz="quarter" idx="11"/>
          </p:nvPr>
        </p:nvSpPr>
        <p:spPr>
          <a:xfrm>
            <a:off x="4280877" y="626540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https://intef.es</a:t>
            </a:r>
          </a:p>
        </p:txBody>
      </p:sp>
      <p:sp>
        <p:nvSpPr>
          <p:cNvPr id="20" name="Título 6"/>
          <p:cNvSpPr>
            <a:spLocks noGrp="1"/>
          </p:cNvSpPr>
          <p:nvPr>
            <p:ph type="title"/>
          </p:nvPr>
        </p:nvSpPr>
        <p:spPr>
          <a:xfrm>
            <a:off x="1229648" y="136810"/>
            <a:ext cx="5532691" cy="1294963"/>
          </a:xfrm>
        </p:spPr>
        <p:txBody>
          <a:bodyPr>
            <a:normAutofit/>
          </a:bodyPr>
          <a:lstStyle/>
          <a:p>
            <a:r>
              <a:rPr lang="es-ES" sz="3200" b="1" dirty="0">
                <a:solidFill>
                  <a:srgbClr val="106470"/>
                </a:solidFill>
                <a:latin typeface="Calibri"/>
              </a:rPr>
              <a:t>Proyecto eTwinning</a:t>
            </a:r>
            <a:endParaRPr lang="es-ES" altLang="es-ES" sz="3200" b="1" dirty="0">
              <a:solidFill>
                <a:srgbClr val="106470"/>
              </a:solidFill>
              <a:latin typeface="Calibri"/>
            </a:endParaRPr>
          </a:p>
        </p:txBody>
      </p:sp>
      <p:sp>
        <p:nvSpPr>
          <p:cNvPr id="21" name="Marcador de contenido 9"/>
          <p:cNvSpPr>
            <a:spLocks noGrp="1"/>
          </p:cNvSpPr>
          <p:nvPr>
            <p:ph idx="1"/>
          </p:nvPr>
        </p:nvSpPr>
        <p:spPr>
          <a:xfrm>
            <a:off x="1255735" y="1343442"/>
            <a:ext cx="9648825" cy="3957638"/>
          </a:xfrm>
        </p:spPr>
        <p:txBody>
          <a:bodyPr/>
          <a:lstStyle/>
          <a:p>
            <a:pPr marL="0" indent="0" algn="just">
              <a:buNone/>
            </a:pPr>
            <a:r>
              <a:rPr lang="es-ES" altLang="es-ES" sz="1800" dirty="0">
                <a:solidFill>
                  <a:prstClr val="black"/>
                </a:solidFill>
                <a:ea typeface="ＭＳ Ｐゴシック" pitchFamily="34" charset="-128"/>
              </a:rPr>
              <a:t>El </a:t>
            </a:r>
            <a:r>
              <a:rPr lang="es-ES" altLang="es-ES" sz="1800" b="1" dirty="0">
                <a:solidFill>
                  <a:prstClr val="black"/>
                </a:solidFill>
                <a:ea typeface="ＭＳ Ｐゴシック" pitchFamily="34" charset="-128"/>
              </a:rPr>
              <a:t>programa </a:t>
            </a:r>
            <a:r>
              <a:rPr lang="es-ES" altLang="es-ES" sz="1800" b="1" dirty="0" err="1">
                <a:solidFill>
                  <a:prstClr val="black"/>
                </a:solidFill>
                <a:ea typeface="ＭＳ Ｐゴシック" pitchFamily="34" charset="-128"/>
              </a:rPr>
              <a:t>eTwinning</a:t>
            </a:r>
            <a:r>
              <a:rPr lang="es-ES" altLang="es-ES" sz="1800" b="1" dirty="0">
                <a:solidFill>
                  <a:prstClr val="black"/>
                </a:solidFill>
                <a:ea typeface="ＭＳ Ｐゴシック" pitchFamily="34" charset="-128"/>
              </a:rPr>
              <a:t>, la mayor comunidad de docentes en Europa, </a:t>
            </a:r>
            <a:r>
              <a:rPr lang="es-ES" altLang="es-ES" sz="1800" dirty="0">
                <a:solidFill>
                  <a:prstClr val="black"/>
                </a:solidFill>
                <a:ea typeface="ＭＳ Ｐゴシック" pitchFamily="34" charset="-128"/>
              </a:rPr>
              <a:t>es una iniciativa de la Comisión Europea (Erasmus+) cuyo objetivo es promover el desarrollo de proyectos de colaboración entre dos o más centros escolares de países europeos diferentes a través del uso de la tecnología e Internet. </a:t>
            </a:r>
          </a:p>
          <a:p>
            <a:pPr marL="0" indent="0" algn="just">
              <a:buNone/>
            </a:pPr>
            <a:r>
              <a:rPr lang="es-ES" sz="1800" dirty="0"/>
              <a:t>Permite a docentes y alumnos comunicarse, colaborar, intercambiar ideas, desarrollar proyectos y compartir.</a:t>
            </a:r>
          </a:p>
          <a:p>
            <a:pPr marL="0" indent="0">
              <a:buNone/>
            </a:pPr>
            <a:endParaRPr lang="es-ES" altLang="es-ES" sz="1800" dirty="0">
              <a:solidFill>
                <a:prstClr val="black"/>
              </a:solidFill>
              <a:ea typeface="ＭＳ Ｐゴシック" pitchFamily="34" charset="-128"/>
            </a:endParaRPr>
          </a:p>
          <a:p>
            <a:pPr marL="0" indent="0">
              <a:buNone/>
            </a:pPr>
            <a:endParaRPr lang="es-ES" altLang="es-ES" sz="2400" dirty="0"/>
          </a:p>
        </p:txBody>
      </p:sp>
      <p:grpSp>
        <p:nvGrpSpPr>
          <p:cNvPr id="22" name="Grupo 21"/>
          <p:cNvGrpSpPr/>
          <p:nvPr/>
        </p:nvGrpSpPr>
        <p:grpSpPr>
          <a:xfrm>
            <a:off x="2774840" y="3432264"/>
            <a:ext cx="3146503" cy="1812634"/>
            <a:chOff x="8397381" y="3254447"/>
            <a:chExt cx="3213940" cy="1912374"/>
          </a:xfrm>
        </p:grpSpPr>
        <p:pic>
          <p:nvPicPr>
            <p:cNvPr id="23" name="Imagen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7381" y="4460244"/>
              <a:ext cx="3213940" cy="706577"/>
            </a:xfrm>
            <a:prstGeom prst="rect">
              <a:avLst/>
            </a:prstGeom>
          </p:spPr>
        </p:pic>
        <p:pic>
          <p:nvPicPr>
            <p:cNvPr id="24" name="Imagen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22287" y="3254447"/>
              <a:ext cx="1588447" cy="1084792"/>
            </a:xfrm>
            <a:prstGeom prst="rect">
              <a:avLst/>
            </a:prstGeom>
          </p:spPr>
        </p:pic>
      </p:grpSp>
      <p:grpSp>
        <p:nvGrpSpPr>
          <p:cNvPr id="11" name="Grupo 1"/>
          <p:cNvGrpSpPr/>
          <p:nvPr/>
        </p:nvGrpSpPr>
        <p:grpSpPr>
          <a:xfrm>
            <a:off x="5565148" y="3189808"/>
            <a:ext cx="4235180" cy="2356638"/>
            <a:chOff x="1649304" y="33936"/>
            <a:chExt cx="4319904" cy="1141291"/>
          </a:xfrm>
        </p:grpSpPr>
        <p:sp>
          <p:nvSpPr>
            <p:cNvPr id="12" name="Pentágono 5"/>
            <p:cNvSpPr/>
            <p:nvPr/>
          </p:nvSpPr>
          <p:spPr>
            <a:xfrm rot="10800000">
              <a:off x="1649304" y="33936"/>
              <a:ext cx="3966128" cy="928398"/>
            </a:xfrm>
            <a:prstGeom prst="homePlate">
              <a:avLst/>
            </a:prstGeom>
            <a:solidFill>
              <a:schemeClr val="accent4">
                <a:lumMod val="60000"/>
                <a:lumOff val="40000"/>
              </a:schemeClr>
            </a:solidFill>
            <a:ln w="25400" cap="flat" cmpd="sng" algn="ctr">
              <a:solidFill>
                <a:schemeClr val="tx2"/>
              </a:solidFill>
              <a:prstDash val="solid"/>
            </a:ln>
            <a:effectLst/>
          </p:spPr>
        </p:sp>
        <p:sp>
          <p:nvSpPr>
            <p:cNvPr id="13" name="Pentágono 4"/>
            <p:cNvSpPr/>
            <p:nvPr/>
          </p:nvSpPr>
          <p:spPr>
            <a:xfrm>
              <a:off x="2235310" y="152135"/>
              <a:ext cx="3733898" cy="1023092"/>
            </a:xfrm>
            <a:prstGeom prst="rect">
              <a:avLst/>
            </a:prstGeom>
            <a:noFill/>
            <a:ln>
              <a:noFill/>
            </a:ln>
            <a:effectLst/>
          </p:spPr>
          <p:txBody>
            <a:bodyPr spcFirstLastPara="0" vert="horz" wrap="square" lIns="567992" tIns="60960" rIns="113792" bIns="60960" numCol="1" spcCol="1270" anchor="t" anchorCtr="0">
              <a:noAutofit/>
            </a:bodyPr>
            <a:lstStyle/>
            <a:p>
              <a:pPr marL="0" marR="0" lvl="0" indent="0" algn="l" defTabSz="711200" rtl="0" eaLnBrk="1" fontAlgn="auto" latinLnBrk="0" hangingPunct="1">
                <a:lnSpc>
                  <a:spcPct val="90000"/>
                </a:lnSpc>
                <a:spcBef>
                  <a:spcPts val="0"/>
                </a:spcBef>
                <a:spcAft>
                  <a:spcPct val="35000"/>
                </a:spcAft>
                <a:buClrTx/>
                <a:buSzTx/>
                <a:buFontTx/>
                <a:buNone/>
                <a:tabLst/>
                <a:defRPr/>
              </a:pPr>
              <a:r>
                <a:rPr kumimoji="0" lang="es-ES" sz="1800" b="1" i="0" u="none" strike="noStrike" kern="1200" cap="none" spc="0" normalizeH="0" baseline="0" noProof="0" dirty="0">
                  <a:ln>
                    <a:noFill/>
                  </a:ln>
                  <a:solidFill>
                    <a:srgbClr val="4472C4">
                      <a:lumMod val="50000"/>
                    </a:srgbClr>
                  </a:solidFill>
                  <a:effectLst/>
                  <a:uLnTx/>
                  <a:uFillTx/>
                  <a:latin typeface="Calibri"/>
                  <a:ea typeface="ＭＳ Ｐゴシック" pitchFamily="34" charset="-128"/>
                  <a:cs typeface="+mn-cs"/>
                </a:rPr>
                <a:t>Principios Básicos:</a:t>
              </a:r>
            </a:p>
            <a:p>
              <a:pPr marL="0" marR="0" lvl="1" indent="0" algn="l" defTabSz="711200" rtl="0" eaLnBrk="1" fontAlgn="auto" latinLnBrk="0" hangingPunct="1">
                <a:lnSpc>
                  <a:spcPct val="90000"/>
                </a:lnSpc>
                <a:spcBef>
                  <a:spcPts val="0"/>
                </a:spcBef>
                <a:spcAft>
                  <a:spcPct val="15000"/>
                </a:spcAft>
                <a:buClrTx/>
                <a:buSzTx/>
                <a:buFont typeface="Times New Roman" pitchFamily="18" charset="0"/>
                <a:buNone/>
                <a:tabLst/>
                <a:defRPr/>
              </a:pPr>
              <a:r>
                <a:rPr kumimoji="0" lang="es-ES" sz="1800" b="1" i="0" u="none" strike="noStrike" kern="1200" cap="none" spc="0" normalizeH="0" baseline="0" noProof="0" dirty="0">
                  <a:ln>
                    <a:noFill/>
                  </a:ln>
                  <a:solidFill>
                    <a:srgbClr val="4472C4">
                      <a:lumMod val="50000"/>
                    </a:srgbClr>
                  </a:solidFill>
                  <a:effectLst/>
                  <a:uLnTx/>
                  <a:uFillTx/>
                  <a:latin typeface="Calibri"/>
                  <a:ea typeface="ＭＳ Ｐゴシック" pitchFamily="34" charset="-128"/>
                  <a:cs typeface="+mn-cs"/>
                </a:rPr>
                <a:t>1. Dimensión europea</a:t>
              </a:r>
            </a:p>
            <a:p>
              <a:pPr marL="0" marR="0" lvl="1" indent="0" algn="l" defTabSz="711200" rtl="0" eaLnBrk="1" fontAlgn="auto" latinLnBrk="0" hangingPunct="1">
                <a:lnSpc>
                  <a:spcPct val="90000"/>
                </a:lnSpc>
                <a:spcBef>
                  <a:spcPts val="0"/>
                </a:spcBef>
                <a:spcAft>
                  <a:spcPct val="15000"/>
                </a:spcAft>
                <a:buClrTx/>
                <a:buSzTx/>
                <a:buFont typeface="Times New Roman" pitchFamily="18" charset="0"/>
                <a:buNone/>
                <a:tabLst/>
                <a:defRPr/>
              </a:pPr>
              <a:r>
                <a:rPr kumimoji="0" lang="es-ES" sz="1800" b="1" i="0" u="none" strike="noStrike" kern="1200" cap="none" spc="0" normalizeH="0" baseline="0" noProof="0" dirty="0">
                  <a:ln>
                    <a:noFill/>
                  </a:ln>
                  <a:solidFill>
                    <a:srgbClr val="4472C4">
                      <a:lumMod val="50000"/>
                    </a:srgbClr>
                  </a:solidFill>
                  <a:effectLst/>
                  <a:uLnTx/>
                  <a:uFillTx/>
                  <a:latin typeface="Calibri"/>
                  <a:ea typeface="ＭＳ Ｐゴシック" pitchFamily="34" charset="-128"/>
                  <a:cs typeface="+mn-cs"/>
                </a:rPr>
                <a:t>2. Trabajo en colaboración</a:t>
              </a:r>
            </a:p>
            <a:p>
              <a:pPr marL="0" marR="0" lvl="1" indent="0" algn="l" defTabSz="711200" rtl="0" eaLnBrk="1" fontAlgn="auto" latinLnBrk="0" hangingPunct="1">
                <a:lnSpc>
                  <a:spcPct val="90000"/>
                </a:lnSpc>
                <a:spcBef>
                  <a:spcPts val="0"/>
                </a:spcBef>
                <a:spcAft>
                  <a:spcPct val="15000"/>
                </a:spcAft>
                <a:buClrTx/>
                <a:buSzTx/>
                <a:buFont typeface="Times New Roman" pitchFamily="18" charset="0"/>
                <a:buNone/>
                <a:tabLst/>
                <a:defRPr/>
              </a:pPr>
              <a:r>
                <a:rPr kumimoji="0" lang="es-ES" sz="1800" b="1" i="0" u="none" strike="noStrike" kern="1200" cap="none" spc="0" normalizeH="0" baseline="0" noProof="0" dirty="0">
                  <a:ln>
                    <a:noFill/>
                  </a:ln>
                  <a:solidFill>
                    <a:srgbClr val="4472C4">
                      <a:lumMod val="50000"/>
                    </a:srgbClr>
                  </a:solidFill>
                  <a:effectLst/>
                  <a:uLnTx/>
                  <a:uFillTx/>
                  <a:latin typeface="Calibri"/>
                  <a:ea typeface="ＭＳ Ｐゴシック" pitchFamily="34" charset="-128"/>
                  <a:cs typeface="+mn-cs"/>
                </a:rPr>
                <a:t>3. Uso de las TIC</a:t>
              </a:r>
            </a:p>
          </p:txBody>
        </p:sp>
      </p:grpSp>
    </p:spTree>
    <p:extLst>
      <p:ext uri="{BB962C8B-B14F-4D97-AF65-F5344CB8AC3E}">
        <p14:creationId xmlns:p14="http://schemas.microsoft.com/office/powerpoint/2010/main" val="1019709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4000"/>
            <a:lum/>
          </a:blip>
          <a:srcRect/>
          <a:stretch>
            <a:fillRect l="-79000" r="-7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7188" y="901278"/>
            <a:ext cx="7680463" cy="1674112"/>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3708" y="322047"/>
            <a:ext cx="6254913" cy="1125361"/>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8887" y="5820032"/>
            <a:ext cx="3086056" cy="824490"/>
          </a:xfrm>
          <a:prstGeom prst="rect">
            <a:avLst/>
          </a:prstGeom>
        </p:spPr>
      </p:pic>
      <p:sp>
        <p:nvSpPr>
          <p:cNvPr id="13" name="Título 12"/>
          <p:cNvSpPr>
            <a:spLocks noGrp="1"/>
          </p:cNvSpPr>
          <p:nvPr>
            <p:ph type="ctrTitle"/>
          </p:nvPr>
        </p:nvSpPr>
        <p:spPr>
          <a:xfrm>
            <a:off x="1524000" y="2238860"/>
            <a:ext cx="9144000" cy="1579377"/>
          </a:xfrm>
        </p:spPr>
        <p:txBody>
          <a:bodyPr/>
          <a:lstStyle/>
          <a:p>
            <a:r>
              <a:rPr lang="es-ES" dirty="0"/>
              <a:t>Gracias por su atención</a:t>
            </a:r>
          </a:p>
        </p:txBody>
      </p:sp>
      <p:sp>
        <p:nvSpPr>
          <p:cNvPr id="14" name="Subtítulo 13"/>
          <p:cNvSpPr>
            <a:spLocks noGrp="1"/>
          </p:cNvSpPr>
          <p:nvPr>
            <p:ph type="subTitle" idx="1"/>
          </p:nvPr>
        </p:nvSpPr>
        <p:spPr>
          <a:xfrm>
            <a:off x="1524000" y="4077730"/>
            <a:ext cx="9144000" cy="1180070"/>
          </a:xfrm>
        </p:spPr>
        <p:txBody>
          <a:bodyPr>
            <a:normAutofit/>
          </a:bodyPr>
          <a:lstStyle/>
          <a:p>
            <a:r>
              <a:rPr lang="es-ES" dirty="0"/>
              <a:t>INTEF ‎// @</a:t>
            </a:r>
            <a:r>
              <a:rPr lang="es-ES" dirty="0" err="1"/>
              <a:t>educaINTEF</a:t>
            </a:r>
            <a:r>
              <a:rPr lang="es-ES" dirty="0"/>
              <a:t> // </a:t>
            </a:r>
            <a:r>
              <a:rPr lang="es-ES" dirty="0" smtClean="0">
                <a:hlinkClick r:id="rId5"/>
              </a:rPr>
              <a:t>www.intef.es</a:t>
            </a:r>
            <a:endParaRPr lang="es-ES" dirty="0"/>
          </a:p>
        </p:txBody>
      </p:sp>
    </p:spTree>
    <p:extLst>
      <p:ext uri="{BB962C8B-B14F-4D97-AF65-F5344CB8AC3E}">
        <p14:creationId xmlns:p14="http://schemas.microsoft.com/office/powerpoint/2010/main" val="352758027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on_INTEF_v1.pptx" id="{E55C183A-E33E-47B6-B0BC-51716ED02CE5}" vid="{6840692A-3611-4364-A7CC-B06F8D4BA6F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420fe82-4f88-4a5c-96ee-938ecf6f64bb" xsi:nil="true"/>
    <lcf76f155ced4ddcb4097134ff3c332f xmlns="553b0c89-a10b-42e5-b3d2-ce4fcd4f903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E11FA075B361E8488CF80EAD86C9170B" ma:contentTypeVersion="17" ma:contentTypeDescription="Crear nuevo documento." ma:contentTypeScope="" ma:versionID="f0f623385ffd0ac583f59e557c44990d">
  <xsd:schema xmlns:xsd="http://www.w3.org/2001/XMLSchema" xmlns:xs="http://www.w3.org/2001/XMLSchema" xmlns:p="http://schemas.microsoft.com/office/2006/metadata/properties" xmlns:ns2="c420fe82-4f88-4a5c-96ee-938ecf6f64bb" xmlns:ns3="553b0c89-a10b-42e5-b3d2-ce4fcd4f903d" targetNamespace="http://schemas.microsoft.com/office/2006/metadata/properties" ma:root="true" ma:fieldsID="b19d640800ee6ac9d17e89b81a42d0d4" ns2:_="" ns3:_="">
    <xsd:import namespace="c420fe82-4f88-4a5c-96ee-938ecf6f64bb"/>
    <xsd:import namespace="553b0c89-a10b-42e5-b3d2-ce4fcd4f903d"/>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20fe82-4f88-4a5c-96ee-938ecf6f64bb"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Hash de la sugerencia para compartir" ma:internalName="SharingHintHash" ma:readOnly="true">
      <xsd:simpleType>
        <xsd:restriction base="dms:Text"/>
      </xsd:simpleType>
    </xsd:element>
    <xsd:element name="SharedWithDetails" ma:index="10" nillable="true" ma:displayName="Detalles de uso compartido" ma:internalName="SharedWithDetails" ma:readOnly="true">
      <xsd:simpleType>
        <xsd:restriction base="dms:Note">
          <xsd:maxLength value="255"/>
        </xsd:restriction>
      </xsd:simpleType>
    </xsd:element>
    <xsd:element name="TaxCatchAll" ma:index="24" nillable="true" ma:displayName="Taxonomy Catch All Column" ma:hidden="true" ma:list="{448c9be9-e241-4ca9-b8c6-f9d7e9bd4783}" ma:internalName="TaxCatchAll" ma:showField="CatchAllData" ma:web="c420fe82-4f88-4a5c-96ee-938ecf6f64b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53b0c89-a10b-42e5-b3d2-ce4fcd4f903d"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Etiquetas de imagen" ma:readOnly="false" ma:fieldId="{5cf76f15-5ced-4ddc-b409-7134ff3c332f}" ma:taxonomyMulti="true" ma:sspId="fb783df9-8903-46cc-8eb1-d2694fa0c2bb"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1DD602-7751-4318-914F-16840ACEFBF2}">
  <ds:schemaRefs>
    <ds:schemaRef ds:uri="http://purl.org/dc/dcmitype/"/>
    <ds:schemaRef ds:uri="http://schemas.microsoft.com/office/2006/metadata/properties"/>
    <ds:schemaRef ds:uri="http://purl.org/dc/elements/1.1/"/>
    <ds:schemaRef ds:uri="c420fe82-4f88-4a5c-96ee-938ecf6f64bb"/>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553b0c89-a10b-42e5-b3d2-ce4fcd4f903d"/>
    <ds:schemaRef ds:uri="http://www.w3.org/XML/1998/namespace"/>
  </ds:schemaRefs>
</ds:datastoreItem>
</file>

<file path=customXml/itemProps2.xml><?xml version="1.0" encoding="utf-8"?>
<ds:datastoreItem xmlns:ds="http://schemas.openxmlformats.org/officeDocument/2006/customXml" ds:itemID="{AE5D30B2-E3E8-4992-BB23-72BAE6A22927}">
  <ds:schemaRefs>
    <ds:schemaRef ds:uri="http://schemas.microsoft.com/sharepoint/v3/contenttype/forms"/>
  </ds:schemaRefs>
</ds:datastoreItem>
</file>

<file path=customXml/itemProps3.xml><?xml version="1.0" encoding="utf-8"?>
<ds:datastoreItem xmlns:ds="http://schemas.openxmlformats.org/officeDocument/2006/customXml" ds:itemID="{C9CC632A-8770-46E1-9C1B-983DE6CAA1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20fe82-4f88-4a5c-96ee-938ecf6f64bb"/>
    <ds:schemaRef ds:uri="553b0c89-a10b-42e5-b3d2-ce4fcd4f90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1210</TotalTime>
  <Words>1148</Words>
  <Application>Microsoft Office PowerPoint</Application>
  <PresentationFormat>Panorámica</PresentationFormat>
  <Paragraphs>169</Paragraphs>
  <Slides>25</Slides>
  <Notes>4</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25</vt:i4>
      </vt:variant>
    </vt:vector>
  </HeadingPairs>
  <TitlesOfParts>
    <vt:vector size="33" baseType="lpstr">
      <vt:lpstr>ＭＳ Ｐゴシック</vt:lpstr>
      <vt:lpstr>Arial</vt:lpstr>
      <vt:lpstr>Calibri</vt:lpstr>
      <vt:lpstr>Calibri Light</vt:lpstr>
      <vt:lpstr>Century Gothic</vt:lpstr>
      <vt:lpstr>Times New Roman</vt:lpstr>
      <vt:lpstr>Tema de Office</vt:lpstr>
      <vt:lpstr>1_Tema de Office</vt:lpstr>
      <vt:lpstr>Plan de Digitalización y de Competencias Digitales del Sistema Educativo</vt:lpstr>
      <vt:lpstr>Instituto Nacional de Tecnologías Educativas y de Formación del Profesorado (INTEF)</vt:lpstr>
      <vt:lpstr>Marco Europeo  </vt:lpstr>
      <vt:lpstr>4 EJES DE ACTUACIÓN</vt:lpstr>
      <vt:lpstr>1. Competencia Digital Educativa</vt:lpstr>
      <vt:lpstr>Presentación de PowerPoint</vt:lpstr>
      <vt:lpstr>Plan Digital de Centro</vt:lpstr>
      <vt:lpstr>Plan de Recuperación Transformación y Resiliencia</vt:lpstr>
      <vt:lpstr>C19.I2 Transformación Digital de la Educación. </vt:lpstr>
      <vt:lpstr>Programa para la mejora de la competencia digital educativa</vt:lpstr>
      <vt:lpstr>Programa para la mejora de la competencia digital educativa</vt:lpstr>
      <vt:lpstr>2. Digitalización Centros Educativos</vt:lpstr>
      <vt:lpstr>Plan de Digitalización y Competencias Digitales  Escuelas Conectadas</vt:lpstr>
      <vt:lpstr>Plan de Digitalización y Competencias Digitales  Educa en Digital</vt:lpstr>
      <vt:lpstr>Plan de Digitalización y Competencias Digitales  Educa en Digital</vt:lpstr>
      <vt:lpstr>Programa para la digitalización del sistema educativo</vt:lpstr>
      <vt:lpstr>Programa para la digitalización del sistema educativo</vt:lpstr>
      <vt:lpstr>Programa para la digitalización del sistema educativo</vt:lpstr>
      <vt:lpstr>3. Los recursos educativos digitales</vt:lpstr>
      <vt:lpstr>Presentación de PowerPoint</vt:lpstr>
      <vt:lpstr>4. Las competencias digitales avanzadas</vt:lpstr>
      <vt:lpstr>Presentación de PowerPoint</vt:lpstr>
      <vt:lpstr>Presentación de PowerPoint</vt:lpstr>
      <vt:lpstr>Proyecto eTwinning</vt:lpstr>
      <vt:lpstr>Gracias por su atención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INTEF</dc:creator>
  <cp:lastModifiedBy>Luis Miguel Uzuriaga Jiménez</cp:lastModifiedBy>
  <cp:revision>148</cp:revision>
  <dcterms:created xsi:type="dcterms:W3CDTF">2018-09-14T09:19:35Z</dcterms:created>
  <dcterms:modified xsi:type="dcterms:W3CDTF">2022-10-05T09:29:25Z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0x010100E11FA075B361E8488CF80EAD86C9170B</vt:lpwstr>
  </property>
</Properties>
</file>