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7" r:id="rId1"/>
  </p:sldMasterIdLst>
  <p:notesMasterIdLst>
    <p:notesMasterId r:id="rId29"/>
  </p:notesMasterIdLst>
  <p:sldIdLst>
    <p:sldId id="256" r:id="rId2"/>
    <p:sldId id="299" r:id="rId3"/>
    <p:sldId id="257" r:id="rId4"/>
    <p:sldId id="259" r:id="rId5"/>
    <p:sldId id="260" r:id="rId6"/>
    <p:sldId id="264" r:id="rId7"/>
    <p:sldId id="285" r:id="rId8"/>
    <p:sldId id="291" r:id="rId9"/>
    <p:sldId id="268" r:id="rId10"/>
    <p:sldId id="271" r:id="rId11"/>
    <p:sldId id="286" r:id="rId12"/>
    <p:sldId id="275" r:id="rId13"/>
    <p:sldId id="279" r:id="rId14"/>
    <p:sldId id="282" r:id="rId15"/>
    <p:sldId id="284" r:id="rId16"/>
    <p:sldId id="261" r:id="rId17"/>
    <p:sldId id="287" r:id="rId18"/>
    <p:sldId id="288" r:id="rId19"/>
    <p:sldId id="289" r:id="rId20"/>
    <p:sldId id="290" r:id="rId21"/>
    <p:sldId id="292" r:id="rId22"/>
    <p:sldId id="293" r:id="rId23"/>
    <p:sldId id="294" r:id="rId24"/>
    <p:sldId id="295" r:id="rId25"/>
    <p:sldId id="297" r:id="rId26"/>
    <p:sldId id="298" r:id="rId27"/>
    <p:sldId id="29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E4F25-9A7E-4C4C-BEE2-A2EF6F145B6A}" type="datetimeFigureOut">
              <a:rPr lang="es-ES_tradnl" smtClean="0"/>
              <a:t>28/03/2023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9E397-EF24-47DF-8B8D-E3FCFFA5BF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023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smtClean="0"/>
              <a:t>La educación es una herramienta de mejora social, que debe ser capaz de formar a personas comprometidas, con una dimensión tanto intelectual como humana y moral. En este sentido, además de la competencia lingüística o la científica, es necesario avanzar también en aquellas </a:t>
            </a:r>
            <a:r>
              <a:rPr lang="es-ES_tradnl" sz="1200" b="1" smtClean="0"/>
              <a:t>competencias que recogen ciertos valores y habilidades cívicas</a:t>
            </a:r>
            <a:r>
              <a:rPr lang="es-ES_tradnl" sz="1200" smtClean="0"/>
              <a:t>.</a:t>
            </a:r>
            <a:endParaRPr lang="es-ES" sz="120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9E397-EF24-47DF-8B8D-E3FCFFA5BFF7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16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9E397-EF24-47DF-8B8D-E3FCFFA5BFF7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8601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9E397-EF24-47DF-8B8D-E3FCFFA5BFF7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2174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4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61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82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974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445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694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68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30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34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58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8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92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59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48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26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44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C873-702C-4C0E-8A65-A037190E6CC3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4104EC-5DCD-4FEF-A527-0586723CC5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46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3421626" y="2094272"/>
            <a:ext cx="5764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/>
              <a:t>Servicio comunitario</a:t>
            </a:r>
            <a:endParaRPr lang="es-ES" sz="4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421627" y="3283972"/>
            <a:ext cx="57647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Artículo 11 del Decreto 42/2022 de 13 de julio por el que se desarrolla el currículo y otros aspectos de </a:t>
            </a:r>
            <a:r>
              <a:rPr lang="es-ES" sz="3200" b="1" dirty="0" smtClean="0"/>
              <a:t>Secundaria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28731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1714" y="3430089"/>
            <a:ext cx="332014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METODOLOGÍA: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196840" y="1544512"/>
            <a:ext cx="646176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6">
                    <a:lumMod val="50000"/>
                  </a:schemeClr>
                </a:solidFill>
              </a:rPr>
              <a:t>Aprendizaje Servicio</a:t>
            </a:r>
            <a:endParaRPr lang="es-ES_tradnl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196841" y="2554865"/>
            <a:ext cx="6461760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L</a:t>
            </a:r>
            <a:r>
              <a:rPr lang="es-ES" sz="2800" b="1" dirty="0" smtClean="0"/>
              <a:t>os </a:t>
            </a:r>
            <a:r>
              <a:rPr lang="es-ES" sz="2800" b="1" dirty="0"/>
              <a:t>alumnos participan en iniciativas de servicio que </a:t>
            </a:r>
            <a:r>
              <a:rPr lang="es-ES" sz="2800" b="1" dirty="0" smtClean="0"/>
              <a:t>están </a:t>
            </a:r>
            <a:r>
              <a:rPr lang="es-ES" sz="2800" b="1" dirty="0"/>
              <a:t>relacionadas con temas estudiados previamente en el </a:t>
            </a:r>
            <a:r>
              <a:rPr lang="es-ES" sz="2800" b="1" dirty="0" smtClean="0"/>
              <a:t>currículo</a:t>
            </a:r>
            <a:endParaRPr lang="es-ES_tradnl" sz="28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5196840" y="4857881"/>
            <a:ext cx="6461761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/>
              <a:t>Y</a:t>
            </a:r>
            <a:r>
              <a:rPr lang="es-ES" sz="2800" b="1" dirty="0" smtClean="0"/>
              <a:t>  </a:t>
            </a:r>
            <a:r>
              <a:rPr lang="es-ES" sz="2800" b="1" dirty="0"/>
              <a:t>utilizan </a:t>
            </a:r>
            <a:r>
              <a:rPr lang="es-ES" sz="2800" b="1" dirty="0" smtClean="0"/>
              <a:t>competencias, </a:t>
            </a:r>
            <a:r>
              <a:rPr lang="es-ES" sz="2800" b="1" dirty="0" smtClean="0"/>
              <a:t>saberes </a:t>
            </a:r>
            <a:r>
              <a:rPr lang="es-ES" sz="2800" b="1" dirty="0"/>
              <a:t>y valores desarrollados en dichos estudios. 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4237216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70813" y="3330131"/>
            <a:ext cx="2461107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S.C. </a:t>
            </a:r>
            <a:r>
              <a:rPr lang="es-ES" sz="2800" b="1" dirty="0">
                <a:solidFill>
                  <a:schemeClr val="bg1"/>
                </a:solidFill>
              </a:rPr>
              <a:t>DESDE EL </a:t>
            </a:r>
            <a:r>
              <a:rPr lang="es-ES" sz="2800" b="1" dirty="0" smtClean="0">
                <a:solidFill>
                  <a:schemeClr val="bg1"/>
                </a:solidFill>
              </a:rPr>
              <a:t>CURRÍCULO</a:t>
            </a:r>
            <a:r>
              <a:rPr lang="es-ES" sz="3600" b="1" dirty="0" smtClean="0">
                <a:solidFill>
                  <a:schemeClr val="bg1"/>
                </a:solidFill>
              </a:rPr>
              <a:t>: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343400" y="1375750"/>
            <a:ext cx="7558055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El Servicio comunitario debe formar parte de la programación curricular de una o varias materias entre </a:t>
            </a:r>
            <a:r>
              <a:rPr lang="es-ES" sz="2400" b="1" dirty="0" smtClean="0"/>
              <a:t>1º </a:t>
            </a:r>
            <a:r>
              <a:rPr lang="es-ES" sz="2400" b="1" dirty="0"/>
              <a:t>y </a:t>
            </a:r>
            <a:r>
              <a:rPr lang="es-ES" sz="2400" b="1" dirty="0" smtClean="0"/>
              <a:t>4º </a:t>
            </a:r>
            <a:r>
              <a:rPr lang="es-ES" sz="2400" b="1" dirty="0"/>
              <a:t>de ESO definidas en el plan anual de centro. </a:t>
            </a:r>
            <a:endParaRPr lang="es-ES_tradnl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343399" y="3330131"/>
            <a:ext cx="7558055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Comprende una parte de aprendizaje que se realiza dentro del horario </a:t>
            </a:r>
            <a:r>
              <a:rPr lang="es-ES" sz="2400" b="1" dirty="0" smtClean="0"/>
              <a:t>lectivo</a:t>
            </a:r>
            <a:endParaRPr lang="es-ES_tradnl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343398" y="4545849"/>
            <a:ext cx="7558055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Y</a:t>
            </a:r>
            <a:r>
              <a:rPr lang="es-ES" sz="2400" b="1" dirty="0" smtClean="0"/>
              <a:t> </a:t>
            </a:r>
            <a:r>
              <a:rPr lang="es-ES" sz="2400" b="1" dirty="0"/>
              <a:t>un </a:t>
            </a:r>
            <a:r>
              <a:rPr lang="es-ES" sz="2400" b="1" dirty="0" smtClean="0"/>
              <a:t>servicio, </a:t>
            </a:r>
            <a:r>
              <a:rPr lang="es-ES" sz="2400" b="1" dirty="0"/>
              <a:t>que debe llevarse a cabo fuera de este horario, </a:t>
            </a:r>
            <a:r>
              <a:rPr lang="es-ES" sz="2400" b="1" dirty="0">
                <a:solidFill>
                  <a:srgbClr val="C00000"/>
                </a:solidFill>
              </a:rPr>
              <a:t>de acuerdo con las necesidades de la entidad con la que se </a:t>
            </a:r>
            <a:r>
              <a:rPr lang="es-ES" sz="2400" b="1" dirty="0" smtClean="0">
                <a:solidFill>
                  <a:srgbClr val="C00000"/>
                </a:solidFill>
              </a:rPr>
              <a:t>colabore</a:t>
            </a:r>
            <a:r>
              <a:rPr lang="es-ES" sz="2400" b="1" dirty="0" smtClean="0"/>
              <a:t>. </a:t>
            </a:r>
            <a:r>
              <a:rPr lang="es-ES" sz="2400" b="1" dirty="0"/>
              <a:t>La dedicación horaria al desarrollo del Servicio comunitario será de </a:t>
            </a:r>
            <a:r>
              <a:rPr lang="es-ES" sz="2400" b="1" dirty="0">
                <a:solidFill>
                  <a:srgbClr val="C00000"/>
                </a:solidFill>
              </a:rPr>
              <a:t>un mínimo de 20 </a:t>
            </a:r>
            <a:r>
              <a:rPr lang="es-ES" sz="2400" b="1" dirty="0" smtClean="0">
                <a:solidFill>
                  <a:srgbClr val="C00000"/>
                </a:solidFill>
              </a:rPr>
              <a:t>horas </a:t>
            </a:r>
            <a:r>
              <a:rPr lang="es-ES" sz="2400" b="1" dirty="0" smtClean="0"/>
              <a:t>por alumno y etapa. </a:t>
            </a:r>
            <a:endParaRPr lang="es-ES_tradnl" sz="2400" b="1" dirty="0"/>
          </a:p>
        </p:txBody>
      </p:sp>
      <p:sp>
        <p:nvSpPr>
          <p:cNvPr id="7" name="Llamada ovalada 6"/>
          <p:cNvSpPr/>
          <p:nvPr/>
        </p:nvSpPr>
        <p:spPr>
          <a:xfrm>
            <a:off x="5547359" y="381608"/>
            <a:ext cx="6354093" cy="3779520"/>
          </a:xfrm>
          <a:prstGeom prst="wedgeEllipseCallout">
            <a:avLst>
              <a:gd name="adj1" fmla="val -44075"/>
              <a:gd name="adj2" fmla="val 82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La </a:t>
            </a:r>
            <a:r>
              <a:rPr lang="es-ES" sz="2400" b="1" dirty="0"/>
              <a:t>participación de la entidad con la </a:t>
            </a:r>
            <a:r>
              <a:rPr lang="es-ES" sz="2400" b="1" dirty="0" smtClean="0"/>
              <a:t>que se </a:t>
            </a:r>
            <a:r>
              <a:rPr lang="es-ES" sz="2400" b="1" dirty="0"/>
              <a:t>colaborará en el desarrollo del Servicio comunitario será en orden de garantizar y acreditar que se han llevado a cabo las prácticas contempladas en dicha actividad</a:t>
            </a:r>
            <a:endParaRPr lang="es-ES_tradnl" sz="2400" b="1" dirty="0"/>
          </a:p>
        </p:txBody>
      </p:sp>
      <p:sp>
        <p:nvSpPr>
          <p:cNvPr id="8" name="Llamada de nube 7"/>
          <p:cNvSpPr/>
          <p:nvPr/>
        </p:nvSpPr>
        <p:spPr>
          <a:xfrm>
            <a:off x="7877990" y="4041662"/>
            <a:ext cx="4434942" cy="1877896"/>
          </a:xfrm>
          <a:prstGeom prst="cloudCallout">
            <a:avLst>
              <a:gd name="adj1" fmla="val -51968"/>
              <a:gd name="adj2" fmla="val 59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bg1"/>
                </a:solidFill>
              </a:rPr>
              <a:t>Se contemplan situaciones excepcionales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242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552460" y="1224236"/>
            <a:ext cx="901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ÁMBITOS </a:t>
            </a:r>
            <a:r>
              <a:rPr lang="es-ES" sz="2800" b="1" dirty="0"/>
              <a:t>EN LOS QUE </a:t>
            </a:r>
            <a:r>
              <a:rPr lang="es-ES" sz="2800" b="1" dirty="0" smtClean="0"/>
              <a:t>DESARROLLAR LOS SERVICIOS:</a:t>
            </a:r>
            <a:endParaRPr lang="es-ES" sz="28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2438397" y="1797553"/>
            <a:ext cx="812486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1. Acompañamiento </a:t>
            </a:r>
            <a:r>
              <a:rPr lang="es-ES" sz="2400" b="1" dirty="0"/>
              <a:t>y apoyo a la escolarización. </a:t>
            </a:r>
            <a:endParaRPr lang="es-ES" sz="24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2438397" y="2367805"/>
            <a:ext cx="812486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2. Apoyo a necesidades básicas. </a:t>
            </a:r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438397" y="2938057"/>
            <a:ext cx="812486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3. Intercambio generacional. </a:t>
            </a:r>
            <a:endParaRPr lang="es-ES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438397" y="3508309"/>
            <a:ext cx="812486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4. Medio ambiente. </a:t>
            </a:r>
            <a:endParaRPr lang="es-ES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438397" y="4078561"/>
            <a:ext cx="812486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5. Participación ciudadana.</a:t>
            </a:r>
            <a:endParaRPr lang="es-ES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438395" y="4648813"/>
            <a:ext cx="812486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6. Patrimonio cultural. </a:t>
            </a:r>
            <a:endParaRPr lang="es-ES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438395" y="5219065"/>
            <a:ext cx="812486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7. Proyectos de solidaridad y cooperación. </a:t>
            </a:r>
            <a:endParaRPr lang="es-ES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438393" y="5789317"/>
            <a:ext cx="812486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8. Preservación y mantenimiento del medio urbano. </a:t>
            </a:r>
            <a:endParaRPr lang="es-ES" sz="2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438393" y="6338154"/>
            <a:ext cx="812486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9. Ocio.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059483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3411226" y="1206234"/>
            <a:ext cx="504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Tipos de Servicios a </a:t>
            </a:r>
            <a:r>
              <a:rPr lang="es-ES" sz="2800" b="1" dirty="0" smtClean="0"/>
              <a:t>realizar:</a:t>
            </a:r>
            <a:endParaRPr lang="es-ES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564707" y="1818968"/>
            <a:ext cx="9330813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/>
              <a:t>1)Servicio </a:t>
            </a:r>
            <a:r>
              <a:rPr lang="es-ES" sz="2200" b="1" dirty="0"/>
              <a:t>directo: </a:t>
            </a:r>
            <a:r>
              <a:rPr lang="es-ES" sz="2200" dirty="0"/>
              <a:t>la interacción del alumno </a:t>
            </a:r>
            <a:r>
              <a:rPr lang="es-ES" sz="2200" dirty="0" smtClean="0"/>
              <a:t>implica trabajo con </a:t>
            </a:r>
            <a:r>
              <a:rPr lang="es-ES" sz="2200" dirty="0"/>
              <a:t>personas, animales o el medio ambiente.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564706" y="2716623"/>
            <a:ext cx="9330813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/>
              <a:t>2) Servicio </a:t>
            </a:r>
            <a:r>
              <a:rPr lang="es-ES" sz="2200" b="1" dirty="0"/>
              <a:t>indirecto: </a:t>
            </a:r>
            <a:r>
              <a:rPr lang="es-ES" sz="2200" dirty="0"/>
              <a:t>aunque los alumnos no vean a los destinatarios del servicio indirecto, han comprobado que sus acciones beneficiarán a la comunidad o </a:t>
            </a:r>
            <a:r>
              <a:rPr lang="es-ES" sz="2200" dirty="0" smtClean="0"/>
              <a:t>su entorno. </a:t>
            </a:r>
            <a:endParaRPr lang="es-ES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564706" y="3937444"/>
            <a:ext cx="9330813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/>
              <a:t>3) Promoción </a:t>
            </a:r>
            <a:r>
              <a:rPr lang="es-ES" sz="2200" b="1" dirty="0"/>
              <a:t>de una causa: </a:t>
            </a:r>
            <a:r>
              <a:rPr lang="es-ES" sz="2200" dirty="0" smtClean="0"/>
              <a:t>el alumnado promueve </a:t>
            </a:r>
            <a:r>
              <a:rPr lang="es-ES" sz="2200" dirty="0"/>
              <a:t>una causa o la toma de conciencia acerca de un problema para fomentar que se realicen acciones sobre una cuestión de interés público.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564706" y="5158265"/>
            <a:ext cx="9330813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/>
              <a:t>4) Investigación</a:t>
            </a:r>
            <a:r>
              <a:rPr lang="es-ES" sz="2200" b="1" dirty="0"/>
              <a:t>: </a:t>
            </a:r>
            <a:r>
              <a:rPr lang="es-ES" sz="2200" dirty="0"/>
              <a:t>los alumnos recaban información mediante una variedad de fuentes, analizan datos y presentan un informe sobre un tema importante para influir en las políticas o en las prácticas. </a:t>
            </a:r>
          </a:p>
        </p:txBody>
      </p:sp>
    </p:spTree>
    <p:extLst>
      <p:ext uri="{BB962C8B-B14F-4D97-AF65-F5344CB8AC3E}">
        <p14:creationId xmlns:p14="http://schemas.microsoft.com/office/powerpoint/2010/main" val="20440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 rot="999731">
            <a:off x="3209450" y="2309768"/>
            <a:ext cx="260842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Actitud </a:t>
            </a:r>
            <a:r>
              <a:rPr lang="es-ES" sz="2800" b="1" dirty="0" smtClean="0"/>
              <a:t>crítica</a:t>
            </a:r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368929" y="1304948"/>
            <a:ext cx="7350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S.C. Y </a:t>
            </a:r>
            <a:r>
              <a:rPr lang="es-ES" sz="3600" b="1" dirty="0"/>
              <a:t>EDUCACIÓN EN VALORES:</a:t>
            </a:r>
          </a:p>
        </p:txBody>
      </p:sp>
      <p:sp>
        <p:nvSpPr>
          <p:cNvPr id="5" name="CuadroTexto 4"/>
          <p:cNvSpPr txBox="1"/>
          <p:nvPr/>
        </p:nvSpPr>
        <p:spPr>
          <a:xfrm rot="20261546">
            <a:off x="7612701" y="2553978"/>
            <a:ext cx="2526677" cy="5390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Compromiso</a:t>
            </a:r>
            <a:endParaRPr lang="es-ES" sz="2800" dirty="0"/>
          </a:p>
        </p:txBody>
      </p:sp>
      <p:sp>
        <p:nvSpPr>
          <p:cNvPr id="6" name="CuadroTexto 5"/>
          <p:cNvSpPr txBox="1"/>
          <p:nvPr/>
        </p:nvSpPr>
        <p:spPr>
          <a:xfrm rot="21394037">
            <a:off x="4273612" y="3445241"/>
            <a:ext cx="312902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Responsabilidad</a:t>
            </a:r>
            <a:endParaRPr lang="es-ES" sz="2800" dirty="0"/>
          </a:p>
        </p:txBody>
      </p:sp>
      <p:sp>
        <p:nvSpPr>
          <p:cNvPr id="7" name="CuadroTexto 6"/>
          <p:cNvSpPr txBox="1"/>
          <p:nvPr/>
        </p:nvSpPr>
        <p:spPr>
          <a:xfrm rot="358610">
            <a:off x="3153808" y="4555977"/>
            <a:ext cx="263304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Participación</a:t>
            </a:r>
            <a:endParaRPr lang="es-ES" sz="2800" dirty="0"/>
          </a:p>
        </p:txBody>
      </p:sp>
      <p:sp>
        <p:nvSpPr>
          <p:cNvPr id="8" name="CuadroTexto 7"/>
          <p:cNvSpPr txBox="1"/>
          <p:nvPr/>
        </p:nvSpPr>
        <p:spPr>
          <a:xfrm rot="2757907">
            <a:off x="9438095" y="4978252"/>
            <a:ext cx="192868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Honradez</a:t>
            </a:r>
            <a:endParaRPr lang="es-ES" sz="2800" dirty="0"/>
          </a:p>
        </p:txBody>
      </p:sp>
      <p:sp>
        <p:nvSpPr>
          <p:cNvPr id="9" name="CuadroTexto 8"/>
          <p:cNvSpPr txBox="1"/>
          <p:nvPr/>
        </p:nvSpPr>
        <p:spPr>
          <a:xfrm rot="21394037">
            <a:off x="3030089" y="5601086"/>
            <a:ext cx="161069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Respeto</a:t>
            </a:r>
            <a:endParaRPr lang="es-ES" sz="2800" dirty="0"/>
          </a:p>
        </p:txBody>
      </p:sp>
      <p:sp>
        <p:nvSpPr>
          <p:cNvPr id="10" name="CuadroTexto 9"/>
          <p:cNvSpPr txBox="1"/>
          <p:nvPr/>
        </p:nvSpPr>
        <p:spPr>
          <a:xfrm rot="442209">
            <a:off x="7757901" y="5664049"/>
            <a:ext cx="175986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Diálogo</a:t>
            </a:r>
            <a:endParaRPr lang="es-ES" sz="2800" dirty="0"/>
          </a:p>
        </p:txBody>
      </p:sp>
      <p:sp>
        <p:nvSpPr>
          <p:cNvPr id="11" name="CuadroTexto 10"/>
          <p:cNvSpPr txBox="1"/>
          <p:nvPr/>
        </p:nvSpPr>
        <p:spPr>
          <a:xfrm rot="21394037">
            <a:off x="9227010" y="3317281"/>
            <a:ext cx="220259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Solidaridad</a:t>
            </a:r>
            <a:endParaRPr lang="es-ES" sz="2800" dirty="0"/>
          </a:p>
        </p:txBody>
      </p:sp>
      <p:sp>
        <p:nvSpPr>
          <p:cNvPr id="12" name="CuadroTexto 11"/>
          <p:cNvSpPr txBox="1"/>
          <p:nvPr/>
        </p:nvSpPr>
        <p:spPr>
          <a:xfrm rot="18328115">
            <a:off x="1534890" y="3511389"/>
            <a:ext cx="208906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Integridad</a:t>
            </a:r>
            <a:endParaRPr lang="es-ES" sz="2800" dirty="0"/>
          </a:p>
        </p:txBody>
      </p:sp>
      <p:sp>
        <p:nvSpPr>
          <p:cNvPr id="13" name="CuadroTexto 12"/>
          <p:cNvSpPr txBox="1"/>
          <p:nvPr/>
        </p:nvSpPr>
        <p:spPr>
          <a:xfrm rot="21394037">
            <a:off x="7234294" y="4478799"/>
            <a:ext cx="167721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Esfuerzo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754915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4994393" y="1148585"/>
            <a:ext cx="7045207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En la organización </a:t>
            </a:r>
            <a:r>
              <a:rPr lang="es-ES" sz="2400" dirty="0" smtClean="0"/>
              <a:t>es </a:t>
            </a:r>
            <a:r>
              <a:rPr lang="es-ES" sz="2400" dirty="0"/>
              <a:t>necesario tener en cuenta las diferentes fases de </a:t>
            </a:r>
            <a:r>
              <a:rPr lang="es-ES" sz="2400" dirty="0" smtClean="0"/>
              <a:t>desarrollo </a:t>
            </a:r>
            <a:r>
              <a:rPr lang="es-ES" sz="2400" dirty="0"/>
              <a:t>del Servicio comunitario y las actuaciones a llevar a cabo en cada una de ellas: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160762" y="2271970"/>
            <a:ext cx="2516746" cy="31085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Organización </a:t>
            </a:r>
            <a:r>
              <a:rPr lang="es-ES" sz="2800" b="1" dirty="0">
                <a:solidFill>
                  <a:schemeClr val="bg1"/>
                </a:solidFill>
              </a:rPr>
              <a:t>horaria y temporal de las actividades del Servicio comunitario: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297029" y="2826126"/>
            <a:ext cx="6759389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200" b="1" dirty="0"/>
              <a:t>Fase de </a:t>
            </a:r>
            <a:r>
              <a:rPr lang="es-ES_tradnl" sz="2200" b="1" dirty="0" smtClean="0"/>
              <a:t>sensibilización</a:t>
            </a:r>
            <a:r>
              <a:rPr lang="es-ES_tradnl" sz="2200" dirty="0"/>
              <a:t>:</a:t>
            </a:r>
            <a:r>
              <a:rPr lang="es-ES_tradnl" sz="2200" dirty="0" smtClean="0"/>
              <a:t> </a:t>
            </a:r>
            <a:r>
              <a:rPr lang="es-ES_tradnl" sz="2200" dirty="0" smtClean="0"/>
              <a:t>diagnóstico </a:t>
            </a:r>
            <a:r>
              <a:rPr lang="es-ES_tradnl" sz="2200" dirty="0"/>
              <a:t>de las necesidades y planificación del servicio. Trabajo de los contenidos </a:t>
            </a:r>
            <a:r>
              <a:rPr lang="es-ES_tradnl" sz="2200" dirty="0" smtClean="0"/>
              <a:t>didácticos desde </a:t>
            </a:r>
            <a:r>
              <a:rPr lang="es-ES_tradnl" sz="2200" dirty="0"/>
              <a:t>las distintas </a:t>
            </a:r>
            <a:r>
              <a:rPr lang="es-ES_tradnl" sz="2200" dirty="0" smtClean="0"/>
              <a:t>materia/materias </a:t>
            </a:r>
            <a:r>
              <a:rPr lang="es-ES_tradnl" sz="2200" dirty="0"/>
              <a:t>implicadas</a:t>
            </a:r>
            <a:r>
              <a:rPr lang="es-ES_tradnl" sz="2200" dirty="0" smtClean="0"/>
              <a:t>.</a:t>
            </a:r>
            <a:endParaRPr lang="es-ES_tradnl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280211" y="4380557"/>
            <a:ext cx="6759389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b="1" dirty="0"/>
              <a:t>Ejecución del </a:t>
            </a:r>
            <a:r>
              <a:rPr lang="es-ES" sz="2200" b="1" dirty="0" smtClean="0"/>
              <a:t>servicio</a:t>
            </a:r>
            <a:r>
              <a:rPr lang="es-ES" sz="2200" dirty="0" smtClean="0"/>
              <a:t>: d</a:t>
            </a:r>
            <a:r>
              <a:rPr lang="es-ES" sz="2200" dirty="0" smtClean="0"/>
              <a:t>esarrollo </a:t>
            </a:r>
            <a:r>
              <a:rPr lang="es-ES" sz="2200" dirty="0"/>
              <a:t>del servicio fuera del horario lectivo con espacios puntuales de seguimiento.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80211" y="5596434"/>
            <a:ext cx="6759389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b="1" dirty="0"/>
              <a:t>Reflexión </a:t>
            </a:r>
            <a:r>
              <a:rPr lang="es-ES" sz="2200" b="1" dirty="0" smtClean="0"/>
              <a:t>valorativa</a:t>
            </a:r>
            <a:r>
              <a:rPr lang="es-ES" sz="2200" dirty="0" smtClean="0"/>
              <a:t>: d</a:t>
            </a:r>
            <a:r>
              <a:rPr lang="es-ES" sz="2200" dirty="0" smtClean="0"/>
              <a:t>esde </a:t>
            </a:r>
            <a:r>
              <a:rPr lang="es-ES" sz="2200" dirty="0"/>
              <a:t>la </a:t>
            </a:r>
            <a:r>
              <a:rPr lang="es-ES" sz="2200" dirty="0" smtClean="0"/>
              <a:t>materia/s </a:t>
            </a:r>
            <a:r>
              <a:rPr lang="es-ES" sz="2200" dirty="0"/>
              <a:t>en las que está ubicado el </a:t>
            </a:r>
            <a:r>
              <a:rPr lang="es-ES" sz="2200" dirty="0" smtClean="0"/>
              <a:t>S.C: evaluación, reconocimiento, difusión y reflexión</a:t>
            </a:r>
            <a:endParaRPr lang="es-ES" sz="2200" dirty="0"/>
          </a:p>
        </p:txBody>
      </p:sp>
      <p:sp>
        <p:nvSpPr>
          <p:cNvPr id="9" name="Flecha doblada hacia arriba 8"/>
          <p:cNvSpPr/>
          <p:nvPr/>
        </p:nvSpPr>
        <p:spPr>
          <a:xfrm rot="5400000">
            <a:off x="4697077" y="3049205"/>
            <a:ext cx="881056" cy="219136"/>
          </a:xfrm>
          <a:prstGeom prst="bentUpArrow">
            <a:avLst>
              <a:gd name="adj1" fmla="val 25000"/>
              <a:gd name="adj2" fmla="val 2327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Flecha doblada hacia arriba 9"/>
          <p:cNvSpPr/>
          <p:nvPr/>
        </p:nvSpPr>
        <p:spPr>
          <a:xfrm rot="5400000">
            <a:off x="4467239" y="4134967"/>
            <a:ext cx="1340732" cy="219134"/>
          </a:xfrm>
          <a:prstGeom prst="bentUpArrow">
            <a:avLst>
              <a:gd name="adj1" fmla="val 25000"/>
              <a:gd name="adj2" fmla="val 2327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lecha doblada hacia arriba 10"/>
          <p:cNvSpPr/>
          <p:nvPr/>
        </p:nvSpPr>
        <p:spPr>
          <a:xfrm rot="5400000">
            <a:off x="4479142" y="5438662"/>
            <a:ext cx="1335187" cy="237396"/>
          </a:xfrm>
          <a:prstGeom prst="bentUpArrow">
            <a:avLst>
              <a:gd name="adj1" fmla="val 25000"/>
              <a:gd name="adj2" fmla="val 2327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9357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656284" y="2671105"/>
            <a:ext cx="2215661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Organización </a:t>
            </a:r>
            <a:r>
              <a:rPr lang="es-ES" sz="2400" b="1" dirty="0">
                <a:solidFill>
                  <a:schemeClr val="bg1"/>
                </a:solidFill>
              </a:rPr>
              <a:t>y coordinación de los recursos </a:t>
            </a:r>
            <a:r>
              <a:rPr lang="es-ES" sz="2400" b="1" dirty="0" smtClean="0">
                <a:solidFill>
                  <a:schemeClr val="bg1"/>
                </a:solidFill>
              </a:rPr>
              <a:t>humanos: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980185" y="1442958"/>
            <a:ext cx="8027376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/>
              <a:t>La intencionalidad y la complejidad de los proyectos de Servicio comunitario hacen necesario un </a:t>
            </a:r>
            <a:r>
              <a:rPr lang="es-ES" sz="2200" b="1" dirty="0"/>
              <a:t>compromiso de colaboración</a:t>
            </a:r>
            <a:r>
              <a:rPr lang="es-ES" sz="2200" dirty="0"/>
              <a:t> de los diferentes agentes participantes. </a:t>
            </a:r>
            <a:endParaRPr lang="es-ES_tradnl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980185" y="3709701"/>
            <a:ext cx="291025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Centros educativos:</a:t>
            </a:r>
            <a:endParaRPr lang="es-ES_tradnl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98677" y="3063267"/>
            <a:ext cx="5046785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Vincular </a:t>
            </a:r>
            <a:r>
              <a:rPr lang="es-ES" sz="2100" dirty="0"/>
              <a:t>los proyectos de </a:t>
            </a:r>
            <a:r>
              <a:rPr lang="es-ES" sz="2100" dirty="0" smtClean="0"/>
              <a:t>S.C.</a:t>
            </a:r>
            <a:endParaRPr lang="es-ES_tradnl" sz="2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998677" y="3705421"/>
            <a:ext cx="504678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Establecer </a:t>
            </a:r>
            <a:r>
              <a:rPr lang="es-ES" sz="2100" dirty="0"/>
              <a:t>los criterios de evaluación </a:t>
            </a:r>
            <a:endParaRPr lang="es-ES_tradnl" sz="2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998677" y="4350612"/>
            <a:ext cx="5029047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100" dirty="0"/>
              <a:t>D</a:t>
            </a:r>
            <a:r>
              <a:rPr lang="es-ES_tradnl" sz="2100" dirty="0" smtClean="0"/>
              <a:t>efinir las </a:t>
            </a:r>
            <a:r>
              <a:rPr lang="es-ES_tradnl" sz="2100" dirty="0"/>
              <a:t>funciones </a:t>
            </a:r>
            <a:r>
              <a:rPr lang="es-ES_tradnl" sz="2100" dirty="0" smtClean="0"/>
              <a:t>del personal implicado</a:t>
            </a:r>
            <a:endParaRPr lang="es-ES_tradnl" sz="2100" dirty="0"/>
          </a:p>
        </p:txBody>
      </p:sp>
    </p:spTree>
    <p:extLst>
      <p:ext uri="{BB962C8B-B14F-4D97-AF65-F5344CB8AC3E}">
        <p14:creationId xmlns:p14="http://schemas.microsoft.com/office/powerpoint/2010/main" val="1333940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067199" y="3175854"/>
            <a:ext cx="2215661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Centros educativos: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980184" y="1549288"/>
            <a:ext cx="291025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Alumnado</a:t>
            </a:r>
            <a:endParaRPr lang="es-ES_tradnl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980185" y="3709701"/>
            <a:ext cx="291025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Equipo directivo:</a:t>
            </a:r>
            <a:endParaRPr lang="es-ES_tradnl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98677" y="3063267"/>
            <a:ext cx="5046785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Lidera la realización del S.C.</a:t>
            </a:r>
            <a:endParaRPr lang="es-ES_tradnl" sz="2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998677" y="3705421"/>
            <a:ext cx="504678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Garantiza su desarrollo</a:t>
            </a:r>
            <a:endParaRPr lang="es-ES_tradnl" sz="2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998676" y="4332186"/>
            <a:ext cx="5046786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100" dirty="0" smtClean="0"/>
              <a:t>Presentación a la comunidad educativa</a:t>
            </a:r>
            <a:endParaRPr lang="es-ES_tradnl" sz="2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998676" y="1153991"/>
            <a:ext cx="4900247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Principal </a:t>
            </a:r>
            <a:r>
              <a:rPr lang="es-ES" sz="2100" dirty="0"/>
              <a:t>actor de estos proyectos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998677" y="1814571"/>
            <a:ext cx="4900247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El S.C. participa en su formación competencial</a:t>
            </a:r>
            <a:endParaRPr lang="es-ES_tradnl" sz="21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980184" y="5728280"/>
            <a:ext cx="291025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Jefe D. Didáctico:</a:t>
            </a:r>
            <a:endParaRPr lang="es-ES_tradnl" sz="22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998676" y="5464614"/>
            <a:ext cx="5046785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Planifica la realización del proyecto</a:t>
            </a:r>
            <a:endParaRPr lang="es-ES_tradnl" sz="21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998677" y="6108248"/>
            <a:ext cx="5046785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Coordina y difunde el proyecto</a:t>
            </a:r>
            <a:endParaRPr lang="es-ES_tradnl" sz="2100" dirty="0"/>
          </a:p>
        </p:txBody>
      </p:sp>
      <p:cxnSp>
        <p:nvCxnSpPr>
          <p:cNvPr id="15" name="Conector recto de flecha 14"/>
          <p:cNvCxnSpPr>
            <a:stCxn id="3" idx="3"/>
          </p:cNvCxnSpPr>
          <p:nvPr/>
        </p:nvCxnSpPr>
        <p:spPr>
          <a:xfrm flipV="1">
            <a:off x="3282860" y="1772828"/>
            <a:ext cx="697324" cy="1818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3" idx="3"/>
          </p:cNvCxnSpPr>
          <p:nvPr/>
        </p:nvCxnSpPr>
        <p:spPr>
          <a:xfrm>
            <a:off x="3282860" y="3591353"/>
            <a:ext cx="697324" cy="321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3" idx="3"/>
            <a:endCxn id="11" idx="1"/>
          </p:cNvCxnSpPr>
          <p:nvPr/>
        </p:nvCxnSpPr>
        <p:spPr>
          <a:xfrm>
            <a:off x="3282860" y="3591353"/>
            <a:ext cx="697324" cy="2352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583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533192" y="3094147"/>
            <a:ext cx="2215661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Centros educativos: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901053" y="1968459"/>
            <a:ext cx="291025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/>
              <a:t>Tutor/a del grupo</a:t>
            </a:r>
            <a:r>
              <a:rPr lang="es-ES" sz="2200" dirty="0" smtClean="0"/>
              <a:t>:</a:t>
            </a:r>
            <a:endParaRPr lang="es-ES_tradnl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901053" y="4639963"/>
            <a:ext cx="291025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/>
              <a:t>Profesorado:</a:t>
            </a:r>
            <a:endParaRPr lang="es-ES_tradnl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98675" y="2718973"/>
            <a:ext cx="5046785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Colabora en el seguimiento del S.C.</a:t>
            </a:r>
            <a:endParaRPr lang="es-ES_tradnl" sz="2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998675" y="3850335"/>
            <a:ext cx="504678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Incluye </a:t>
            </a:r>
            <a:r>
              <a:rPr lang="es-ES" sz="2100" dirty="0"/>
              <a:t>el </a:t>
            </a:r>
            <a:r>
              <a:rPr lang="es-ES" sz="2100" dirty="0" smtClean="0"/>
              <a:t>S.C. en </a:t>
            </a:r>
            <a:r>
              <a:rPr lang="es-ES" sz="2100" dirty="0"/>
              <a:t>la programación </a:t>
            </a:r>
            <a:r>
              <a:rPr lang="es-ES" sz="2100" dirty="0" smtClean="0"/>
              <a:t>de </a:t>
            </a:r>
            <a:r>
              <a:rPr lang="es-ES" sz="2100" dirty="0"/>
              <a:t>la materia </a:t>
            </a:r>
            <a:endParaRPr lang="es-ES_tradnl" sz="2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998675" y="4742535"/>
            <a:ext cx="5046786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Planifica </a:t>
            </a:r>
            <a:r>
              <a:rPr lang="es-ES" sz="2100" dirty="0"/>
              <a:t>y </a:t>
            </a:r>
            <a:r>
              <a:rPr lang="es-ES" sz="2100" dirty="0" smtClean="0"/>
              <a:t>organiza </a:t>
            </a:r>
            <a:r>
              <a:rPr lang="es-ES" sz="2100" dirty="0"/>
              <a:t>horarios</a:t>
            </a:r>
            <a:r>
              <a:rPr lang="es-ES" sz="2100" dirty="0" smtClean="0"/>
              <a:t>, calendario, espacios. </a:t>
            </a:r>
            <a:endParaRPr lang="es-ES_tradnl" sz="2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998676" y="1153991"/>
            <a:ext cx="4900247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Informa </a:t>
            </a:r>
            <a:r>
              <a:rPr lang="es-ES" sz="2100" dirty="0"/>
              <a:t>a las familias del proyecto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998676" y="1774899"/>
            <a:ext cx="4900247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Motiva, acompaña y orienta al alumnado en el desarrollo del S.C.</a:t>
            </a:r>
            <a:endParaRPr lang="es-ES_tradnl" sz="21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998675" y="5646937"/>
            <a:ext cx="504678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Evalúa </a:t>
            </a:r>
            <a:r>
              <a:rPr lang="es-ES" sz="2100" dirty="0"/>
              <a:t>los </a:t>
            </a:r>
            <a:r>
              <a:rPr lang="es-ES" sz="2100" dirty="0" smtClean="0"/>
              <a:t>aprendizajes</a:t>
            </a:r>
            <a:endParaRPr lang="es-ES_tradnl" sz="2100" dirty="0"/>
          </a:p>
        </p:txBody>
      </p:sp>
      <p:cxnSp>
        <p:nvCxnSpPr>
          <p:cNvPr id="15" name="Conector recto de flecha 14"/>
          <p:cNvCxnSpPr>
            <a:stCxn id="3" idx="3"/>
          </p:cNvCxnSpPr>
          <p:nvPr/>
        </p:nvCxnSpPr>
        <p:spPr>
          <a:xfrm flipV="1">
            <a:off x="3748853" y="2399346"/>
            <a:ext cx="1042955" cy="111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3" idx="3"/>
          </p:cNvCxnSpPr>
          <p:nvPr/>
        </p:nvCxnSpPr>
        <p:spPr>
          <a:xfrm>
            <a:off x="3748853" y="3509646"/>
            <a:ext cx="1042955" cy="1130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95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255167" y="3094147"/>
            <a:ext cx="2305718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bg1"/>
                </a:solidFill>
              </a:rPr>
              <a:t>Referentes de la Administración: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719147" y="1968459"/>
            <a:ext cx="3092158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CRIE-PARTICIPACIÓN:</a:t>
            </a:r>
            <a:endParaRPr lang="es-ES_tradnl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719147" y="5058005"/>
            <a:ext cx="3094785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Administración Local:</a:t>
            </a:r>
            <a:endParaRPr lang="es-ES_tradnl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98675" y="2718973"/>
            <a:ext cx="504678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Gestionar </a:t>
            </a:r>
            <a:r>
              <a:rPr lang="es-ES" sz="2100" dirty="0"/>
              <a:t>los convenios con las entidades </a:t>
            </a:r>
            <a:endParaRPr lang="es-ES_tradnl" sz="2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998675" y="3850335"/>
            <a:ext cx="504678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Colaborar </a:t>
            </a:r>
            <a:r>
              <a:rPr lang="es-ES" sz="2100" dirty="0"/>
              <a:t>en el análisis de las necesidades del municipio </a:t>
            </a:r>
            <a:endParaRPr lang="es-ES_tradnl" sz="2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998675" y="4742535"/>
            <a:ext cx="5046786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Facilitar </a:t>
            </a:r>
            <a:r>
              <a:rPr lang="es-ES" sz="2100" dirty="0"/>
              <a:t>la coordinación entre los centros educativos y las entidades participantes </a:t>
            </a:r>
            <a:endParaRPr lang="es-ES_tradnl" sz="2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998676" y="1153991"/>
            <a:ext cx="4900247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Impartir </a:t>
            </a:r>
            <a:r>
              <a:rPr lang="es-ES" sz="2100" dirty="0"/>
              <a:t>la formación 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998676" y="1774899"/>
            <a:ext cx="4900247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Colaborar </a:t>
            </a:r>
            <a:r>
              <a:rPr lang="es-ES" sz="2100" dirty="0"/>
              <a:t>en la formalización del proyecto </a:t>
            </a:r>
            <a:endParaRPr lang="es-ES_tradnl" sz="21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998675" y="5957900"/>
            <a:ext cx="504678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Difundir </a:t>
            </a:r>
            <a:r>
              <a:rPr lang="es-ES" sz="2100" dirty="0"/>
              <a:t>las prácticas de referencia </a:t>
            </a:r>
            <a:endParaRPr lang="es-ES_tradnl" sz="2100" dirty="0"/>
          </a:p>
        </p:txBody>
      </p:sp>
      <p:cxnSp>
        <p:nvCxnSpPr>
          <p:cNvPr id="11" name="Conector recto de flecha 10"/>
          <p:cNvCxnSpPr>
            <a:stCxn id="3" idx="3"/>
            <a:endCxn id="4" idx="2"/>
          </p:cNvCxnSpPr>
          <p:nvPr/>
        </p:nvCxnSpPr>
        <p:spPr>
          <a:xfrm flipV="1">
            <a:off x="3560885" y="2399346"/>
            <a:ext cx="1704341" cy="1248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3" idx="3"/>
            <a:endCxn id="5" idx="0"/>
          </p:cNvCxnSpPr>
          <p:nvPr/>
        </p:nvCxnSpPr>
        <p:spPr>
          <a:xfrm>
            <a:off x="3560885" y="3648145"/>
            <a:ext cx="1705655" cy="140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4893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4675332" y="1128113"/>
            <a:ext cx="3736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Servicio comunitario</a:t>
            </a:r>
            <a:endParaRPr lang="es-ES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172467" y="1779639"/>
            <a:ext cx="4239835" cy="4893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No es:</a:t>
            </a:r>
          </a:p>
          <a:p>
            <a:pPr marL="285750" indent="-285750">
              <a:buFontTx/>
              <a:buChar char="-"/>
            </a:pPr>
            <a:r>
              <a:rPr lang="es-ES" dirty="0"/>
              <a:t>Mano de obra barata.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Actuaciones aisladas, esporádicas, </a:t>
            </a:r>
            <a:r>
              <a:rPr lang="es-ES" dirty="0"/>
              <a:t>realizadas por razones familiares, de amistad, de benevolencia o buena </a:t>
            </a:r>
            <a:r>
              <a:rPr lang="es-ES" dirty="0" smtClean="0"/>
              <a:t>vecindad.</a:t>
            </a:r>
          </a:p>
          <a:p>
            <a:pPr marL="342900" indent="-342900">
              <a:buFontTx/>
              <a:buChar char="-"/>
            </a:pPr>
            <a:r>
              <a:rPr lang="es-ES" dirty="0"/>
              <a:t>Las actuaciones que se realicen como consecuencia de una relación civil, laboral, funcionarial o </a:t>
            </a:r>
            <a:r>
              <a:rPr lang="es-ES" dirty="0" smtClean="0"/>
              <a:t>mercantil.</a:t>
            </a:r>
          </a:p>
          <a:p>
            <a:pPr marL="342900" indent="-342900">
              <a:buFontTx/>
              <a:buChar char="-"/>
            </a:pPr>
            <a:r>
              <a:rPr lang="es-ES" dirty="0" smtClean="0"/>
              <a:t>Una carga más para el profesorado.</a:t>
            </a:r>
          </a:p>
          <a:p>
            <a:pPr marL="342900" indent="-342900">
              <a:buFontTx/>
              <a:buChar char="-"/>
            </a:pPr>
            <a:r>
              <a:rPr lang="es-ES" dirty="0" smtClean="0"/>
              <a:t>Una carga más para el alumnado</a:t>
            </a:r>
          </a:p>
          <a:p>
            <a:pPr marL="342900" indent="-342900">
              <a:buFontTx/>
              <a:buChar char="-"/>
            </a:pPr>
            <a:r>
              <a:rPr lang="es-ES" dirty="0" smtClean="0"/>
              <a:t>Un trámite burocrático para acabar con nuestra paciencia</a:t>
            </a:r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83965"/>
              </p:ext>
            </p:extLst>
          </p:nvPr>
        </p:nvGraphicFramePr>
        <p:xfrm>
          <a:off x="7152489" y="1779638"/>
          <a:ext cx="4446276" cy="4893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6276">
                  <a:extLst>
                    <a:ext uri="{9D8B030D-6E8A-4147-A177-3AD203B41FA5}">
                      <a16:colId xmlns:a16="http://schemas.microsoft.com/office/drawing/2014/main" val="1023579979"/>
                    </a:ext>
                  </a:extLst>
                </a:gridCol>
              </a:tblGrid>
              <a:tr h="489364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2400" b="1" dirty="0" smtClean="0">
                          <a:solidFill>
                            <a:schemeClr val="bg1"/>
                          </a:solidFill>
                          <a:effectLst/>
                        </a:rPr>
                        <a:t>Es: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dirty="0" smtClean="0">
                          <a:solidFill>
                            <a:schemeClr val="bg1"/>
                          </a:solidFill>
                          <a:effectLst/>
                        </a:rPr>
                        <a:t>Una oportunidad para llevar lo aprendido fuera del centro</a:t>
                      </a: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educativo.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Una forma de dar protagonismo al alumnado.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dirty="0" smtClean="0">
                          <a:solidFill>
                            <a:schemeClr val="bg1"/>
                          </a:solidFill>
                          <a:effectLst/>
                        </a:rPr>
                        <a:t>Participación</a:t>
                      </a: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en la vida del entorno del centro educativo.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Facilitar el trabajo comunitario y colaborativo.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Una oportunidad para conocer nuestro entorno.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La realización de actividades o tareas con sentido práctico y evaluables.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8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Un momento para poder trabajar la formación en familia.</a:t>
                      </a:r>
                    </a:p>
                  </a:txBody>
                  <a:tcPr marL="52834" marR="52834" marT="0" marB="0"/>
                </a:tc>
                <a:extLst>
                  <a:ext uri="{0D108BD9-81ED-4DB2-BD59-A6C34878D82A}">
                    <a16:rowId xmlns:a16="http://schemas.microsoft.com/office/drawing/2014/main" val="302651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255167" y="3094147"/>
            <a:ext cx="2305718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bg1"/>
                </a:solidFill>
              </a:rPr>
              <a:t>Entidades culturales y sociales: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91702" y="3351508"/>
            <a:ext cx="7907215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Firmar </a:t>
            </a:r>
            <a:r>
              <a:rPr lang="es-ES" sz="2100" dirty="0"/>
              <a:t>un convenio de colaboración con la Consejería de </a:t>
            </a:r>
            <a:r>
              <a:rPr lang="es-ES" sz="2100" dirty="0" smtClean="0"/>
              <a:t>Educación y de </a:t>
            </a:r>
            <a:r>
              <a:rPr lang="es-ES" sz="2100" dirty="0"/>
              <a:t>compromiso con el centro educativo en relación al Servicio comunitario</a:t>
            </a:r>
            <a:endParaRPr lang="es-ES_tradnl" sz="2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991708" y="1153991"/>
            <a:ext cx="7907215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Ofrecer </a:t>
            </a:r>
            <a:r>
              <a:rPr lang="es-ES" sz="2100" dirty="0"/>
              <a:t>a los centros educativos, desde su actividad cotidiana, el espacio en el que desarrollar el Servicio </a:t>
            </a:r>
            <a:r>
              <a:rPr lang="es-ES" sz="2100" dirty="0" smtClean="0"/>
              <a:t>comunitario.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991702" y="2414332"/>
            <a:ext cx="790721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Participar </a:t>
            </a:r>
            <a:r>
              <a:rPr lang="es-ES" sz="2100" dirty="0"/>
              <a:t>en el diseño, seguimiento y valoración de las actuaciones del proyecto</a:t>
            </a:r>
            <a:endParaRPr lang="es-ES_tradnl" sz="21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991702" y="5647025"/>
            <a:ext cx="790721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Difundir </a:t>
            </a:r>
            <a:r>
              <a:rPr lang="es-ES" sz="2100" dirty="0"/>
              <a:t>las prácticas de referencia </a:t>
            </a:r>
            <a:endParaRPr lang="es-ES_tradnl" sz="21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991704" y="4663154"/>
            <a:ext cx="7907214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Colaborar </a:t>
            </a:r>
            <a:r>
              <a:rPr lang="es-ES" sz="2100" dirty="0"/>
              <a:t>y coordinarse con los profesionales de los centros educativos </a:t>
            </a:r>
            <a:endParaRPr lang="es-ES_tradnl" sz="2100" dirty="0"/>
          </a:p>
        </p:txBody>
      </p:sp>
      <p:sp>
        <p:nvSpPr>
          <p:cNvPr id="8" name="Abrir llave 7"/>
          <p:cNvSpPr/>
          <p:nvPr/>
        </p:nvSpPr>
        <p:spPr>
          <a:xfrm>
            <a:off x="3635619" y="1153991"/>
            <a:ext cx="281348" cy="4908532"/>
          </a:xfrm>
          <a:prstGeom prst="leftBrace">
            <a:avLst>
              <a:gd name="adj1" fmla="val 8333"/>
              <a:gd name="adj2" fmla="val 50179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1422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863271" y="1485893"/>
            <a:ext cx="2356253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DIFUSIÓN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44183" y="3476026"/>
            <a:ext cx="790721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Promover </a:t>
            </a:r>
            <a:r>
              <a:rPr lang="es-ES" sz="2100" dirty="0"/>
              <a:t>el trabajo en red entre los distintos agentes educativos del entorno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444184" y="2200909"/>
            <a:ext cx="7907215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Dar </a:t>
            </a:r>
            <a:r>
              <a:rPr lang="es-ES" sz="2100" dirty="0"/>
              <a:t>a conocer al alumnado y sus familias la red asociativa y las entidades del entorno, a fin de promover la participación de los jóvenes</a:t>
            </a:r>
            <a:endParaRPr lang="es-ES_tradnl" sz="21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444183" y="4518961"/>
            <a:ext cx="7907214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Aumentar </a:t>
            </a:r>
            <a:r>
              <a:rPr lang="es-ES" sz="2100" dirty="0"/>
              <a:t>la participación en el tejido asociativo y las entidades de índole social para fomentar el compromiso con la construcción de una sociedad más justa, cohesionada y arraigada en el territorio</a:t>
            </a:r>
            <a:endParaRPr lang="es-ES_tradnl" sz="21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635580" y="1487845"/>
            <a:ext cx="2750618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RECONOCIMIENTO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802254" y="1490095"/>
            <a:ext cx="2809890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REFLEXIÓN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4" name="Flecha doblada hacia arriba 3"/>
          <p:cNvSpPr/>
          <p:nvPr/>
        </p:nvSpPr>
        <p:spPr>
          <a:xfrm rot="16200000" flipH="1" flipV="1">
            <a:off x="2646622" y="2167316"/>
            <a:ext cx="1014210" cy="580910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Flecha doblada hacia arriba 14"/>
          <p:cNvSpPr/>
          <p:nvPr/>
        </p:nvSpPr>
        <p:spPr>
          <a:xfrm rot="16200000" flipH="1" flipV="1">
            <a:off x="2650260" y="3119800"/>
            <a:ext cx="1014210" cy="590147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Flecha doblada hacia arriba 15"/>
          <p:cNvSpPr/>
          <p:nvPr/>
        </p:nvSpPr>
        <p:spPr>
          <a:xfrm rot="16200000" flipH="1" flipV="1">
            <a:off x="2442667" y="4269723"/>
            <a:ext cx="1421141" cy="579932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2437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4" grpId="0" animBg="1"/>
      <p:bldP spid="11" grpId="0" animBg="1"/>
      <p:bldP spid="12" grpId="0" animBg="1"/>
      <p:bldP spid="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862291" y="1485893"/>
            <a:ext cx="2773289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RECONOCIMIENTO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44183" y="3476026"/>
            <a:ext cx="8064326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La </a:t>
            </a:r>
            <a:r>
              <a:rPr lang="es-ES" sz="2100" dirty="0"/>
              <a:t>celebración y reconocimiento de lo realizado a lo largo del curso tiene que contar con un acto en el que se ponga de manifiesto lo que representa este </a:t>
            </a:r>
            <a:r>
              <a:rPr lang="es-ES" sz="2100" dirty="0" smtClean="0"/>
              <a:t>proyecto para el centro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444184" y="2200909"/>
            <a:ext cx="8064325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/>
              <a:t>D</a:t>
            </a:r>
            <a:r>
              <a:rPr lang="es-ES" sz="2100" dirty="0" smtClean="0"/>
              <a:t>ebe </a:t>
            </a:r>
            <a:r>
              <a:rPr lang="es-ES" sz="2100" dirty="0"/>
              <a:t>hacerse en el seno del centro educativo, pero con las puertas abiertas a la comunidad del entorno en el que se ha llevado a cabo el Servicio comunitario</a:t>
            </a:r>
            <a:endParaRPr lang="es-ES_tradnl" sz="21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452439" y="5147034"/>
            <a:ext cx="8056070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Hay que hacer </a:t>
            </a:r>
            <a:r>
              <a:rPr lang="es-ES" sz="2100" dirty="0"/>
              <a:t>partícipes del mismo a </a:t>
            </a:r>
            <a:r>
              <a:rPr lang="es-ES" sz="2100" dirty="0" smtClean="0"/>
              <a:t>todo el alumnado </a:t>
            </a:r>
            <a:r>
              <a:rPr lang="es-ES" sz="2100" dirty="0"/>
              <a:t>que </a:t>
            </a:r>
            <a:r>
              <a:rPr lang="es-ES" sz="2100" dirty="0" smtClean="0"/>
              <a:t>ha </a:t>
            </a:r>
            <a:r>
              <a:rPr lang="es-ES" sz="2100" dirty="0"/>
              <a:t>participado, a los docentes que </a:t>
            </a:r>
            <a:r>
              <a:rPr lang="es-ES" sz="2100" dirty="0" smtClean="0"/>
              <a:t>lo </a:t>
            </a:r>
            <a:r>
              <a:rPr lang="es-ES" sz="2100" dirty="0"/>
              <a:t>han </a:t>
            </a:r>
            <a:r>
              <a:rPr lang="es-ES" sz="2100" dirty="0" smtClean="0"/>
              <a:t>gestionado y </a:t>
            </a:r>
            <a:r>
              <a:rPr lang="es-ES" sz="2100" dirty="0"/>
              <a:t>a las entidades colaboradoras</a:t>
            </a:r>
            <a:endParaRPr lang="es-ES_tradnl" sz="21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096000" y="1487845"/>
            <a:ext cx="2290198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DIFUSIÓN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802254" y="1490095"/>
            <a:ext cx="2809890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REFLEXIÓN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4" name="Flecha doblada hacia arriba 3"/>
          <p:cNvSpPr/>
          <p:nvPr/>
        </p:nvSpPr>
        <p:spPr>
          <a:xfrm rot="16200000" flipH="1" flipV="1">
            <a:off x="2629679" y="2150373"/>
            <a:ext cx="1048096" cy="580910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Flecha doblada hacia arriba 14"/>
          <p:cNvSpPr/>
          <p:nvPr/>
        </p:nvSpPr>
        <p:spPr>
          <a:xfrm rot="16200000" flipH="1" flipV="1">
            <a:off x="2486884" y="3283175"/>
            <a:ext cx="1340961" cy="590147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Flecha doblada hacia arriba 15"/>
          <p:cNvSpPr/>
          <p:nvPr/>
        </p:nvSpPr>
        <p:spPr>
          <a:xfrm rot="16200000" flipH="1" flipV="1">
            <a:off x="2368145" y="4669962"/>
            <a:ext cx="1570185" cy="579932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0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4" grpId="0" animBg="1"/>
      <p:bldP spid="11" grpId="0" animBg="1"/>
      <p:bldP spid="12" grpId="0" animBg="1"/>
      <p:bldP spid="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6242800" y="1485893"/>
            <a:ext cx="2773289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RECONOCIMIENTO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44183" y="3476026"/>
            <a:ext cx="8064326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/>
              <a:t>La reflexión ofrece a los alumnos oportunidades de comprender el concepto, el proceso y el valor del Servicio comunitario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444184" y="2200909"/>
            <a:ext cx="806432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La </a:t>
            </a:r>
            <a:r>
              <a:rPr lang="es-ES" sz="2100" dirty="0"/>
              <a:t>reflexión </a:t>
            </a:r>
            <a:r>
              <a:rPr lang="es-ES" sz="2100" dirty="0" smtClean="0"/>
              <a:t>deberá </a:t>
            </a:r>
            <a:r>
              <a:rPr lang="es-ES" sz="2100" dirty="0"/>
              <a:t>alcanzar a todos los agentes que han intervenido, pero especialmente al alumnado</a:t>
            </a:r>
            <a:endParaRPr lang="es-ES_tradnl" sz="21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452439" y="5147034"/>
            <a:ext cx="8056070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Será necesario explicar en qué consiste la reflexión. Una </a:t>
            </a:r>
            <a:r>
              <a:rPr lang="es-ES" sz="2100" dirty="0"/>
              <a:t>manera de explicar la reflexión es aclarar </a:t>
            </a:r>
            <a:r>
              <a:rPr lang="es-ES" sz="2100" b="1" dirty="0"/>
              <a:t>qué es</a:t>
            </a:r>
            <a:r>
              <a:rPr lang="es-ES" sz="2100" dirty="0"/>
              <a:t> y </a:t>
            </a:r>
            <a:r>
              <a:rPr lang="es-ES" sz="2100" b="1" dirty="0"/>
              <a:t>qué no es</a:t>
            </a:r>
            <a:endParaRPr lang="es-ES_tradnl" sz="21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476509" y="1485893"/>
            <a:ext cx="2290198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DIFUSIÓN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842383" y="1500493"/>
            <a:ext cx="2809890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1"/>
                </a:solidFill>
              </a:rPr>
              <a:t>REFLEXIÓN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4" name="Flecha doblada hacia arriba 3"/>
          <p:cNvSpPr/>
          <p:nvPr/>
        </p:nvSpPr>
        <p:spPr>
          <a:xfrm rot="16200000" flipH="1" flipV="1">
            <a:off x="2768226" y="2011826"/>
            <a:ext cx="771002" cy="580910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Flecha doblada hacia arriba 14"/>
          <p:cNvSpPr/>
          <p:nvPr/>
        </p:nvSpPr>
        <p:spPr>
          <a:xfrm rot="16200000" flipH="1" flipV="1">
            <a:off x="2413838" y="3034637"/>
            <a:ext cx="1487052" cy="590147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Flecha doblada hacia arriba 15"/>
          <p:cNvSpPr/>
          <p:nvPr/>
        </p:nvSpPr>
        <p:spPr>
          <a:xfrm rot="16200000" flipH="1" flipV="1">
            <a:off x="2275783" y="4577601"/>
            <a:ext cx="1754909" cy="579932"/>
          </a:xfrm>
          <a:prstGeom prst="bentUpArrow">
            <a:avLst>
              <a:gd name="adj1" fmla="val 25000"/>
              <a:gd name="adj2" fmla="val 238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Llamada rectangular redondeada 5"/>
          <p:cNvSpPr/>
          <p:nvPr/>
        </p:nvSpPr>
        <p:spPr>
          <a:xfrm>
            <a:off x="224578" y="1438457"/>
            <a:ext cx="5946184" cy="4239491"/>
          </a:xfrm>
          <a:prstGeom prst="wedgeRoundRectCallout">
            <a:avLst>
              <a:gd name="adj1" fmla="val 99239"/>
              <a:gd name="adj2" fmla="val 502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Es sincera 			</a:t>
            </a:r>
          </a:p>
          <a:p>
            <a:r>
              <a:rPr lang="es-ES" dirty="0"/>
              <a:t>Es personal 			</a:t>
            </a:r>
          </a:p>
          <a:p>
            <a:r>
              <a:rPr lang="es-ES" dirty="0"/>
              <a:t>Se lleva a cabo de muchas formas </a:t>
            </a:r>
            <a:r>
              <a:rPr lang="es-ES" dirty="0" smtClean="0"/>
              <a:t>diferentes</a:t>
            </a:r>
            <a:endParaRPr lang="es-ES" dirty="0"/>
          </a:p>
          <a:p>
            <a:r>
              <a:rPr lang="es-ES" dirty="0"/>
              <a:t>A veces es difícil 	</a:t>
            </a:r>
          </a:p>
          <a:p>
            <a:r>
              <a:rPr lang="es-ES" dirty="0"/>
              <a:t>A veces es fácil 		</a:t>
            </a:r>
          </a:p>
          <a:p>
            <a:r>
              <a:rPr lang="es-ES" dirty="0"/>
              <a:t>A veces es creativa</a:t>
            </a:r>
          </a:p>
          <a:p>
            <a:r>
              <a:rPr lang="es-ES" dirty="0"/>
              <a:t>Fomenta la conciencia de uno mismo </a:t>
            </a:r>
          </a:p>
          <a:p>
            <a:r>
              <a:rPr lang="es-ES" dirty="0"/>
              <a:t>Es necesaria para el aprendizaje 	</a:t>
            </a:r>
          </a:p>
          <a:p>
            <a:r>
              <a:rPr lang="es-ES" dirty="0"/>
              <a:t>Es qué he hecho y cómo me he sentido </a:t>
            </a:r>
          </a:p>
          <a:p>
            <a:r>
              <a:rPr lang="es-ES" dirty="0"/>
              <a:t>Es sorprendente 	</a:t>
            </a:r>
          </a:p>
          <a:p>
            <a:r>
              <a:rPr lang="es-ES" dirty="0"/>
              <a:t>Es útil para la planificación</a:t>
            </a:r>
          </a:p>
          <a:p>
            <a:r>
              <a:rPr lang="es-ES" dirty="0"/>
              <a:t>Se hace individual o colectivamente	</a:t>
            </a:r>
          </a:p>
          <a:p>
            <a:r>
              <a:rPr lang="es-ES" dirty="0"/>
              <a:t>Trata sobre pensamientos, sentimientos e ideas </a:t>
            </a:r>
          </a:p>
          <a:p>
            <a:r>
              <a:rPr lang="es-ES" dirty="0"/>
              <a:t>Añade perspectiva</a:t>
            </a:r>
            <a:endParaRPr lang="es-ES_tradnl" dirty="0"/>
          </a:p>
        </p:txBody>
      </p:sp>
      <p:sp>
        <p:nvSpPr>
          <p:cNvPr id="17" name="Llamada rectangular redondeada 16"/>
          <p:cNvSpPr/>
          <p:nvPr/>
        </p:nvSpPr>
        <p:spPr>
          <a:xfrm>
            <a:off x="6613236" y="8093"/>
            <a:ext cx="5578764" cy="4239491"/>
          </a:xfrm>
          <a:prstGeom prst="wedgeRoundRectCallout">
            <a:avLst>
              <a:gd name="adj1" fmla="val 28662"/>
              <a:gd name="adj2" fmla="val 816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Es forzada 			</a:t>
            </a:r>
          </a:p>
          <a:p>
            <a:r>
              <a:rPr lang="es-ES" dirty="0"/>
              <a:t>Es correcta o incorrecta 			</a:t>
            </a:r>
          </a:p>
          <a:p>
            <a:r>
              <a:rPr lang="es-ES" dirty="0"/>
              <a:t>Es buena o mala </a:t>
            </a:r>
            <a:endParaRPr lang="es-ES" dirty="0" smtClean="0"/>
          </a:p>
          <a:p>
            <a:r>
              <a:rPr lang="es-ES" dirty="0"/>
              <a:t>Se puntúa o se evalúa	</a:t>
            </a:r>
          </a:p>
          <a:p>
            <a:r>
              <a:rPr lang="es-ES" dirty="0"/>
              <a:t>Es difícil		</a:t>
            </a:r>
          </a:p>
          <a:p>
            <a:r>
              <a:rPr lang="es-ES" dirty="0"/>
              <a:t>Es copiar lo que otra persona </a:t>
            </a:r>
            <a:r>
              <a:rPr lang="es-ES" dirty="0" smtClean="0"/>
              <a:t>diga</a:t>
            </a:r>
          </a:p>
          <a:p>
            <a:r>
              <a:rPr lang="es-ES" dirty="0"/>
              <a:t>Es </a:t>
            </a:r>
            <a:r>
              <a:rPr lang="es-ES" dirty="0" smtClean="0"/>
              <a:t>predecible</a:t>
            </a:r>
          </a:p>
          <a:p>
            <a:r>
              <a:rPr lang="es-ES" dirty="0"/>
              <a:t>Es algo que vayan a juzgar otros	</a:t>
            </a:r>
          </a:p>
          <a:p>
            <a:r>
              <a:rPr lang="es-ES" dirty="0"/>
              <a:t>La guían solamente los </a:t>
            </a:r>
            <a:r>
              <a:rPr lang="es-ES" dirty="0" smtClean="0"/>
              <a:t>profesores</a:t>
            </a:r>
          </a:p>
          <a:p>
            <a:r>
              <a:rPr lang="es-ES" dirty="0"/>
              <a:t>Se hace para agradar a otra persona	</a:t>
            </a:r>
          </a:p>
          <a:p>
            <a:r>
              <a:rPr lang="es-ES" dirty="0"/>
              <a:t>Es una pérdida de </a:t>
            </a:r>
            <a:r>
              <a:rPr lang="es-ES" dirty="0" smtClean="0"/>
              <a:t>tiempo</a:t>
            </a:r>
          </a:p>
          <a:p>
            <a:r>
              <a:rPr lang="es-ES" dirty="0"/>
              <a:t>Es solo escrita	</a:t>
            </a:r>
          </a:p>
          <a:p>
            <a:r>
              <a:rPr lang="es-ES" dirty="0"/>
              <a:t>Es solo </a:t>
            </a:r>
            <a:r>
              <a:rPr lang="es-ES" dirty="0" smtClean="0"/>
              <a:t>discusión</a:t>
            </a:r>
          </a:p>
          <a:p>
            <a:r>
              <a:rPr lang="es-ES" dirty="0"/>
              <a:t>Es solo un resumen de lo que </a:t>
            </a:r>
            <a:r>
              <a:rPr lang="es-ES" dirty="0" smtClean="0"/>
              <a:t>haya sucedido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15940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4" grpId="0" animBg="1"/>
      <p:bldP spid="11" grpId="0" animBg="1"/>
      <p:bldP spid="12" grpId="0" animBg="1"/>
      <p:bldP spid="4" grpId="0" animBg="1"/>
      <p:bldP spid="15" grpId="0" animBg="1"/>
      <p:bldP spid="16" grpId="0" animBg="1"/>
      <p:bldP spid="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4022838" y="1191930"/>
            <a:ext cx="5804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Ejemplo de Servicio comunitario</a:t>
            </a:r>
            <a:endParaRPr lang="es-ES" sz="28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8678"/>
              </p:ext>
            </p:extLst>
          </p:nvPr>
        </p:nvGraphicFramePr>
        <p:xfrm>
          <a:off x="2887994" y="2369948"/>
          <a:ext cx="8489576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8824">
                  <a:extLst>
                    <a:ext uri="{9D8B030D-6E8A-4147-A177-3AD203B41FA5}">
                      <a16:colId xmlns:a16="http://schemas.microsoft.com/office/drawing/2014/main" val="3430019037"/>
                    </a:ext>
                  </a:extLst>
                </a:gridCol>
                <a:gridCol w="939935">
                  <a:extLst>
                    <a:ext uri="{9D8B030D-6E8A-4147-A177-3AD203B41FA5}">
                      <a16:colId xmlns:a16="http://schemas.microsoft.com/office/drawing/2014/main" val="600325994"/>
                    </a:ext>
                  </a:extLst>
                </a:gridCol>
                <a:gridCol w="3851830">
                  <a:extLst>
                    <a:ext uri="{9D8B030D-6E8A-4147-A177-3AD203B41FA5}">
                      <a16:colId xmlns:a16="http://schemas.microsoft.com/office/drawing/2014/main" val="1332005661"/>
                    </a:ext>
                  </a:extLst>
                </a:gridCol>
                <a:gridCol w="2128987">
                  <a:extLst>
                    <a:ext uri="{9D8B030D-6E8A-4147-A177-3AD203B41FA5}">
                      <a16:colId xmlns:a16="http://schemas.microsoft.com/office/drawing/2014/main" val="2187773111"/>
                    </a:ext>
                  </a:extLst>
                </a:gridCol>
              </a:tblGrid>
              <a:tr h="815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Materia</a:t>
                      </a:r>
                      <a:r>
                        <a:rPr lang="es-ES" sz="1800" dirty="0">
                          <a:effectLst/>
                        </a:rPr>
                        <a:t>: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Curso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Temporalización: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Conexiones con otras áreas o materias: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5494528"/>
                  </a:ext>
                </a:extLst>
              </a:tr>
              <a:tr h="1133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Educación Ambiental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2º ESO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2º y 3</a:t>
                      </a:r>
                      <a:r>
                        <a:rPr lang="es-ES" sz="1800" u="sng" baseline="30000" dirty="0">
                          <a:effectLst/>
                        </a:rPr>
                        <a:t>er</a:t>
                      </a:r>
                      <a:r>
                        <a:rPr lang="es-ES" sz="1800" dirty="0">
                          <a:effectLst/>
                        </a:rPr>
                        <a:t> trimestres </a:t>
                      </a:r>
                      <a:endParaRPr lang="es-ES_trad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En cada trimestre pueden hacerse y evaluarse 2 actividades, intercalando actividad en el centro con actividad con entidad colaboradora.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Física y Química</a:t>
                      </a:r>
                      <a:endParaRPr lang="es-ES_tradnl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Matemáticas</a:t>
                      </a:r>
                      <a:endParaRPr lang="es-ES_tradnl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Geografía e Historia</a:t>
                      </a:r>
                      <a:endParaRPr lang="es-ES_tradnl" sz="1800" dirty="0">
                        <a:effectLst/>
                        <a:latin typeface="Riojana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3195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66447" y="3593642"/>
            <a:ext cx="137318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S_tradnl" altLang="es-ES_trad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_tradnl" alt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05200" y="1857883"/>
            <a:ext cx="74703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_tradnl" b="1"/>
              <a:t>UNIDAD DE PROGRAMACIÓN: </a:t>
            </a:r>
            <a:r>
              <a:rPr lang="es-ES_tradnl"/>
              <a:t>¿Son nuestros ríos unos vertederos?</a:t>
            </a:r>
            <a:endParaRPr lang="es-ES_tradnl" b="1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61253"/>
              </p:ext>
            </p:extLst>
          </p:nvPr>
        </p:nvGraphicFramePr>
        <p:xfrm>
          <a:off x="2887994" y="5341427"/>
          <a:ext cx="848957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7324">
                  <a:extLst>
                    <a:ext uri="{9D8B030D-6E8A-4147-A177-3AD203B41FA5}">
                      <a16:colId xmlns:a16="http://schemas.microsoft.com/office/drawing/2014/main" val="3133154317"/>
                    </a:ext>
                  </a:extLst>
                </a:gridCol>
                <a:gridCol w="2531766">
                  <a:extLst>
                    <a:ext uri="{9D8B030D-6E8A-4147-A177-3AD203B41FA5}">
                      <a16:colId xmlns:a16="http://schemas.microsoft.com/office/drawing/2014/main" val="2515743078"/>
                    </a:ext>
                  </a:extLst>
                </a:gridCol>
                <a:gridCol w="2830486">
                  <a:extLst>
                    <a:ext uri="{9D8B030D-6E8A-4147-A177-3AD203B41FA5}">
                      <a16:colId xmlns:a16="http://schemas.microsoft.com/office/drawing/2014/main" val="41521273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Ámbito/s del proyecto: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effectLst/>
                        </a:rPr>
                        <a:t>Medio ambiente.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effectLst/>
                        </a:rPr>
                        <a:t>Participación ciudadana.</a:t>
                      </a: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_tradnl" sz="1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Entidad/es colaboradoras:</a:t>
                      </a: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effectLst/>
                        </a:rPr>
                        <a:t>Amigos de los Ríos</a:t>
                      </a: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_tradnl" sz="1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Horas de Servicio comunitario:</a:t>
                      </a: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effectLst/>
                        </a:rPr>
                        <a:t>20 horas</a:t>
                      </a: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ES_tradnl" sz="18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791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659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66447" y="3593642"/>
            <a:ext cx="137318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S_tradnl" altLang="es-ES_trad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_tradnl" alt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868557" y="1302072"/>
            <a:ext cx="848957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COMPETENCIAS ESPECÍFICAS DE LA MATERIA CONTEMPLADAS EN EL S.C.:</a:t>
            </a:r>
            <a:endParaRPr lang="es-ES_tradnl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49348"/>
              </p:ext>
            </p:extLst>
          </p:nvPr>
        </p:nvGraphicFramePr>
        <p:xfrm>
          <a:off x="2249095" y="1891554"/>
          <a:ext cx="9583271" cy="4697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3271">
                  <a:extLst>
                    <a:ext uri="{9D8B030D-6E8A-4147-A177-3AD203B41FA5}">
                      <a16:colId xmlns:a16="http://schemas.microsoft.com/office/drawing/2014/main" val="1023579979"/>
                    </a:ext>
                  </a:extLst>
                </a:gridCol>
              </a:tblGrid>
              <a:tr h="469750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800" b="0" dirty="0" smtClean="0">
                          <a:effectLst/>
                        </a:rPr>
                        <a:t>Interpretar </a:t>
                      </a:r>
                      <a:r>
                        <a:rPr lang="es-ES" sz="1800" b="0" dirty="0">
                          <a:effectLst/>
                        </a:rPr>
                        <a:t>y transmitir información y datos científicos y argumentar sobre ellos utilizando diferentes formatos para analizar conceptos y procesos ambientales.</a:t>
                      </a:r>
                      <a:endParaRPr lang="es-ES_tradnl" sz="18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800" b="0" dirty="0" smtClean="0">
                          <a:effectLst/>
                        </a:rPr>
                        <a:t>Identificar</a:t>
                      </a:r>
                      <a:r>
                        <a:rPr lang="es-ES" sz="1800" b="0" dirty="0">
                          <a:effectLst/>
                        </a:rPr>
                        <a:t>, localizar y seleccionar información, contrastando su veracidad, organizándola y evaluándola críticamente para resolver preguntas relacionadas con el medio ambiente.</a:t>
                      </a:r>
                      <a:endParaRPr lang="es-ES_tradnl" sz="18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800" b="0" dirty="0" smtClean="0">
                          <a:effectLst/>
                        </a:rPr>
                        <a:t>Planificar </a:t>
                      </a:r>
                      <a:r>
                        <a:rPr lang="es-ES" sz="1800" b="0" dirty="0">
                          <a:effectLst/>
                        </a:rPr>
                        <a:t>y desarrollar proyectos de investigación, siguiendo los pasos de las metodologías propias de la ciencia y cooperando cuando sea necesario para indagar en aspectos relacionados con el medio ambiente.</a:t>
                      </a:r>
                      <a:endParaRPr lang="es-ES_tradnl" sz="18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800" b="0" dirty="0" smtClean="0">
                          <a:effectLst/>
                        </a:rPr>
                        <a:t>Utilizar </a:t>
                      </a:r>
                      <a:r>
                        <a:rPr lang="es-ES" sz="1800" b="0" dirty="0">
                          <a:effectLst/>
                        </a:rPr>
                        <a:t>el razonamiento y el pensamiento computacional para resolver problemas o dar explicación a procesos de la vida cotidiana relacionados con el medio ambiente y la sostenibilidad, analizando críticamente las respuestas y soluciones y reformulando el procedimiento, si fuera necesario.</a:t>
                      </a:r>
                      <a:endParaRPr lang="es-ES_tradnl" sz="18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800" b="0" dirty="0" smtClean="0">
                          <a:effectLst/>
                        </a:rPr>
                        <a:t>Analizar </a:t>
                      </a:r>
                      <a:r>
                        <a:rPr lang="es-ES" sz="1800" b="0" dirty="0">
                          <a:effectLst/>
                        </a:rPr>
                        <a:t>los efectos de determinadas acciones sobre el medio ambiente y la salud, basándose en los fundamentos de las ciencias biológicas y de la Tierra, para promover y adoptar hábitos que eviten o minimicen los impactos medioambientales negativos, sean sostenibles y permitan mantener y mejorar la salud individual y colectiva</a:t>
                      </a:r>
                      <a:r>
                        <a:rPr lang="es-ES" sz="1800" b="0" dirty="0" smtClean="0">
                          <a:effectLst/>
                        </a:rPr>
                        <a:t>.</a:t>
                      </a:r>
                      <a:endParaRPr lang="es-ES_tradnl" sz="1800" b="0" dirty="0">
                        <a:effectLst/>
                      </a:endParaRPr>
                    </a:p>
                  </a:txBody>
                  <a:tcPr marL="52834" marR="52834" marT="0" marB="0"/>
                </a:tc>
                <a:extLst>
                  <a:ext uri="{0D108BD9-81ED-4DB2-BD59-A6C34878D82A}">
                    <a16:rowId xmlns:a16="http://schemas.microsoft.com/office/drawing/2014/main" val="302651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136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3899498" y="1281599"/>
            <a:ext cx="563894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ACTIVIDADES DE LA SITUACIÓN DE APRENDIZAJE:</a:t>
            </a:r>
            <a:endParaRPr lang="es-ES_tradnl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53349"/>
              </p:ext>
            </p:extLst>
          </p:nvPr>
        </p:nvGraphicFramePr>
        <p:xfrm>
          <a:off x="2482706" y="1931866"/>
          <a:ext cx="9027459" cy="376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7459">
                  <a:extLst>
                    <a:ext uri="{9D8B030D-6E8A-4147-A177-3AD203B41FA5}">
                      <a16:colId xmlns:a16="http://schemas.microsoft.com/office/drawing/2014/main" val="1023579979"/>
                    </a:ext>
                  </a:extLst>
                </a:gridCol>
              </a:tblGrid>
              <a:tr h="376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 1: ¿Puedo encontrarme una bicicleta en el cauce de un río?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513654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2482706" y="2804000"/>
            <a:ext cx="90274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_tradnl" dirty="0">
                <a:ea typeface="Calibri" panose="020F0502020204030204" pitchFamily="34" charset="0"/>
                <a:cs typeface="Times New Roman" panose="02020603050405020304" pitchFamily="18" charset="0"/>
              </a:rPr>
              <a:t>Actividad 2: Manos a la obra, o mejor dicho, al río.</a:t>
            </a:r>
            <a:endParaRPr lang="es-ES_tradnl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03971"/>
              </p:ext>
            </p:extLst>
          </p:nvPr>
        </p:nvGraphicFramePr>
        <p:xfrm>
          <a:off x="2482706" y="3680609"/>
          <a:ext cx="9027459" cy="376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7459">
                  <a:extLst>
                    <a:ext uri="{9D8B030D-6E8A-4147-A177-3AD203B41FA5}">
                      <a16:colId xmlns:a16="http://schemas.microsoft.com/office/drawing/2014/main" val="1023579979"/>
                    </a:ext>
                  </a:extLst>
                </a:gridCol>
              </a:tblGrid>
              <a:tr h="376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 3: ¿Puedo beber agua del río?</a:t>
                      </a:r>
                      <a:endParaRPr lang="es-ES_tradnl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513654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482706" y="4644859"/>
            <a:ext cx="90274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Actividad 4: no me callo, cuento lo que he analizado y propongo soluciones</a:t>
            </a:r>
            <a:endParaRPr lang="es-ES_tradnl" dirty="0"/>
          </a:p>
        </p:txBody>
      </p:sp>
      <p:sp>
        <p:nvSpPr>
          <p:cNvPr id="5" name="Llamada con línea 3 4"/>
          <p:cNvSpPr/>
          <p:nvPr/>
        </p:nvSpPr>
        <p:spPr>
          <a:xfrm flipH="1">
            <a:off x="435718" y="1281599"/>
            <a:ext cx="1712200" cy="1265220"/>
          </a:xfrm>
          <a:prstGeom prst="borderCallout3">
            <a:avLst>
              <a:gd name="adj1" fmla="val 18265"/>
              <a:gd name="adj2" fmla="val 986"/>
              <a:gd name="adj3" fmla="val 18750"/>
              <a:gd name="adj4" fmla="val -16667"/>
              <a:gd name="adj5" fmla="val 52950"/>
              <a:gd name="adj6" fmla="val -7706"/>
              <a:gd name="adj7" fmla="val 63237"/>
              <a:gd name="adj8" fmla="val -18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Posible actividad de F-Q,G-H y Matemáticas</a:t>
            </a:r>
            <a:endParaRPr lang="es-ES" dirty="0"/>
          </a:p>
        </p:txBody>
      </p:sp>
      <p:sp>
        <p:nvSpPr>
          <p:cNvPr id="10" name="Llamada con línea 3 9"/>
          <p:cNvSpPr/>
          <p:nvPr/>
        </p:nvSpPr>
        <p:spPr>
          <a:xfrm flipH="1">
            <a:off x="486811" y="3173332"/>
            <a:ext cx="1712200" cy="1265220"/>
          </a:xfrm>
          <a:prstGeom prst="borderCallout3">
            <a:avLst>
              <a:gd name="adj1" fmla="val 18265"/>
              <a:gd name="adj2" fmla="val 986"/>
              <a:gd name="adj3" fmla="val 18750"/>
              <a:gd name="adj4" fmla="val -16667"/>
              <a:gd name="adj5" fmla="val 52950"/>
              <a:gd name="adj6" fmla="val -7706"/>
              <a:gd name="adj7" fmla="val 63237"/>
              <a:gd name="adj8" fmla="val -18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Posible actividad de F-Q y Matemáticas</a:t>
            </a:r>
            <a:endParaRPr lang="es-ES" dirty="0"/>
          </a:p>
        </p:txBody>
      </p:sp>
      <p:sp>
        <p:nvSpPr>
          <p:cNvPr id="11" name="Llamada con línea 3 10"/>
          <p:cNvSpPr/>
          <p:nvPr/>
        </p:nvSpPr>
        <p:spPr>
          <a:xfrm flipH="1">
            <a:off x="486811" y="4964288"/>
            <a:ext cx="1712200" cy="1265220"/>
          </a:xfrm>
          <a:prstGeom prst="borderCallout3">
            <a:avLst>
              <a:gd name="adj1" fmla="val 18265"/>
              <a:gd name="adj2" fmla="val 986"/>
              <a:gd name="adj3" fmla="val 18750"/>
              <a:gd name="adj4" fmla="val -16667"/>
              <a:gd name="adj5" fmla="val -4286"/>
              <a:gd name="adj6" fmla="val -5555"/>
              <a:gd name="adj7" fmla="val -12430"/>
              <a:gd name="adj8" fmla="val -157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Posible actividad de G-H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1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8" grpId="0" animBg="1"/>
      <p:bldP spid="5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3421626" y="2094272"/>
            <a:ext cx="5764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/>
              <a:t>Servicio comunitario</a:t>
            </a:r>
            <a:endParaRPr lang="es-ES" sz="4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421627" y="3283972"/>
            <a:ext cx="5764719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Muchas gracias por la atención prestada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692470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595716" y="1910438"/>
            <a:ext cx="5888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/>
              <a:t>FIN QUE SE PERSIGUE:</a:t>
            </a:r>
            <a:endParaRPr lang="es-ES" sz="4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595716" y="3283972"/>
            <a:ext cx="8652387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200" dirty="0"/>
              <a:t>El fin de este Servicio </a:t>
            </a:r>
            <a:r>
              <a:rPr lang="es-ES" sz="3200" dirty="0" smtClean="0"/>
              <a:t>comunitario </a:t>
            </a:r>
            <a:r>
              <a:rPr lang="es-ES" sz="3200" dirty="0"/>
              <a:t>es facilitar la participación cívica y solidaria de los ciudadanos y ciudadanas de La Rioja, concretamente, de los </a:t>
            </a:r>
            <a:r>
              <a:rPr lang="es-ES" sz="3200" b="1" dirty="0"/>
              <a:t>jóvenes</a:t>
            </a:r>
            <a:r>
              <a:rPr lang="es-ES" sz="3200" dirty="0"/>
              <a:t>.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385852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42" y="269250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971800" y="5103020"/>
            <a:ext cx="806196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Y PONGAN EN JUEGO SUS COMPETENCIAS Y CONOCIMIENTOS AL SERVICIO DE LA COMUNIDAD.</a:t>
            </a:r>
            <a:endParaRPr lang="es-ES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971800" y="1965960"/>
            <a:ext cx="806196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ALUMNADO DE 1º A 4º ESO</a:t>
            </a:r>
            <a:endParaRPr lang="es-ES_tradnl" sz="32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4236720" y="3093720"/>
            <a:ext cx="5798648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EXPERIMENTEN Y PROTAGONICEN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257824" y="4098370"/>
            <a:ext cx="577754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ACCIONES DE COMPROMISO CÍVICO</a:t>
            </a:r>
            <a:endParaRPr lang="es-ES_tradnl" sz="2400" b="1" dirty="0"/>
          </a:p>
        </p:txBody>
      </p:sp>
    </p:spTree>
    <p:extLst>
      <p:ext uri="{BB962C8B-B14F-4D97-AF65-F5344CB8AC3E}">
        <p14:creationId xmlns:p14="http://schemas.microsoft.com/office/powerpoint/2010/main" val="179206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270760" y="1318793"/>
            <a:ext cx="462017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OBJETIVO GENERAL: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70760" y="2442497"/>
            <a:ext cx="947928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/>
              <a:t>QUE LOS ALUMNOS COMPRENDAN SU CAPACIDAD PARA REALIZAR UNA CONTRIBUCIÓN SIGNIFICATIVA A SU COMUNIDAD Y A LA SOCIEDAD.</a:t>
            </a:r>
            <a:endParaRPr lang="es-ES_tradnl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270760" y="4089262"/>
            <a:ext cx="947928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</a:rPr>
              <a:t>APLICANDO COMPETENCIAS A SITUACIONES DE LA VIDA REAL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70760" y="4997363"/>
            <a:ext cx="402336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TOMANDO DECISIONES</a:t>
            </a:r>
            <a:endParaRPr lang="es-ES_tradnl" sz="2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6614160" y="4997363"/>
            <a:ext cx="513588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RESOLVIENDO PROBLEMAS</a:t>
            </a:r>
            <a:endParaRPr lang="es-ES_tradnl" sz="24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270761" y="5674631"/>
            <a:ext cx="402336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ADOPTANDO INICIATIVAS</a:t>
            </a:r>
            <a:endParaRPr lang="es-ES_tradnl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6614160" y="5674631"/>
            <a:ext cx="513588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ASUMIENDO RESPONSABILIDADES</a:t>
            </a:r>
            <a:endParaRPr lang="es-ES_tradnl" sz="2400" b="1" dirty="0"/>
          </a:p>
        </p:txBody>
      </p:sp>
    </p:spTree>
    <p:extLst>
      <p:ext uri="{BB962C8B-B14F-4D97-AF65-F5344CB8AC3E}">
        <p14:creationId xmlns:p14="http://schemas.microsoft.com/office/powerpoint/2010/main" val="30374539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087880" y="3572468"/>
            <a:ext cx="2145139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OBJETIVOS: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029200" y="1281767"/>
            <a:ext cx="66564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Desarrollar </a:t>
            </a:r>
            <a:r>
              <a:rPr lang="es-ES" sz="2800" b="1" dirty="0"/>
              <a:t>la competencia personal, social y de aprender a aprender y la competencia ciudadana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29199" y="3134590"/>
            <a:ext cx="66564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Trabajar </a:t>
            </a:r>
            <a:r>
              <a:rPr lang="es-ES" sz="2800" b="1" dirty="0"/>
              <a:t>habilidades relacionadas con el diseño y realización de proyectos y con el trabajo en equipo</a:t>
            </a:r>
            <a:endParaRPr lang="es-ES_tradnl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5029200" y="4987413"/>
            <a:ext cx="66564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dirty="0" smtClean="0"/>
              <a:t>Promover </a:t>
            </a:r>
            <a:r>
              <a:rPr lang="es-ES_tradnl" sz="2800" b="1" dirty="0"/>
              <a:t>el trabajo en red entre los distintos agentes educativos del </a:t>
            </a:r>
            <a:r>
              <a:rPr lang="es-ES_tradnl" sz="2800" b="1" dirty="0" smtClean="0"/>
              <a:t>entorno</a:t>
            </a:r>
            <a:endParaRPr lang="es-ES" sz="2800" b="1" dirty="0"/>
          </a:p>
        </p:txBody>
      </p:sp>
      <p:sp>
        <p:nvSpPr>
          <p:cNvPr id="9" name="Abrir llave 8"/>
          <p:cNvSpPr/>
          <p:nvPr/>
        </p:nvSpPr>
        <p:spPr>
          <a:xfrm>
            <a:off x="4400659" y="1281767"/>
            <a:ext cx="628540" cy="5090641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280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087880" y="3572468"/>
            <a:ext cx="2145139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OBJETIVOS: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029200" y="1281767"/>
            <a:ext cx="6656439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Dar a conocer al alumnado y sus familias la red </a:t>
            </a:r>
            <a:r>
              <a:rPr lang="es-ES" sz="2800" b="1" dirty="0" smtClean="0"/>
              <a:t>asociativa, </a:t>
            </a:r>
            <a:r>
              <a:rPr lang="es-ES" sz="2800" b="1" dirty="0"/>
              <a:t>a fin de promover la participación de los jóvenes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29198" y="3561157"/>
            <a:ext cx="665643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/>
              <a:t>Dar respuesta educativa a las necesidades emergentes del entorno escolar</a:t>
            </a:r>
            <a:endParaRPr lang="es-ES_tradnl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5029198" y="5455242"/>
            <a:ext cx="6656439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Aumentar la participación en el tejido </a:t>
            </a:r>
            <a:r>
              <a:rPr lang="es-ES" sz="2800" b="1" dirty="0" smtClean="0"/>
              <a:t>asociativo</a:t>
            </a:r>
            <a:endParaRPr lang="es-ES" sz="2800" b="1" dirty="0"/>
          </a:p>
        </p:txBody>
      </p:sp>
      <p:sp>
        <p:nvSpPr>
          <p:cNvPr id="9" name="Abrir llave 8"/>
          <p:cNvSpPr/>
          <p:nvPr/>
        </p:nvSpPr>
        <p:spPr>
          <a:xfrm>
            <a:off x="4400659" y="1281767"/>
            <a:ext cx="628540" cy="5090641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5948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166" y="207703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255167" y="3094147"/>
            <a:ext cx="207916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bg1"/>
                </a:solidFill>
              </a:rPr>
              <a:t>Colaboración con el entorno:</a:t>
            </a:r>
            <a:endParaRPr lang="es-ES_tradnl" sz="22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91702" y="2741953"/>
            <a:ext cx="790721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Poner </a:t>
            </a:r>
            <a:r>
              <a:rPr lang="es-ES" sz="2100" dirty="0"/>
              <a:t>al alumnado en contacto con modelos positivos de personas comprometidas</a:t>
            </a:r>
            <a:endParaRPr lang="es-ES_tradnl" sz="2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991708" y="1153991"/>
            <a:ext cx="790721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Aprovechar </a:t>
            </a:r>
            <a:r>
              <a:rPr lang="es-ES" sz="2100" dirty="0"/>
              <a:t>el potencial y recursos existentes en los ámbitos de influencia del centro </a:t>
            </a:r>
            <a:r>
              <a:rPr lang="es-ES" sz="2100" dirty="0" smtClean="0"/>
              <a:t>educativo</a:t>
            </a:r>
            <a:endParaRPr lang="es-ES_tradnl" sz="2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991702" y="2119302"/>
            <a:ext cx="790721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Fortalecer </a:t>
            </a:r>
            <a:r>
              <a:rPr lang="es-ES" sz="2100" dirty="0"/>
              <a:t>la red </a:t>
            </a:r>
            <a:r>
              <a:rPr lang="es-ES" sz="2100" dirty="0" smtClean="0"/>
              <a:t>educativa, a nivel autonómico y </a:t>
            </a:r>
            <a:r>
              <a:rPr lang="es-ES" sz="2100" b="1" dirty="0" smtClean="0"/>
              <a:t>local</a:t>
            </a:r>
            <a:endParaRPr lang="es-ES_tradnl" sz="21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991698" y="5432948"/>
            <a:ext cx="790721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Promover </a:t>
            </a:r>
            <a:r>
              <a:rPr lang="es-ES" sz="2100" dirty="0"/>
              <a:t>el asociacionismo entre los jóvenes</a:t>
            </a:r>
            <a:endParaRPr lang="es-ES_tradnl" sz="21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991703" y="3715378"/>
            <a:ext cx="7907214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Mejorar </a:t>
            </a:r>
            <a:r>
              <a:rPr lang="es-ES" sz="2100" dirty="0"/>
              <a:t>el arraigo del alumnado en el entorno</a:t>
            </a:r>
            <a:endParaRPr lang="es-ES_tradnl" sz="2100" dirty="0"/>
          </a:p>
        </p:txBody>
      </p:sp>
      <p:sp>
        <p:nvSpPr>
          <p:cNvPr id="8" name="Abrir llave 7"/>
          <p:cNvSpPr/>
          <p:nvPr/>
        </p:nvSpPr>
        <p:spPr>
          <a:xfrm>
            <a:off x="3635619" y="1153990"/>
            <a:ext cx="281348" cy="5292991"/>
          </a:xfrm>
          <a:prstGeom prst="leftBrace">
            <a:avLst>
              <a:gd name="adj1" fmla="val 8333"/>
              <a:gd name="adj2" fmla="val 50179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CuadroTexto 10"/>
          <p:cNvSpPr txBox="1"/>
          <p:nvPr/>
        </p:nvSpPr>
        <p:spPr>
          <a:xfrm>
            <a:off x="3991699" y="4412580"/>
            <a:ext cx="7907215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Favorecer </a:t>
            </a:r>
            <a:r>
              <a:rPr lang="es-ES" sz="2100" dirty="0"/>
              <a:t>el aprendizaje cognitivo y el éxito educativo a través de la reflexión sobre la práctica</a:t>
            </a:r>
            <a:endParaRPr lang="es-ES_tradnl" sz="21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991698" y="6076814"/>
            <a:ext cx="7907215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100" dirty="0" smtClean="0"/>
              <a:t>Mejorar </a:t>
            </a:r>
            <a:r>
              <a:rPr lang="es-ES" sz="2100" dirty="0"/>
              <a:t>la imagen institucional del centro educativo</a:t>
            </a:r>
            <a:endParaRPr lang="es-ES_tradnl" sz="2100" dirty="0"/>
          </a:p>
        </p:txBody>
      </p:sp>
      <p:sp>
        <p:nvSpPr>
          <p:cNvPr id="4" name="Llamada ovalada 3"/>
          <p:cNvSpPr/>
          <p:nvPr/>
        </p:nvSpPr>
        <p:spPr>
          <a:xfrm>
            <a:off x="3916967" y="2615798"/>
            <a:ext cx="5171160" cy="3346832"/>
          </a:xfrm>
          <a:prstGeom prst="wedgeEllipseCallout">
            <a:avLst>
              <a:gd name="adj1" fmla="val 82142"/>
              <a:gd name="adj2" fmla="val -55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Podría </a:t>
            </a:r>
            <a:r>
              <a:rPr lang="es-ES" sz="2000" b="1" dirty="0"/>
              <a:t>resultar positivo formalizar un convenio con el Ayuntamiento y el centro o centros educativos de la localidad, a fin de formar un Grupo impulsor de Servicio comunitario en la localidad</a:t>
            </a:r>
            <a:endParaRPr lang="es-ES_tradnl" sz="2000" b="1" dirty="0"/>
          </a:p>
        </p:txBody>
      </p:sp>
    </p:spTree>
    <p:extLst>
      <p:ext uri="{BB962C8B-B14F-4D97-AF65-F5344CB8AC3E}">
        <p14:creationId xmlns:p14="http://schemas.microsoft.com/office/powerpoint/2010/main" val="1871908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 animBg="1"/>
      <p:bldP spid="8" grpId="0" animBg="1"/>
      <p:bldP spid="11" grpId="0" animBg="1"/>
      <p:bldP spid="1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3" y="308579"/>
            <a:ext cx="7832961" cy="15103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2103120" y="3574768"/>
            <a:ext cx="243840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MARCO NORMATIVO: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013960" y="1231184"/>
            <a:ext cx="681228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/>
              <a:t>Ley </a:t>
            </a:r>
            <a:r>
              <a:rPr lang="es-ES_tradnl" sz="2400" b="1" dirty="0"/>
              <a:t>orgánica de educación 2/2006, de 3 de mayo (LOE), modificada parcialmente por la Ley Orgánica </a:t>
            </a:r>
            <a:r>
              <a:rPr lang="es-ES_tradnl" sz="2400" b="1" dirty="0" smtClean="0"/>
              <a:t>3/2020: artículo 2.k)</a:t>
            </a:r>
            <a:endParaRPr lang="es-ES_tradnl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5013960" y="2646885"/>
            <a:ext cx="681228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Decreto 42/2022, de 13 de julio, por el que se establece el currículo de la </a:t>
            </a:r>
            <a:r>
              <a:rPr lang="es-ES" sz="2400" b="1" dirty="0" smtClean="0"/>
              <a:t>ESO: art. 11</a:t>
            </a:r>
            <a:endParaRPr lang="es-ES_tradnl" sz="24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5013960" y="5711680"/>
            <a:ext cx="681228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/>
              <a:t>Ley 14/2022, de 23 de diciembre, de Juventud de La Rioja, </a:t>
            </a:r>
            <a:r>
              <a:rPr lang="es-ES_tradnl" sz="2400" b="1" dirty="0" smtClean="0"/>
              <a:t>artículo 2.n)</a:t>
            </a:r>
            <a:endParaRPr lang="es-ES_tradnl" sz="2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5013960" y="3693254"/>
            <a:ext cx="681228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Ley 7/1998, de 6 de mayo, del </a:t>
            </a:r>
            <a:r>
              <a:rPr lang="es-ES" sz="2400" b="1" dirty="0" smtClean="0"/>
              <a:t>Voluntariado de</a:t>
            </a:r>
            <a:r>
              <a:rPr lang="es-ES_tradnl" sz="2400" b="1" dirty="0" smtClean="0"/>
              <a:t> </a:t>
            </a:r>
            <a:r>
              <a:rPr lang="es-ES_tradnl" sz="2400" b="1" dirty="0"/>
              <a:t>La </a:t>
            </a:r>
            <a:r>
              <a:rPr lang="es-ES_tradnl" sz="2400" b="1" dirty="0" smtClean="0"/>
              <a:t>Rioja</a:t>
            </a:r>
            <a:r>
              <a:rPr lang="es-ES_tradnl" sz="2400" b="1" dirty="0"/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013960" y="4702467"/>
            <a:ext cx="681228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Ley 45/2015, de 14 de octubre, de </a:t>
            </a:r>
            <a:r>
              <a:rPr lang="es-ES" sz="2400" b="1" dirty="0" smtClean="0"/>
              <a:t>Voluntariado de ámbito estatal</a:t>
            </a:r>
            <a:r>
              <a:rPr lang="es-ES_tradnl" sz="2400" b="1" dirty="0" smtClean="0"/>
              <a:t>.</a:t>
            </a:r>
            <a:endParaRPr lang="es-ES_tradnl" sz="2400" b="1" dirty="0"/>
          </a:p>
        </p:txBody>
      </p:sp>
    </p:spTree>
    <p:extLst>
      <p:ext uri="{BB962C8B-B14F-4D97-AF65-F5344CB8AC3E}">
        <p14:creationId xmlns:p14="http://schemas.microsoft.com/office/powerpoint/2010/main" val="639909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1105</TotalTime>
  <Words>2104</Words>
  <Application>Microsoft Office PowerPoint</Application>
  <PresentationFormat>Panorámica</PresentationFormat>
  <Paragraphs>227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Arial MT</vt:lpstr>
      <vt:lpstr>Calibri</vt:lpstr>
      <vt:lpstr>Century Gothic</vt:lpstr>
      <vt:lpstr>Riojana</vt:lpstr>
      <vt:lpstr>Times New Roman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Abad Benito</dc:creator>
  <cp:lastModifiedBy>Alberto Abad Benito</cp:lastModifiedBy>
  <cp:revision>96</cp:revision>
  <dcterms:created xsi:type="dcterms:W3CDTF">2023-03-16T07:40:21Z</dcterms:created>
  <dcterms:modified xsi:type="dcterms:W3CDTF">2023-03-28T13:35:03Z</dcterms:modified>
</cp:coreProperties>
</file>